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slides/slide154.xml" ContentType="application/vnd.openxmlformats-officedocument.presentationml.slide+xml"/>
  <Override PartName="/ppt/slides/slide155.xml" ContentType="application/vnd.openxmlformats-officedocument.presentationml.slide+xml"/>
  <Override PartName="/ppt/slides/slide156.xml" ContentType="application/vnd.openxmlformats-officedocument.presentationml.slide+xml"/>
  <Override PartName="/ppt/slides/slide157.xml" ContentType="application/vnd.openxmlformats-officedocument.presentationml.slide+xml"/>
  <Override PartName="/ppt/slides/slide158.xml" ContentType="application/vnd.openxmlformats-officedocument.presentationml.slide+xml"/>
  <Override PartName="/ppt/slides/slide159.xml" ContentType="application/vnd.openxmlformats-officedocument.presentationml.slide+xml"/>
  <Override PartName="/ppt/slides/slide160.xml" ContentType="application/vnd.openxmlformats-officedocument.presentationml.slide+xml"/>
  <Override PartName="/ppt/slides/slide161.xml" ContentType="application/vnd.openxmlformats-officedocument.presentationml.slide+xml"/>
  <Override PartName="/ppt/slides/slide162.xml" ContentType="application/vnd.openxmlformats-officedocument.presentationml.slide+xml"/>
  <Override PartName="/ppt/slides/slide163.xml" ContentType="application/vnd.openxmlformats-officedocument.presentationml.slide+xml"/>
  <Override PartName="/ppt/slides/slide164.xml" ContentType="application/vnd.openxmlformats-officedocument.presentationml.slide+xml"/>
  <Override PartName="/ppt/slides/slide165.xml" ContentType="application/vnd.openxmlformats-officedocument.presentationml.slide+xml"/>
  <Override PartName="/ppt/slides/slide166.xml" ContentType="application/vnd.openxmlformats-officedocument.presentationml.slide+xml"/>
  <Override PartName="/ppt/slides/slide167.xml" ContentType="application/vnd.openxmlformats-officedocument.presentationml.slide+xml"/>
  <Override PartName="/ppt/slides/slide168.xml" ContentType="application/vnd.openxmlformats-officedocument.presentationml.slide+xml"/>
  <Override PartName="/ppt/slides/slide169.xml" ContentType="application/vnd.openxmlformats-officedocument.presentationml.slide+xml"/>
  <Override PartName="/ppt/slides/slide170.xml" ContentType="application/vnd.openxmlformats-officedocument.presentationml.slide+xml"/>
  <Override PartName="/ppt/slides/slide171.xml" ContentType="application/vnd.openxmlformats-officedocument.presentationml.slide+xml"/>
  <Override PartName="/ppt/slides/slide172.xml" ContentType="application/vnd.openxmlformats-officedocument.presentationml.slide+xml"/>
  <Override PartName="/ppt/slides/slide173.xml" ContentType="application/vnd.openxmlformats-officedocument.presentationml.slide+xml"/>
  <Override PartName="/ppt/slides/slide174.xml" ContentType="application/vnd.openxmlformats-officedocument.presentationml.slide+xml"/>
  <Override PartName="/ppt/slides/slide175.xml" ContentType="application/vnd.openxmlformats-officedocument.presentationml.slide+xml"/>
  <Override PartName="/ppt/slides/slide176.xml" ContentType="application/vnd.openxmlformats-officedocument.presentationml.slide+xml"/>
  <Override PartName="/ppt/slides/slide177.xml" ContentType="application/vnd.openxmlformats-officedocument.presentationml.slide+xml"/>
  <Override PartName="/ppt/slides/slide178.xml" ContentType="application/vnd.openxmlformats-officedocument.presentationml.slide+xml"/>
  <Override PartName="/ppt/slides/slide179.xml" ContentType="application/vnd.openxmlformats-officedocument.presentationml.slide+xml"/>
  <Override PartName="/ppt/slides/slide180.xml" ContentType="application/vnd.openxmlformats-officedocument.presentationml.slide+xml"/>
  <Override PartName="/ppt/slides/slide181.xml" ContentType="application/vnd.openxmlformats-officedocument.presentationml.slide+xml"/>
  <Override PartName="/ppt/slides/slide182.xml" ContentType="application/vnd.openxmlformats-officedocument.presentationml.slide+xml"/>
  <Override PartName="/ppt/slides/slide183.xml" ContentType="application/vnd.openxmlformats-officedocument.presentationml.slide+xml"/>
  <Override PartName="/ppt/slides/slide184.xml" ContentType="application/vnd.openxmlformats-officedocument.presentationml.slide+xml"/>
  <Override PartName="/ppt/slides/slide185.xml" ContentType="application/vnd.openxmlformats-officedocument.presentationml.slide+xml"/>
  <Override PartName="/ppt/slides/slide186.xml" ContentType="application/vnd.openxmlformats-officedocument.presentationml.slide+xml"/>
  <Override PartName="/ppt/slides/slide187.xml" ContentType="application/vnd.openxmlformats-officedocument.presentationml.slide+xml"/>
  <Override PartName="/ppt/slides/slide188.xml" ContentType="application/vnd.openxmlformats-officedocument.presentationml.slide+xml"/>
  <Override PartName="/ppt/slides/slide189.xml" ContentType="application/vnd.openxmlformats-officedocument.presentationml.slide+xml"/>
  <Override PartName="/ppt/slides/slide190.xml" ContentType="application/vnd.openxmlformats-officedocument.presentationml.slide+xml"/>
  <Override PartName="/ppt/slides/slide191.xml" ContentType="application/vnd.openxmlformats-officedocument.presentationml.slide+xml"/>
  <Override PartName="/ppt/slides/slide19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94"/>
  </p:notesMasterIdLst>
  <p:sldIdLst>
    <p:sldId id="457" r:id="rId2"/>
    <p:sldId id="271" r:id="rId3"/>
    <p:sldId id="272" r:id="rId4"/>
    <p:sldId id="330" r:id="rId5"/>
    <p:sldId id="455" r:id="rId6"/>
    <p:sldId id="499" r:id="rId7"/>
    <p:sldId id="500" r:id="rId8"/>
    <p:sldId id="458" r:id="rId9"/>
    <p:sldId id="480" r:id="rId10"/>
    <p:sldId id="460" r:id="rId11"/>
    <p:sldId id="461" r:id="rId12"/>
    <p:sldId id="481" r:id="rId13"/>
    <p:sldId id="524" r:id="rId14"/>
    <p:sldId id="299" r:id="rId15"/>
    <p:sldId id="324" r:id="rId16"/>
    <p:sldId id="326" r:id="rId17"/>
    <p:sldId id="462" r:id="rId18"/>
    <p:sldId id="482" r:id="rId19"/>
    <p:sldId id="483" r:id="rId20"/>
    <p:sldId id="525" r:id="rId21"/>
    <p:sldId id="465" r:id="rId22"/>
    <p:sldId id="526" r:id="rId23"/>
    <p:sldId id="468" r:id="rId24"/>
    <p:sldId id="527" r:id="rId25"/>
    <p:sldId id="528" r:id="rId26"/>
    <p:sldId id="529" r:id="rId27"/>
    <p:sldId id="530" r:id="rId28"/>
    <p:sldId id="531" r:id="rId29"/>
    <p:sldId id="532" r:id="rId30"/>
    <p:sldId id="556" r:id="rId31"/>
    <p:sldId id="557" r:id="rId32"/>
    <p:sldId id="558" r:id="rId33"/>
    <p:sldId id="559" r:id="rId34"/>
    <p:sldId id="535" r:id="rId35"/>
    <p:sldId id="538" r:id="rId36"/>
    <p:sldId id="539" r:id="rId37"/>
    <p:sldId id="540" r:id="rId38"/>
    <p:sldId id="560" r:id="rId39"/>
    <p:sldId id="542" r:id="rId40"/>
    <p:sldId id="561" r:id="rId41"/>
    <p:sldId id="562" r:id="rId42"/>
    <p:sldId id="543" r:id="rId43"/>
    <p:sldId id="544" r:id="rId44"/>
    <p:sldId id="549" r:id="rId45"/>
    <p:sldId id="550" r:id="rId46"/>
    <p:sldId id="551" r:id="rId47"/>
    <p:sldId id="552" r:id="rId48"/>
    <p:sldId id="563" r:id="rId49"/>
    <p:sldId id="564" r:id="rId50"/>
    <p:sldId id="554" r:id="rId51"/>
    <p:sldId id="555" r:id="rId52"/>
    <p:sldId id="565" r:id="rId53"/>
    <p:sldId id="566" r:id="rId54"/>
    <p:sldId id="589" r:id="rId55"/>
    <p:sldId id="590" r:id="rId56"/>
    <p:sldId id="569" r:id="rId57"/>
    <p:sldId id="570" r:id="rId58"/>
    <p:sldId id="571" r:id="rId59"/>
    <p:sldId id="572" r:id="rId60"/>
    <p:sldId id="573" r:id="rId61"/>
    <p:sldId id="574" r:id="rId62"/>
    <p:sldId id="576" r:id="rId63"/>
    <p:sldId id="579" r:id="rId64"/>
    <p:sldId id="580" r:id="rId65"/>
    <p:sldId id="612" r:id="rId66"/>
    <p:sldId id="613" r:id="rId67"/>
    <p:sldId id="614" r:id="rId68"/>
    <p:sldId id="615" r:id="rId69"/>
    <p:sldId id="583" r:id="rId70"/>
    <p:sldId id="584" r:id="rId71"/>
    <p:sldId id="616" r:id="rId72"/>
    <p:sldId id="617" r:id="rId73"/>
    <p:sldId id="587" r:id="rId74"/>
    <p:sldId id="618" r:id="rId75"/>
    <p:sldId id="619" r:id="rId76"/>
    <p:sldId id="620" r:id="rId77"/>
    <p:sldId id="621" r:id="rId78"/>
    <p:sldId id="642" r:id="rId79"/>
    <p:sldId id="622" r:id="rId80"/>
    <p:sldId id="623" r:id="rId81"/>
    <p:sldId id="624" r:id="rId82"/>
    <p:sldId id="625" r:id="rId83"/>
    <p:sldId id="643" r:id="rId84"/>
    <p:sldId id="644" r:id="rId85"/>
    <p:sldId id="629" r:id="rId86"/>
    <p:sldId id="645" r:id="rId87"/>
    <p:sldId id="630" r:id="rId88"/>
    <p:sldId id="631" r:id="rId89"/>
    <p:sldId id="632" r:id="rId90"/>
    <p:sldId id="665" r:id="rId91"/>
    <p:sldId id="635" r:id="rId92"/>
    <p:sldId id="636" r:id="rId93"/>
    <p:sldId id="637" r:id="rId94"/>
    <p:sldId id="640" r:id="rId95"/>
    <p:sldId id="641" r:id="rId96"/>
    <p:sldId id="673" r:id="rId97"/>
    <p:sldId id="674" r:id="rId98"/>
    <p:sldId id="675" r:id="rId99"/>
    <p:sldId id="676" r:id="rId100"/>
    <p:sldId id="698" r:id="rId101"/>
    <p:sldId id="699" r:id="rId102"/>
    <p:sldId id="700" r:id="rId103"/>
    <p:sldId id="681" r:id="rId104"/>
    <p:sldId id="682" r:id="rId105"/>
    <p:sldId id="684" r:id="rId106"/>
    <p:sldId id="701" r:id="rId107"/>
    <p:sldId id="702" r:id="rId108"/>
    <p:sldId id="685" r:id="rId109"/>
    <p:sldId id="686" r:id="rId110"/>
    <p:sldId id="687" r:id="rId111"/>
    <p:sldId id="688" r:id="rId112"/>
    <p:sldId id="703" r:id="rId113"/>
    <p:sldId id="691" r:id="rId114"/>
    <p:sldId id="693" r:id="rId115"/>
    <p:sldId id="694" r:id="rId116"/>
    <p:sldId id="695" r:id="rId117"/>
    <p:sldId id="696" r:id="rId118"/>
    <p:sldId id="704" r:id="rId119"/>
    <p:sldId id="705" r:id="rId120"/>
    <p:sldId id="706" r:id="rId121"/>
    <p:sldId id="707" r:id="rId122"/>
    <p:sldId id="708" r:id="rId123"/>
    <p:sldId id="709" r:id="rId124"/>
    <p:sldId id="711" r:id="rId125"/>
    <p:sldId id="712" r:id="rId126"/>
    <p:sldId id="713" r:id="rId127"/>
    <p:sldId id="714" r:id="rId128"/>
    <p:sldId id="715" r:id="rId129"/>
    <p:sldId id="731" r:id="rId130"/>
    <p:sldId id="717" r:id="rId131"/>
    <p:sldId id="732" r:id="rId132"/>
    <p:sldId id="718" r:id="rId133"/>
    <p:sldId id="719" r:id="rId134"/>
    <p:sldId id="720" r:id="rId135"/>
    <p:sldId id="721" r:id="rId136"/>
    <p:sldId id="722" r:id="rId137"/>
    <p:sldId id="749" r:id="rId138"/>
    <p:sldId id="750" r:id="rId139"/>
    <p:sldId id="751" r:id="rId140"/>
    <p:sldId id="726" r:id="rId141"/>
    <p:sldId id="727" r:id="rId142"/>
    <p:sldId id="752" r:id="rId143"/>
    <p:sldId id="753" r:id="rId144"/>
    <p:sldId id="729" r:id="rId145"/>
    <p:sldId id="756" r:id="rId146"/>
    <p:sldId id="757" r:id="rId147"/>
    <p:sldId id="758" r:id="rId148"/>
    <p:sldId id="759" r:id="rId149"/>
    <p:sldId id="760" r:id="rId150"/>
    <p:sldId id="761" r:id="rId151"/>
    <p:sldId id="763" r:id="rId152"/>
    <p:sldId id="765" r:id="rId153"/>
    <p:sldId id="766" r:id="rId154"/>
    <p:sldId id="767" r:id="rId155"/>
    <p:sldId id="783" r:id="rId156"/>
    <p:sldId id="784" r:id="rId157"/>
    <p:sldId id="770" r:id="rId158"/>
    <p:sldId id="771" r:id="rId159"/>
    <p:sldId id="772" r:id="rId160"/>
    <p:sldId id="773" r:id="rId161"/>
    <p:sldId id="785" r:id="rId162"/>
    <p:sldId id="786" r:id="rId163"/>
    <p:sldId id="787" r:id="rId164"/>
    <p:sldId id="778" r:id="rId165"/>
    <p:sldId id="779" r:id="rId166"/>
    <p:sldId id="788" r:id="rId167"/>
    <p:sldId id="790" r:id="rId168"/>
    <p:sldId id="791" r:id="rId169"/>
    <p:sldId id="789" r:id="rId170"/>
    <p:sldId id="792" r:id="rId171"/>
    <p:sldId id="793" r:id="rId172"/>
    <p:sldId id="794" r:id="rId173"/>
    <p:sldId id="795" r:id="rId174"/>
    <p:sldId id="797" r:id="rId175"/>
    <p:sldId id="817" r:id="rId176"/>
    <p:sldId id="800" r:id="rId177"/>
    <p:sldId id="801" r:id="rId178"/>
    <p:sldId id="837" r:id="rId179"/>
    <p:sldId id="802" r:id="rId180"/>
    <p:sldId id="838" r:id="rId181"/>
    <p:sldId id="803" r:id="rId182"/>
    <p:sldId id="839" r:id="rId183"/>
    <p:sldId id="840" r:id="rId184"/>
    <p:sldId id="804" r:id="rId185"/>
    <p:sldId id="805" r:id="rId186"/>
    <p:sldId id="806" r:id="rId187"/>
    <p:sldId id="858" r:id="rId188"/>
    <p:sldId id="859" r:id="rId189"/>
    <p:sldId id="812" r:id="rId190"/>
    <p:sldId id="813" r:id="rId191"/>
    <p:sldId id="815" r:id="rId192"/>
    <p:sldId id="399" r:id="rId193"/>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74C2E"/>
    <a:srgbClr val="0066FF"/>
    <a:srgbClr val="CC0000"/>
    <a:srgbClr val="FF6600"/>
    <a:srgbClr val="F7D9D3"/>
    <a:srgbClr val="131426"/>
    <a:srgbClr val="FF9966"/>
    <a:srgbClr val="FCF8ED"/>
    <a:srgbClr val="222A35"/>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750" autoAdjust="0"/>
    <p:restoredTop sz="94660"/>
  </p:normalViewPr>
  <p:slideViewPr>
    <p:cSldViewPr snapToGrid="0">
      <p:cViewPr varScale="1">
        <p:scale>
          <a:sx n="85" d="100"/>
          <a:sy n="85" d="100"/>
        </p:scale>
        <p:origin x="-384" y="-90"/>
      </p:cViewPr>
      <p:guideLst>
        <p:guide orient="horz" pos="2092"/>
        <p:guide pos="384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17" Type="http://schemas.openxmlformats.org/officeDocument/2006/relationships/slide" Target="slides/slide116.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12" Type="http://schemas.openxmlformats.org/officeDocument/2006/relationships/slide" Target="slides/slide111.xml"/><Relationship Id="rId133" Type="http://schemas.openxmlformats.org/officeDocument/2006/relationships/slide" Target="slides/slide132.xml"/><Relationship Id="rId138" Type="http://schemas.openxmlformats.org/officeDocument/2006/relationships/slide" Target="slides/slide137.xml"/><Relationship Id="rId154" Type="http://schemas.openxmlformats.org/officeDocument/2006/relationships/slide" Target="slides/slide153.xml"/><Relationship Id="rId159" Type="http://schemas.openxmlformats.org/officeDocument/2006/relationships/slide" Target="slides/slide158.xml"/><Relationship Id="rId175" Type="http://schemas.openxmlformats.org/officeDocument/2006/relationships/slide" Target="slides/slide174.xml"/><Relationship Id="rId170" Type="http://schemas.openxmlformats.org/officeDocument/2006/relationships/slide" Target="slides/slide169.xml"/><Relationship Id="rId191" Type="http://schemas.openxmlformats.org/officeDocument/2006/relationships/slide" Target="slides/slide190.xml"/><Relationship Id="rId196" Type="http://schemas.openxmlformats.org/officeDocument/2006/relationships/viewProps" Target="viewProps.xml"/><Relationship Id="rId16" Type="http://schemas.openxmlformats.org/officeDocument/2006/relationships/slide" Target="slides/slide15.xml"/><Relationship Id="rId107" Type="http://schemas.openxmlformats.org/officeDocument/2006/relationships/slide" Target="slides/slide106.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slide" Target="slides/slide101.xml"/><Relationship Id="rId123" Type="http://schemas.openxmlformats.org/officeDocument/2006/relationships/slide" Target="slides/slide122.xml"/><Relationship Id="rId128" Type="http://schemas.openxmlformats.org/officeDocument/2006/relationships/slide" Target="slides/slide127.xml"/><Relationship Id="rId144" Type="http://schemas.openxmlformats.org/officeDocument/2006/relationships/slide" Target="slides/slide143.xml"/><Relationship Id="rId149" Type="http://schemas.openxmlformats.org/officeDocument/2006/relationships/slide" Target="slides/slide14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160" Type="http://schemas.openxmlformats.org/officeDocument/2006/relationships/slide" Target="slides/slide159.xml"/><Relationship Id="rId165" Type="http://schemas.openxmlformats.org/officeDocument/2006/relationships/slide" Target="slides/slide164.xml"/><Relationship Id="rId181" Type="http://schemas.openxmlformats.org/officeDocument/2006/relationships/slide" Target="slides/slide180.xml"/><Relationship Id="rId186" Type="http://schemas.openxmlformats.org/officeDocument/2006/relationships/slide" Target="slides/slide185.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113" Type="http://schemas.openxmlformats.org/officeDocument/2006/relationships/slide" Target="slides/slide112.xml"/><Relationship Id="rId118" Type="http://schemas.openxmlformats.org/officeDocument/2006/relationships/slide" Target="slides/slide117.xml"/><Relationship Id="rId134" Type="http://schemas.openxmlformats.org/officeDocument/2006/relationships/slide" Target="slides/slide133.xml"/><Relationship Id="rId139" Type="http://schemas.openxmlformats.org/officeDocument/2006/relationships/slide" Target="slides/slide138.xml"/><Relationship Id="rId80" Type="http://schemas.openxmlformats.org/officeDocument/2006/relationships/slide" Target="slides/slide79.xml"/><Relationship Id="rId85" Type="http://schemas.openxmlformats.org/officeDocument/2006/relationships/slide" Target="slides/slide84.xml"/><Relationship Id="rId150" Type="http://schemas.openxmlformats.org/officeDocument/2006/relationships/slide" Target="slides/slide149.xml"/><Relationship Id="rId155" Type="http://schemas.openxmlformats.org/officeDocument/2006/relationships/slide" Target="slides/slide154.xml"/><Relationship Id="rId171" Type="http://schemas.openxmlformats.org/officeDocument/2006/relationships/slide" Target="slides/slide170.xml"/><Relationship Id="rId176" Type="http://schemas.openxmlformats.org/officeDocument/2006/relationships/slide" Target="slides/slide175.xml"/><Relationship Id="rId192" Type="http://schemas.openxmlformats.org/officeDocument/2006/relationships/slide" Target="slides/slide191.xml"/><Relationship Id="rId197" Type="http://schemas.openxmlformats.org/officeDocument/2006/relationships/theme" Target="theme/theme1.xml"/><Relationship Id="rId12" Type="http://schemas.openxmlformats.org/officeDocument/2006/relationships/slide" Target="slides/slide11.xml"/><Relationship Id="rId17" Type="http://schemas.openxmlformats.org/officeDocument/2006/relationships/slide" Target="slides/slide16.xml"/><Relationship Id="rId33" Type="http://schemas.openxmlformats.org/officeDocument/2006/relationships/slide" Target="slides/slide32.xml"/><Relationship Id="rId38" Type="http://schemas.openxmlformats.org/officeDocument/2006/relationships/slide" Target="slides/slide37.xml"/><Relationship Id="rId59" Type="http://schemas.openxmlformats.org/officeDocument/2006/relationships/slide" Target="slides/slide58.xml"/><Relationship Id="rId103" Type="http://schemas.openxmlformats.org/officeDocument/2006/relationships/slide" Target="slides/slide102.xml"/><Relationship Id="rId108" Type="http://schemas.openxmlformats.org/officeDocument/2006/relationships/slide" Target="slides/slide107.xml"/><Relationship Id="rId124" Type="http://schemas.openxmlformats.org/officeDocument/2006/relationships/slide" Target="slides/slide123.xml"/><Relationship Id="rId129" Type="http://schemas.openxmlformats.org/officeDocument/2006/relationships/slide" Target="slides/slide128.xml"/><Relationship Id="rId54" Type="http://schemas.openxmlformats.org/officeDocument/2006/relationships/slide" Target="slides/slide53.xml"/><Relationship Id="rId70" Type="http://schemas.openxmlformats.org/officeDocument/2006/relationships/slide" Target="slides/slide69.xml"/><Relationship Id="rId75" Type="http://schemas.openxmlformats.org/officeDocument/2006/relationships/slide" Target="slides/slide74.xml"/><Relationship Id="rId91" Type="http://schemas.openxmlformats.org/officeDocument/2006/relationships/slide" Target="slides/slide90.xml"/><Relationship Id="rId96" Type="http://schemas.openxmlformats.org/officeDocument/2006/relationships/slide" Target="slides/slide95.xml"/><Relationship Id="rId140" Type="http://schemas.openxmlformats.org/officeDocument/2006/relationships/slide" Target="slides/slide139.xml"/><Relationship Id="rId145" Type="http://schemas.openxmlformats.org/officeDocument/2006/relationships/slide" Target="slides/slide144.xml"/><Relationship Id="rId161" Type="http://schemas.openxmlformats.org/officeDocument/2006/relationships/slide" Target="slides/slide160.xml"/><Relationship Id="rId166" Type="http://schemas.openxmlformats.org/officeDocument/2006/relationships/slide" Target="slides/slide165.xml"/><Relationship Id="rId182" Type="http://schemas.openxmlformats.org/officeDocument/2006/relationships/slide" Target="slides/slide181.xml"/><Relationship Id="rId187" Type="http://schemas.openxmlformats.org/officeDocument/2006/relationships/slide" Target="slides/slide186.xml"/><Relationship Id="rId1" Type="http://schemas.openxmlformats.org/officeDocument/2006/relationships/slideMaster" Target="slideMasters/slideMaster1.xml"/><Relationship Id="rId6" Type="http://schemas.openxmlformats.org/officeDocument/2006/relationships/slide" Target="slides/slide5.xml"/><Relationship Id="rId23" Type="http://schemas.openxmlformats.org/officeDocument/2006/relationships/slide" Target="slides/slide22.xml"/><Relationship Id="rId28" Type="http://schemas.openxmlformats.org/officeDocument/2006/relationships/slide" Target="slides/slide27.xml"/><Relationship Id="rId49" Type="http://schemas.openxmlformats.org/officeDocument/2006/relationships/slide" Target="slides/slide48.xml"/><Relationship Id="rId114" Type="http://schemas.openxmlformats.org/officeDocument/2006/relationships/slide" Target="slides/slide113.xml"/><Relationship Id="rId119" Type="http://schemas.openxmlformats.org/officeDocument/2006/relationships/slide" Target="slides/slide118.xml"/><Relationship Id="rId44" Type="http://schemas.openxmlformats.org/officeDocument/2006/relationships/slide" Target="slides/slide43.xml"/><Relationship Id="rId60" Type="http://schemas.openxmlformats.org/officeDocument/2006/relationships/slide" Target="slides/slide59.xml"/><Relationship Id="rId65" Type="http://schemas.openxmlformats.org/officeDocument/2006/relationships/slide" Target="slides/slide64.xml"/><Relationship Id="rId81" Type="http://schemas.openxmlformats.org/officeDocument/2006/relationships/slide" Target="slides/slide80.xml"/><Relationship Id="rId86" Type="http://schemas.openxmlformats.org/officeDocument/2006/relationships/slide" Target="slides/slide85.xml"/><Relationship Id="rId130" Type="http://schemas.openxmlformats.org/officeDocument/2006/relationships/slide" Target="slides/slide129.xml"/><Relationship Id="rId135" Type="http://schemas.openxmlformats.org/officeDocument/2006/relationships/slide" Target="slides/slide134.xml"/><Relationship Id="rId151" Type="http://schemas.openxmlformats.org/officeDocument/2006/relationships/slide" Target="slides/slide150.xml"/><Relationship Id="rId156" Type="http://schemas.openxmlformats.org/officeDocument/2006/relationships/slide" Target="slides/slide155.xml"/><Relationship Id="rId177" Type="http://schemas.openxmlformats.org/officeDocument/2006/relationships/slide" Target="slides/slide176.xml"/><Relationship Id="rId198" Type="http://schemas.openxmlformats.org/officeDocument/2006/relationships/tableStyles" Target="tableStyles.xml"/><Relationship Id="rId172" Type="http://schemas.openxmlformats.org/officeDocument/2006/relationships/slide" Target="slides/slide171.xml"/><Relationship Id="rId193" Type="http://schemas.openxmlformats.org/officeDocument/2006/relationships/slide" Target="slides/slide192.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109" Type="http://schemas.openxmlformats.org/officeDocument/2006/relationships/slide" Target="slides/slide10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slide" Target="slides/slide103.xml"/><Relationship Id="rId120" Type="http://schemas.openxmlformats.org/officeDocument/2006/relationships/slide" Target="slides/slide119.xml"/><Relationship Id="rId125" Type="http://schemas.openxmlformats.org/officeDocument/2006/relationships/slide" Target="slides/slide124.xml"/><Relationship Id="rId141" Type="http://schemas.openxmlformats.org/officeDocument/2006/relationships/slide" Target="slides/slide140.xml"/><Relationship Id="rId146" Type="http://schemas.openxmlformats.org/officeDocument/2006/relationships/slide" Target="slides/slide145.xml"/><Relationship Id="rId167" Type="http://schemas.openxmlformats.org/officeDocument/2006/relationships/slide" Target="slides/slide166.xml"/><Relationship Id="rId188" Type="http://schemas.openxmlformats.org/officeDocument/2006/relationships/slide" Target="slides/slide187.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162" Type="http://schemas.openxmlformats.org/officeDocument/2006/relationships/slide" Target="slides/slide161.xml"/><Relationship Id="rId183" Type="http://schemas.openxmlformats.org/officeDocument/2006/relationships/slide" Target="slides/slide182.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110" Type="http://schemas.openxmlformats.org/officeDocument/2006/relationships/slide" Target="slides/slide109.xml"/><Relationship Id="rId115" Type="http://schemas.openxmlformats.org/officeDocument/2006/relationships/slide" Target="slides/slide114.xml"/><Relationship Id="rId131" Type="http://schemas.openxmlformats.org/officeDocument/2006/relationships/slide" Target="slides/slide130.xml"/><Relationship Id="rId136" Type="http://schemas.openxmlformats.org/officeDocument/2006/relationships/slide" Target="slides/slide135.xml"/><Relationship Id="rId157" Type="http://schemas.openxmlformats.org/officeDocument/2006/relationships/slide" Target="slides/slide156.xml"/><Relationship Id="rId178" Type="http://schemas.openxmlformats.org/officeDocument/2006/relationships/slide" Target="slides/slide177.xml"/><Relationship Id="rId61" Type="http://schemas.openxmlformats.org/officeDocument/2006/relationships/slide" Target="slides/slide60.xml"/><Relationship Id="rId82" Type="http://schemas.openxmlformats.org/officeDocument/2006/relationships/slide" Target="slides/slide81.xml"/><Relationship Id="rId152" Type="http://schemas.openxmlformats.org/officeDocument/2006/relationships/slide" Target="slides/slide151.xml"/><Relationship Id="rId173" Type="http://schemas.openxmlformats.org/officeDocument/2006/relationships/slide" Target="slides/slide172.xml"/><Relationship Id="rId194"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slide" Target="slides/slide99.xml"/><Relationship Id="rId105" Type="http://schemas.openxmlformats.org/officeDocument/2006/relationships/slide" Target="slides/slide104.xml"/><Relationship Id="rId126" Type="http://schemas.openxmlformats.org/officeDocument/2006/relationships/slide" Target="slides/slide125.xml"/><Relationship Id="rId147" Type="http://schemas.openxmlformats.org/officeDocument/2006/relationships/slide" Target="slides/slide146.xml"/><Relationship Id="rId168" Type="http://schemas.openxmlformats.org/officeDocument/2006/relationships/slide" Target="slides/slide167.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121" Type="http://schemas.openxmlformats.org/officeDocument/2006/relationships/slide" Target="slides/slide120.xml"/><Relationship Id="rId142" Type="http://schemas.openxmlformats.org/officeDocument/2006/relationships/slide" Target="slides/slide141.xml"/><Relationship Id="rId163" Type="http://schemas.openxmlformats.org/officeDocument/2006/relationships/slide" Target="slides/slide162.xml"/><Relationship Id="rId184" Type="http://schemas.openxmlformats.org/officeDocument/2006/relationships/slide" Target="slides/slide183.xml"/><Relationship Id="rId189" Type="http://schemas.openxmlformats.org/officeDocument/2006/relationships/slide" Target="slides/slide188.xml"/><Relationship Id="rId3" Type="http://schemas.openxmlformats.org/officeDocument/2006/relationships/slide" Target="slides/slide2.xml"/><Relationship Id="rId25" Type="http://schemas.openxmlformats.org/officeDocument/2006/relationships/slide" Target="slides/slide24.xml"/><Relationship Id="rId46" Type="http://schemas.openxmlformats.org/officeDocument/2006/relationships/slide" Target="slides/slide45.xml"/><Relationship Id="rId67" Type="http://schemas.openxmlformats.org/officeDocument/2006/relationships/slide" Target="slides/slide66.xml"/><Relationship Id="rId116" Type="http://schemas.openxmlformats.org/officeDocument/2006/relationships/slide" Target="slides/slide115.xml"/><Relationship Id="rId137" Type="http://schemas.openxmlformats.org/officeDocument/2006/relationships/slide" Target="slides/slide136.xml"/><Relationship Id="rId158" Type="http://schemas.openxmlformats.org/officeDocument/2006/relationships/slide" Target="slides/slide157.xml"/><Relationship Id="rId20" Type="http://schemas.openxmlformats.org/officeDocument/2006/relationships/slide" Target="slides/slide19.xml"/><Relationship Id="rId41" Type="http://schemas.openxmlformats.org/officeDocument/2006/relationships/slide" Target="slides/slide40.xml"/><Relationship Id="rId62" Type="http://schemas.openxmlformats.org/officeDocument/2006/relationships/slide" Target="slides/slide61.xml"/><Relationship Id="rId83" Type="http://schemas.openxmlformats.org/officeDocument/2006/relationships/slide" Target="slides/slide82.xml"/><Relationship Id="rId88" Type="http://schemas.openxmlformats.org/officeDocument/2006/relationships/slide" Target="slides/slide87.xml"/><Relationship Id="rId111" Type="http://schemas.openxmlformats.org/officeDocument/2006/relationships/slide" Target="slides/slide110.xml"/><Relationship Id="rId132" Type="http://schemas.openxmlformats.org/officeDocument/2006/relationships/slide" Target="slides/slide131.xml"/><Relationship Id="rId153" Type="http://schemas.openxmlformats.org/officeDocument/2006/relationships/slide" Target="slides/slide152.xml"/><Relationship Id="rId174" Type="http://schemas.openxmlformats.org/officeDocument/2006/relationships/slide" Target="slides/slide173.xml"/><Relationship Id="rId179" Type="http://schemas.openxmlformats.org/officeDocument/2006/relationships/slide" Target="slides/slide178.xml"/><Relationship Id="rId195" Type="http://schemas.openxmlformats.org/officeDocument/2006/relationships/presProps" Target="presProps.xml"/><Relationship Id="rId190" Type="http://schemas.openxmlformats.org/officeDocument/2006/relationships/slide" Target="slides/slide189.xml"/><Relationship Id="rId15" Type="http://schemas.openxmlformats.org/officeDocument/2006/relationships/slide" Target="slides/slide14.xml"/><Relationship Id="rId36" Type="http://schemas.openxmlformats.org/officeDocument/2006/relationships/slide" Target="slides/slide35.xml"/><Relationship Id="rId57" Type="http://schemas.openxmlformats.org/officeDocument/2006/relationships/slide" Target="slides/slide56.xml"/><Relationship Id="rId106" Type="http://schemas.openxmlformats.org/officeDocument/2006/relationships/slide" Target="slides/slide105.xml"/><Relationship Id="rId127" Type="http://schemas.openxmlformats.org/officeDocument/2006/relationships/slide" Target="slides/slide126.xml"/><Relationship Id="rId10" Type="http://schemas.openxmlformats.org/officeDocument/2006/relationships/slide" Target="slides/slide9.xml"/><Relationship Id="rId31" Type="http://schemas.openxmlformats.org/officeDocument/2006/relationships/slide" Target="slides/slide30.xml"/><Relationship Id="rId52" Type="http://schemas.openxmlformats.org/officeDocument/2006/relationships/slide" Target="slides/slide51.xml"/><Relationship Id="rId73" Type="http://schemas.openxmlformats.org/officeDocument/2006/relationships/slide" Target="slides/slide72.xml"/><Relationship Id="rId78" Type="http://schemas.openxmlformats.org/officeDocument/2006/relationships/slide" Target="slides/slide77.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slide" Target="slides/slide100.xml"/><Relationship Id="rId122" Type="http://schemas.openxmlformats.org/officeDocument/2006/relationships/slide" Target="slides/slide121.xml"/><Relationship Id="rId143" Type="http://schemas.openxmlformats.org/officeDocument/2006/relationships/slide" Target="slides/slide142.xml"/><Relationship Id="rId148" Type="http://schemas.openxmlformats.org/officeDocument/2006/relationships/slide" Target="slides/slide147.xml"/><Relationship Id="rId164" Type="http://schemas.openxmlformats.org/officeDocument/2006/relationships/slide" Target="slides/slide163.xml"/><Relationship Id="rId169" Type="http://schemas.openxmlformats.org/officeDocument/2006/relationships/slide" Target="slides/slide168.xml"/><Relationship Id="rId185" Type="http://schemas.openxmlformats.org/officeDocument/2006/relationships/slide" Target="slides/slide184.xml"/><Relationship Id="rId4" Type="http://schemas.openxmlformats.org/officeDocument/2006/relationships/slide" Target="slides/slide3.xml"/><Relationship Id="rId9" Type="http://schemas.openxmlformats.org/officeDocument/2006/relationships/slide" Target="slides/slide8.xml"/><Relationship Id="rId180" Type="http://schemas.openxmlformats.org/officeDocument/2006/relationships/slide" Target="slides/slide179.xml"/><Relationship Id="rId26" Type="http://schemas.openxmlformats.org/officeDocument/2006/relationships/slide" Target="slides/slide2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2C79BC3-7F3D-48AF-B3B5-B3739F8935B9}" type="datetimeFigureOut">
              <a:rPr lang="zh-CN" altLang="en-US" smtClean="0"/>
              <a:t>2017-2-14</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615C117-C0D3-478F-A650-DDB9633867FD}" type="slidenum">
              <a:rPr lang="zh-CN" altLang="en-US" smtClean="0"/>
              <a:t>‹#›</a:t>
            </a:fld>
            <a:endParaRPr lang="zh-CN" altLang="en-US"/>
          </a:p>
        </p:txBody>
      </p:sp>
    </p:spTree>
    <p:extLst>
      <p:ext uri="{BB962C8B-B14F-4D97-AF65-F5344CB8AC3E}">
        <p14:creationId xmlns:p14="http://schemas.microsoft.com/office/powerpoint/2010/main" val="138743880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13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13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13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14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14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155.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15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15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17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17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181.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18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18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19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a:t>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42</a:t>
            </a:fld>
            <a:endParaRPr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43</a:t>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52</a:t>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53</a:t>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62</a:t>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63</a:t>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64</a:t>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65</a:t>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66</a:t>
            </a:fld>
            <a:endParaRPr lang="zh-CN" alt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75</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3</a:t>
            </a:fld>
            <a:endParaRPr lang="zh-CN"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76</a:t>
            </a:fld>
            <a:endParaRPr lang="zh-CN" alt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85</a:t>
            </a:fld>
            <a:endParaRPr lang="zh-CN" alt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87</a:t>
            </a:fld>
            <a:endParaRPr lang="zh-CN" alt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88</a:t>
            </a:fld>
            <a:endParaRPr lang="zh-CN" alt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89</a:t>
            </a:fld>
            <a:endParaRPr lang="zh-CN" alt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96</a:t>
            </a:fld>
            <a:endParaRPr lang="zh-CN" alt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97</a:t>
            </a:fld>
            <a:endParaRPr lang="zh-CN" alt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105</a:t>
            </a:fld>
            <a:endParaRPr lang="zh-CN" alt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108</a:t>
            </a:fld>
            <a:endParaRPr lang="zh-CN" alt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109</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4</a:t>
            </a:fld>
            <a:endParaRPr lang="zh-CN" alt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120</a:t>
            </a:fld>
            <a:endParaRPr lang="zh-CN" alt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121</a:t>
            </a:fld>
            <a:endParaRPr lang="zh-CN" alt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130</a:t>
            </a:fld>
            <a:endParaRPr lang="zh-CN" alt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132</a:t>
            </a:fld>
            <a:endParaRPr lang="zh-CN" alt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133</a:t>
            </a:fld>
            <a:endParaRPr lang="zh-CN" alt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147</a:t>
            </a:fld>
            <a:endParaRPr lang="zh-CN" alt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148</a:t>
            </a:fld>
            <a:endParaRPr lang="zh-CN" alt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155</a:t>
            </a:fld>
            <a:endParaRPr lang="zh-CN" alt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157</a:t>
            </a:fld>
            <a:endParaRPr lang="zh-CN" alt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158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14</a:t>
            </a:fld>
            <a:endParaRPr lang="zh-CN" alt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170</a:t>
            </a:fld>
            <a:endParaRPr lang="zh-CN" alt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171</a:t>
            </a:fld>
            <a:endParaRPr lang="zh-CN" alt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181</a:t>
            </a:fld>
            <a:endParaRPr lang="zh-CN" alt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184</a:t>
            </a:fld>
            <a:endParaRPr lang="zh-CN" alt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185</a:t>
            </a:fld>
            <a:endParaRPr lang="zh-CN" alt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615C117-C0D3-478F-A650-DDB9633867FD}" type="slidenum">
              <a:rPr lang="zh-CN" altLang="en-US" smtClean="0"/>
              <a:t>192</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16</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0D4BE56-0D4C-487B-A77A-5602763B13E3}" type="slidenum">
              <a:rPr lang="zh-CN" altLang="en-US" smtClean="0"/>
              <a:t>28</a:t>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29</a:t>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CA97A962-B78A-4A37-A4E3-F4A4D60D535E}" type="slidenum">
              <a:rPr lang="zh-CN" altLang="en-US" smtClean="0"/>
              <a:t>39</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userDrawn="1">
  <p:cSld name="空白页">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61B39401-49A5-4516-A68F-54744A6B47CE}" type="datetimeFigureOut">
              <a:rPr lang="zh-CN" altLang="en-US" smtClean="0"/>
              <a:t>2017-2-14</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4A99A888-F0A6-497F-A203-744BF10280CF}" type="slidenum">
              <a:rPr lang="zh-CN" altLang="en-US" smtClean="0"/>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CF8ED"/>
        </a:solidFill>
        <a:effectLst/>
      </p:bgPr>
    </p:bg>
    <p:spTree>
      <p:nvGrpSpPr>
        <p:cNvPr id="1" name=""/>
        <p:cNvGrpSpPr/>
        <p:nvPr/>
      </p:nvGrpSpPr>
      <p:grpSpPr>
        <a:xfrm>
          <a:off x="0" y="0"/>
          <a:ext cx="0" cy="0"/>
          <a:chOff x="0" y="0"/>
          <a:chExt cx="0" cy="0"/>
        </a:xfrm>
      </p:grpSpPr>
      <p:sp>
        <p:nvSpPr>
          <p:cNvPr id="10" name="矩形 9"/>
          <p:cNvSpPr/>
          <p:nvPr userDrawn="1"/>
        </p:nvSpPr>
        <p:spPr>
          <a:xfrm>
            <a:off x="-638662" y="6487435"/>
            <a:ext cx="1701107" cy="369332"/>
          </a:xfrm>
          <a:prstGeom prst="rect">
            <a:avLst/>
          </a:prstGeom>
        </p:spPr>
        <p:txBody>
          <a:bodyPr wrap="none">
            <a:spAutoFit/>
          </a:bodyPr>
          <a:lstStyle/>
          <a:p>
            <a:r>
              <a:rPr lang="zh-CN" altLang="en-US" dirty="0" smtClean="0"/>
              <a:t>口令：BBS1113</a:t>
            </a:r>
            <a:endParaRPr lang="zh-CN" altLang="en-US" dirty="0"/>
          </a:p>
        </p:txBody>
      </p:sp>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1B39401-49A5-4516-A68F-54744A6B47CE}" type="datetimeFigureOut">
              <a:rPr lang="zh-CN" altLang="en-US" smtClean="0"/>
              <a:t>2017-2-14</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A99A888-F0A6-497F-A203-744BF10280CF}" type="slidenum">
              <a:rPr lang="zh-CN" altLang="en-US" smtClean="0"/>
              <a:t>‹#›</a:t>
            </a:fld>
            <a:endParaRPr lang="zh-CN" altLang="en-US"/>
          </a:p>
        </p:txBody>
      </p:sp>
      <p:sp>
        <p:nvSpPr>
          <p:cNvPr id="7" name="矩形 6"/>
          <p:cNvSpPr/>
          <p:nvPr userDrawn="1"/>
        </p:nvSpPr>
        <p:spPr>
          <a:xfrm>
            <a:off x="0" y="1"/>
            <a:ext cx="12192000" cy="6858000"/>
          </a:xfrm>
          <a:prstGeom prst="rect">
            <a:avLst/>
          </a:prstGeom>
          <a:solidFill>
            <a:srgbClr val="FCF8E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p:cNvSpPr/>
          <p:nvPr userDrawn="1"/>
        </p:nvSpPr>
        <p:spPr>
          <a:xfrm>
            <a:off x="0" y="6445605"/>
            <a:ext cx="12191999" cy="419094"/>
          </a:xfrm>
          <a:prstGeom prst="rect">
            <a:avLst/>
          </a:prstGeom>
          <a:solidFill>
            <a:srgbClr val="E74C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9" name="矩形 8"/>
          <p:cNvSpPr/>
          <p:nvPr userDrawn="1"/>
        </p:nvSpPr>
        <p:spPr>
          <a:xfrm>
            <a:off x="-1" y="6445605"/>
            <a:ext cx="1062446" cy="419094"/>
          </a:xfrm>
          <a:prstGeom prst="rect">
            <a:avLst/>
          </a:prstGeom>
          <a:solidFill>
            <a:srgbClr val="1314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10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0.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30.xml"/><Relationship Id="rId1" Type="http://schemas.openxmlformats.org/officeDocument/2006/relationships/slideLayout" Target="../slideLayouts/slideLayout12.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12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0.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1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2.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13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1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35.xml"/><Relationship Id="rId1" Type="http://schemas.openxmlformats.org/officeDocument/2006/relationships/slideLayout" Target="../slideLayouts/slideLayout12.xml"/></Relationships>
</file>

<file path=ppt/slides/_rels/slide148.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1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5.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1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7.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158.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2.xml"/></Relationships>
</file>

<file path=ppt/slides/_rels/slide1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40.xml"/><Relationship Id="rId1" Type="http://schemas.openxmlformats.org/officeDocument/2006/relationships/slideLayout" Target="../slideLayouts/slideLayout12.xml"/></Relationships>
</file>

<file path=ppt/slides/_rels/slide17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2.xml"/></Relationships>
</file>

<file path=ppt/slides/_rels/slide1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1.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1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185.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1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2.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25.xml"/><Relationship Id="rId1" Type="http://schemas.openxmlformats.org/officeDocument/2006/relationships/slideLayout" Target="../slideLayouts/slideLayout12.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FCF8ED"/>
        </a:solidFill>
        <a:effectLst/>
      </p:bgPr>
    </p:bg>
    <p:spTree>
      <p:nvGrpSpPr>
        <p:cNvPr id="1" name=""/>
        <p:cNvGrpSpPr/>
        <p:nvPr/>
      </p:nvGrpSpPr>
      <p:grpSpPr>
        <a:xfrm>
          <a:off x="0" y="0"/>
          <a:ext cx="0" cy="0"/>
          <a:chOff x="0" y="0"/>
          <a:chExt cx="0" cy="0"/>
        </a:xfrm>
      </p:grpSpPr>
      <p:sp>
        <p:nvSpPr>
          <p:cNvPr id="2" name="TextBox 1"/>
          <p:cNvSpPr txBox="1"/>
          <p:nvPr/>
        </p:nvSpPr>
        <p:spPr>
          <a:xfrm>
            <a:off x="1837" y="101800"/>
            <a:ext cx="12192000" cy="363176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ctr"/>
            <a:endParaRPr lang="en-US" altLang="zh-CN" sz="3600" dirty="0" smtClean="0"/>
          </a:p>
          <a:p>
            <a:pPr algn="ctr"/>
            <a:r>
              <a:rPr lang="zh-CN" altLang="en-US" sz="5400" dirty="0" smtClean="0"/>
              <a:t>管理英语 </a:t>
            </a:r>
            <a:r>
              <a:rPr lang="en-US" altLang="zh-CN" sz="5400" dirty="0" smtClean="0"/>
              <a:t>1</a:t>
            </a:r>
            <a:r>
              <a:rPr lang="zh-CN" altLang="en-US" sz="5400" dirty="0" smtClean="0"/>
              <a:t> </a:t>
            </a:r>
            <a:endParaRPr lang="en-US" altLang="zh-CN" sz="5400" dirty="0" smtClean="0"/>
          </a:p>
          <a:p>
            <a:pPr algn="ctr"/>
            <a:endParaRPr lang="en-US" altLang="zh-CN" sz="3200" dirty="0" smtClean="0"/>
          </a:p>
          <a:p>
            <a:pPr algn="ctr"/>
            <a:r>
              <a:rPr lang="en-US" altLang="zh-CN" sz="5400" dirty="0"/>
              <a:t>English for </a:t>
            </a:r>
            <a:r>
              <a:rPr lang="en-US" altLang="zh-CN" sz="5400" dirty="0" smtClean="0"/>
              <a:t>Administration 1</a:t>
            </a:r>
          </a:p>
          <a:p>
            <a:pPr algn="ctr"/>
            <a:endParaRPr lang="zh-CN" altLang="en-US" sz="5400" dirty="0"/>
          </a:p>
        </p:txBody>
      </p:sp>
      <p:sp>
        <p:nvSpPr>
          <p:cNvPr id="4" name="矩形 3"/>
          <p:cNvSpPr/>
          <p:nvPr/>
        </p:nvSpPr>
        <p:spPr>
          <a:xfrm>
            <a:off x="-1" y="6427693"/>
            <a:ext cx="12192001" cy="430307"/>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E74C2E"/>
              </a:solidFill>
            </a:endParaRPr>
          </a:p>
        </p:txBody>
      </p:sp>
      <p:sp>
        <p:nvSpPr>
          <p:cNvPr id="5" name="矩形 4"/>
          <p:cNvSpPr/>
          <p:nvPr/>
        </p:nvSpPr>
        <p:spPr>
          <a:xfrm>
            <a:off x="-2" y="3770180"/>
            <a:ext cx="12192001" cy="5286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E74C2E"/>
              </a:solidFill>
            </a:endParaRPr>
          </a:p>
        </p:txBody>
      </p:sp>
      <p:sp>
        <p:nvSpPr>
          <p:cNvPr id="6" name="矩形 5"/>
          <p:cNvSpPr/>
          <p:nvPr/>
        </p:nvSpPr>
        <p:spPr>
          <a:xfrm>
            <a:off x="1836" y="-5835"/>
            <a:ext cx="12192001" cy="45719"/>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E74C2E"/>
              </a:solidFill>
            </a:endParaRPr>
          </a:p>
        </p:txBody>
      </p:sp>
      <p:pic>
        <p:nvPicPr>
          <p:cNvPr id="1026" name="Picture 2" descr="F:\电大教材职业英语系列\ppt模板\240461-1409220Q41730.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078761" y="3976631"/>
            <a:ext cx="2038150" cy="220818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descr="E:\m\电大公外教材\做ppt资料\模板\251346316xzf.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44568" y="3959535"/>
            <a:ext cx="3569780" cy="2344249"/>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0095" y="914400"/>
            <a:ext cx="10732135" cy="4849495"/>
          </a:xfrm>
          <a:prstGeom prst="rect">
            <a:avLst/>
          </a:prstGeom>
          <a:noFill/>
        </p:spPr>
        <p:txBody>
          <a:bodyPr wrap="square" rtlCol="0">
            <a:spAutoFit/>
          </a:bodyPr>
          <a:lstStyle/>
          <a:p>
            <a:r>
              <a:rPr lang="en-US" altLang="zh-CN" sz="2400" b="1" dirty="0"/>
              <a:t>Listen to the dialog and choose the best answer for each question.</a:t>
            </a:r>
          </a:p>
          <a:p>
            <a:r>
              <a:rPr lang="en-US" altLang="zh-CN" sz="2400" dirty="0"/>
              <a:t>1. Which department is Mike from?</a:t>
            </a:r>
          </a:p>
          <a:p>
            <a:r>
              <a:rPr lang="en-US" altLang="zh-CN" sz="2400" dirty="0"/>
              <a:t>A. The Marketing Department.</a:t>
            </a:r>
          </a:p>
          <a:p>
            <a:r>
              <a:rPr lang="en-US" altLang="zh-CN" sz="2400" dirty="0"/>
              <a:t>B. The Training Center.</a:t>
            </a:r>
          </a:p>
          <a:p>
            <a:r>
              <a:rPr lang="en-US" altLang="zh-CN" sz="2400" dirty="0"/>
              <a:t>C. The Administration Department.</a:t>
            </a:r>
          </a:p>
          <a:p>
            <a:r>
              <a:rPr lang="en-US" altLang="zh-CN" sz="2400" dirty="0"/>
              <a:t>2. How long has Mike worked here?</a:t>
            </a:r>
          </a:p>
          <a:p>
            <a:r>
              <a:rPr lang="en-US" altLang="zh-CN" sz="2400" dirty="0"/>
              <a:t>A. For 5 years.        B. For 3 years.          C. For 4 years.</a:t>
            </a:r>
          </a:p>
          <a:p>
            <a:r>
              <a:rPr lang="en-US" altLang="zh-CN" sz="2400" dirty="0"/>
              <a:t>3. What is the working atmosphere like in the company?</a:t>
            </a:r>
          </a:p>
          <a:p>
            <a:r>
              <a:rPr lang="en-US" altLang="zh-CN" sz="2400" dirty="0"/>
              <a:t>A. It’s very nervous. B. It’s very exciting. C. It’s very friendly.</a:t>
            </a:r>
          </a:p>
          <a:p>
            <a:r>
              <a:rPr lang="en-US" altLang="zh-CN" sz="2400" dirty="0"/>
              <a:t>4. Who is the newcomer in the company?</a:t>
            </a:r>
          </a:p>
          <a:p>
            <a:r>
              <a:rPr lang="en-US" altLang="zh-CN" sz="2400" dirty="0"/>
              <a:t>A. Melinda Smith.  B. Mike Brown.       C. Marry Brown.</a:t>
            </a:r>
          </a:p>
          <a:p>
            <a:r>
              <a:rPr lang="en-US" altLang="zh-CN" sz="2400" dirty="0"/>
              <a:t>5. Where does the conversation take place?</a:t>
            </a:r>
          </a:p>
          <a:p>
            <a:r>
              <a:rPr lang="en-US" altLang="zh-CN" sz="2400" dirty="0"/>
              <a:t>A. In the office.      B. In the tea room.  C. In the hotel.</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George is traveling on business, and nobody else is in for the moment.</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乔治正在出差，其他人目前都不在。</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is traveling 是现在进行时，该时态的构成为am / is / are + 动词现在分词，表示现阶段正</a:t>
            </a:r>
          </a:p>
          <a:p>
            <a:pPr marL="0" indent="0" fontAlgn="auto">
              <a:lnSpc>
                <a:spcPts val="2500"/>
              </a:lnSpc>
              <a:buNone/>
            </a:pPr>
            <a:r>
              <a:rPr lang="en-US" altLang="zh-CN" sz="2000"/>
              <a:t>  在进行、发生的动作或存在的状态。例如：Alice is putting on her new coat. 爱丽丝正在穿一件新  </a:t>
            </a:r>
          </a:p>
          <a:p>
            <a:pPr marL="0" indent="0" fontAlgn="auto">
              <a:lnSpc>
                <a:spcPts val="2500"/>
              </a:lnSpc>
              <a:buNone/>
            </a:pPr>
            <a:r>
              <a:rPr lang="en-US" altLang="zh-CN" sz="2000"/>
              <a:t>  外套。on business 出差，公干。例如：The secretary told the visitor that the manager was out on </a:t>
            </a:r>
          </a:p>
          <a:p>
            <a:pPr marL="0" indent="0" fontAlgn="auto">
              <a:lnSpc>
                <a:spcPts val="2500"/>
              </a:lnSpc>
              <a:buNone/>
            </a:pPr>
            <a:r>
              <a:rPr lang="en-US" altLang="zh-CN" sz="2000"/>
              <a:t>  business. 秘书告诉来访者经理出差去了。for the moment 目前，暂时。</a:t>
            </a:r>
          </a:p>
          <a:p>
            <a:pPr marL="0" indent="0" fontAlgn="auto">
              <a:lnSpc>
                <a:spcPts val="2500"/>
              </a:lnSpc>
              <a:buNone/>
            </a:pPr>
            <a:endParaRPr lang="en-US" altLang="zh-CN" sz="2000"/>
          </a:p>
          <a:p>
            <a:pPr marL="0" lvl="0" indent="0" fontAlgn="auto">
              <a:lnSpc>
                <a:spcPts val="2500"/>
              </a:lnSpc>
              <a:buNone/>
            </a:pPr>
            <a:r>
              <a:rPr lang="en-US" altLang="zh-CN" sz="2200" dirty="0">
                <a:solidFill>
                  <a:prstClr val="black"/>
                </a:solidFill>
                <a:latin typeface="华文琥珀" panose="02010800040101010101" pitchFamily="2" charset="-122"/>
                <a:ea typeface="华文琥珀" panose="02010800040101010101" pitchFamily="2" charset="-122"/>
              </a:rPr>
              <a:t>【</a:t>
            </a:r>
            <a:r>
              <a:rPr lang="zh-CN" altLang="en-US" sz="2200" dirty="0" smtClean="0">
                <a:solidFill>
                  <a:prstClr val="black"/>
                </a:solidFill>
                <a:latin typeface="华文琥珀" panose="02010800040101010101" pitchFamily="2" charset="-122"/>
                <a:ea typeface="华文琥珀" panose="02010800040101010101" pitchFamily="2" charset="-122"/>
              </a:rPr>
              <a:t>句子</a:t>
            </a:r>
            <a:r>
              <a:rPr lang="en-US" altLang="zh-CN" sz="2200" dirty="0" smtClean="0">
                <a:solidFill>
                  <a:prstClr val="black"/>
                </a:solidFill>
                <a:latin typeface="华文琥珀" panose="02010800040101010101" pitchFamily="2" charset="-122"/>
                <a:ea typeface="华文琥珀" panose="02010800040101010101" pitchFamily="2" charset="-122"/>
              </a:rPr>
              <a:t>】</a:t>
            </a:r>
            <a:r>
              <a:rPr lang="en-US" altLang="zh-CN" sz="2200" dirty="0">
                <a:solidFill>
                  <a:prstClr val="black"/>
                </a:solidFill>
              </a:rPr>
              <a:t>…it is going to start at 3:00 p.m. October 16th, next Tuesday.</a:t>
            </a:r>
          </a:p>
          <a:p>
            <a:pPr marL="0" lvl="0" indent="0" fontAlgn="auto">
              <a:lnSpc>
                <a:spcPts val="2500"/>
              </a:lnSpc>
              <a:buNone/>
            </a:pPr>
            <a:r>
              <a:rPr lang="en-US" altLang="zh-CN" sz="2200" dirty="0" smtClean="0">
                <a:solidFill>
                  <a:prstClr val="black"/>
                </a:solidFill>
                <a:latin typeface="华文琥珀" panose="02010800040101010101" pitchFamily="2" charset="-122"/>
                <a:ea typeface="华文琥珀" panose="02010800040101010101" pitchFamily="2" charset="-122"/>
              </a:rPr>
              <a:t>【</a:t>
            </a:r>
            <a:r>
              <a:rPr lang="zh-CN" altLang="en-US" sz="2200" dirty="0">
                <a:solidFill>
                  <a:prstClr val="black"/>
                </a:solidFill>
                <a:latin typeface="华文琥珀" panose="02010800040101010101" pitchFamily="2" charset="-122"/>
                <a:ea typeface="华文琥珀" panose="02010800040101010101" pitchFamily="2" charset="-122"/>
              </a:rPr>
              <a:t>译文</a:t>
            </a:r>
            <a:r>
              <a:rPr lang="en-US" altLang="zh-CN" sz="2200" dirty="0">
                <a:solidFill>
                  <a:prstClr val="black"/>
                </a:solidFill>
                <a:latin typeface="华文琥珀" panose="02010800040101010101" pitchFamily="2" charset="-122"/>
                <a:ea typeface="华文琥珀" panose="02010800040101010101" pitchFamily="2" charset="-122"/>
              </a:rPr>
              <a:t>】 </a:t>
            </a:r>
            <a:r>
              <a:rPr lang="zh-CN" altLang="en-US" sz="2000" dirty="0">
                <a:solidFill>
                  <a:prstClr val="black"/>
                </a:solidFill>
                <a:latin typeface="宋体" panose="02010600030101010101" pitchFamily="2" charset="-122"/>
              </a:rPr>
              <a:t>会议将于10 月16 日下周二下午三点开始。</a:t>
            </a:r>
          </a:p>
          <a:p>
            <a:pPr marL="0" lvl="0" indent="0" fontAlgn="auto">
              <a:lnSpc>
                <a:spcPts val="2500"/>
              </a:lnSpc>
              <a:buNone/>
            </a:pPr>
            <a:r>
              <a:rPr lang="en-US" altLang="zh-CN" sz="2200" dirty="0">
                <a:solidFill>
                  <a:prstClr val="black"/>
                </a:solidFill>
                <a:latin typeface="华文琥珀" panose="02010800040101010101" pitchFamily="2" charset="-122"/>
                <a:ea typeface="华文琥珀" panose="02010800040101010101" pitchFamily="2" charset="-122"/>
              </a:rPr>
              <a:t>【</a:t>
            </a:r>
            <a:r>
              <a:rPr lang="zh-CN" altLang="en-US" sz="2200" dirty="0">
                <a:solidFill>
                  <a:prstClr val="black"/>
                </a:solidFill>
                <a:latin typeface="华文琥珀" panose="02010800040101010101" pitchFamily="2" charset="-122"/>
                <a:ea typeface="华文琥珀" panose="02010800040101010101" pitchFamily="2" charset="-122"/>
              </a:rPr>
              <a:t>难点</a:t>
            </a:r>
            <a:r>
              <a:rPr lang="en-US" altLang="zh-CN" sz="2200" dirty="0" smtClean="0">
                <a:solidFill>
                  <a:prstClr val="black"/>
                </a:solidFill>
                <a:latin typeface="华文琥珀" panose="02010800040101010101" pitchFamily="2" charset="-122"/>
                <a:ea typeface="华文琥珀" panose="02010800040101010101" pitchFamily="2" charset="-122"/>
              </a:rPr>
              <a:t>】</a:t>
            </a:r>
            <a:r>
              <a:rPr lang="en-US" altLang="zh-CN" sz="2000" dirty="0" smtClean="0">
                <a:solidFill>
                  <a:prstClr val="black"/>
                </a:solidFill>
              </a:rPr>
              <a:t>be going to do sth. 表示有计划、有准备、有打算要去做某事，主要用于表示根据计划或</a:t>
            </a:r>
          </a:p>
          <a:p>
            <a:pPr marL="0" lvl="0" indent="0" fontAlgn="auto">
              <a:lnSpc>
                <a:spcPts val="2500"/>
              </a:lnSpc>
              <a:buNone/>
            </a:pPr>
            <a:r>
              <a:rPr lang="en-US" altLang="zh-CN" sz="2000" dirty="0" smtClean="0">
                <a:solidFill>
                  <a:prstClr val="black"/>
                </a:solidFill>
              </a:rPr>
              <a:t>  安排要做的事情，常有意图、安排或打算的含义。例如：They’re going to be married next month. </a:t>
            </a:r>
          </a:p>
          <a:p>
            <a:pPr marL="0" lvl="0" indent="0" fontAlgn="auto">
              <a:lnSpc>
                <a:spcPts val="2500"/>
              </a:lnSpc>
              <a:buNone/>
            </a:pPr>
            <a:r>
              <a:rPr lang="en-US" altLang="zh-CN" sz="2000" dirty="0" smtClean="0">
                <a:solidFill>
                  <a:prstClr val="black"/>
                </a:solidFill>
              </a:rPr>
              <a:t>  他们计划下个月结婚。</a:t>
            </a:r>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8490" y="1884680"/>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Where do you want this meeting to be held?</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你希望在哪里举行这次会议?</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to be held 是不定式的被动语态，当不定式的逻辑主语是动作的承受者时，不定式一般</a:t>
            </a:r>
          </a:p>
          <a:p>
            <a:pPr marL="0" indent="0" fontAlgn="auto">
              <a:lnSpc>
                <a:spcPts val="2500"/>
              </a:lnSpc>
              <a:buNone/>
            </a:pPr>
            <a:r>
              <a:rPr lang="en-US" altLang="zh-CN" sz="2000"/>
              <a:t>   要采用被动形式（to be done）。例如：The books are not allowed to be taken out of the reading </a:t>
            </a:r>
          </a:p>
          <a:p>
            <a:pPr marL="0" indent="0" fontAlgn="auto">
              <a:lnSpc>
                <a:spcPts val="2500"/>
              </a:lnSpc>
              <a:buNone/>
            </a:pPr>
            <a:r>
              <a:rPr lang="en-US" altLang="zh-CN" sz="2000"/>
              <a:t>   room. 这些书不许带出阅览室。</a:t>
            </a:r>
          </a:p>
          <a:p>
            <a:pPr marL="0" indent="0" fontAlgn="auto">
              <a:lnSpc>
                <a:spcPts val="2500"/>
              </a:lnSpc>
              <a:buNone/>
            </a:pPr>
            <a:endParaRPr lang="en-US" altLang="zh-CN" sz="2000"/>
          </a:p>
          <a:p>
            <a:pPr marL="0" lvl="0" indent="0" fontAlgn="auto">
              <a:lnSpc>
                <a:spcPts val="2500"/>
              </a:lnSpc>
              <a:buNone/>
            </a:pPr>
            <a:endParaRPr lang="en-US" altLang="zh-CN" sz="2000" dirty="0" smtClean="0">
              <a:solidFill>
                <a:prstClr val="black"/>
              </a:solidFill>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191999" cy="792415"/>
            <a:chOff x="0" y="-32251"/>
            <a:chExt cx="12657882"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53818" y="-32177"/>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4</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7" name="TextBox 6"/>
          <p:cNvSpPr txBox="1"/>
          <p:nvPr/>
        </p:nvSpPr>
        <p:spPr>
          <a:xfrm>
            <a:off x="384378" y="779664"/>
            <a:ext cx="11575974" cy="460375"/>
          </a:xfrm>
          <a:prstGeom prst="rect">
            <a:avLst/>
          </a:prstGeom>
          <a:noFill/>
        </p:spPr>
        <p:txBody>
          <a:bodyPr wrap="square" rtlCol="0">
            <a:spAutoFit/>
          </a:bodyPr>
          <a:lstStyle/>
          <a:p>
            <a:r>
              <a:rPr lang="en-US" altLang="zh-CN" sz="2400" b="1"/>
              <a:t>People in a meeting may have different roles. Match each role with its responsibility.</a:t>
            </a:r>
          </a:p>
        </p:txBody>
      </p:sp>
      <p:sp>
        <p:nvSpPr>
          <p:cNvPr id="10" name="圆角矩形 9"/>
          <p:cNvSpPr/>
          <p:nvPr/>
        </p:nvSpPr>
        <p:spPr>
          <a:xfrm>
            <a:off x="1521460" y="1587500"/>
            <a:ext cx="8749030" cy="9956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8" name="文本框 7"/>
          <p:cNvSpPr txBox="1"/>
          <p:nvPr/>
        </p:nvSpPr>
        <p:spPr>
          <a:xfrm>
            <a:off x="1873885" y="1671955"/>
            <a:ext cx="8596630" cy="826135"/>
          </a:xfrm>
          <a:prstGeom prst="rect">
            <a:avLst/>
          </a:prstGeom>
          <a:noFill/>
        </p:spPr>
        <p:txBody>
          <a:bodyPr wrap="square" rtlCol="0" anchor="t">
            <a:spAutoFit/>
          </a:bodyPr>
          <a:lstStyle/>
          <a:p>
            <a:pPr algn="l"/>
            <a:r>
              <a:rPr lang="zh-CN" altLang="en-US" sz="2400"/>
              <a:t>Chairperson                   Time keeper                    Minutes taker</a:t>
            </a:r>
          </a:p>
          <a:p>
            <a:pPr algn="l"/>
            <a:r>
              <a:rPr lang="zh-CN" altLang="en-US" sz="2400"/>
              <a:t>Speaker                        Meeting keeper           Meeting participant</a:t>
            </a:r>
          </a:p>
        </p:txBody>
      </p:sp>
      <p:sp>
        <p:nvSpPr>
          <p:cNvPr id="12" name="文本框 11"/>
          <p:cNvSpPr txBox="1"/>
          <p:nvPr/>
        </p:nvSpPr>
        <p:spPr>
          <a:xfrm>
            <a:off x="1179830" y="3060065"/>
            <a:ext cx="9702800" cy="2654935"/>
          </a:xfrm>
          <a:prstGeom prst="rect">
            <a:avLst/>
          </a:prstGeom>
          <a:noFill/>
        </p:spPr>
        <p:txBody>
          <a:bodyPr wrap="square" rtlCol="0" anchor="t">
            <a:spAutoFit/>
          </a:bodyPr>
          <a:lstStyle/>
          <a:p>
            <a:r>
              <a:rPr lang="zh-CN" altLang="en-US" sz="2400"/>
              <a:t>1.              A person who records ideas and decisions as made by the</a:t>
            </a:r>
          </a:p>
          <a:p>
            <a:r>
              <a:rPr lang="zh-CN" altLang="en-US" sz="2400"/>
              <a:t>members.</a:t>
            </a:r>
          </a:p>
          <a:p>
            <a:r>
              <a:rPr lang="zh-CN" altLang="en-US" sz="2400"/>
              <a:t>2.             A person who organizes meeting service and other details.</a:t>
            </a:r>
          </a:p>
          <a:p>
            <a:r>
              <a:rPr lang="zh-CN" altLang="en-US" sz="2400"/>
              <a:t>3.             A person who takes the leadership role and controls the meeting.</a:t>
            </a:r>
          </a:p>
          <a:p>
            <a:r>
              <a:rPr lang="zh-CN" altLang="en-US" sz="2400"/>
              <a:t>4.             A person who prepares and gives a speech during the meeting.</a:t>
            </a:r>
          </a:p>
          <a:p>
            <a:r>
              <a:rPr lang="zh-CN" altLang="en-US" sz="2400"/>
              <a:t>5.             A person who takes part in discussions.</a:t>
            </a:r>
          </a:p>
          <a:p>
            <a:r>
              <a:rPr lang="zh-CN" altLang="en-US" sz="2400"/>
              <a:t>6.             A person who measures time with a clock.</a:t>
            </a:r>
          </a:p>
        </p:txBody>
      </p:sp>
      <p:cxnSp>
        <p:nvCxnSpPr>
          <p:cNvPr id="16" name="直接连接符 15"/>
          <p:cNvCxnSpPr/>
          <p:nvPr/>
        </p:nvCxnSpPr>
        <p:spPr>
          <a:xfrm>
            <a:off x="1560195" y="3418840"/>
            <a:ext cx="865505" cy="0"/>
          </a:xfrm>
          <a:prstGeom prst="line">
            <a:avLst/>
          </a:prstGeom>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a:off x="1560195" y="4118610"/>
            <a:ext cx="810260" cy="0"/>
          </a:xfrm>
          <a:prstGeom prst="line">
            <a:avLst/>
          </a:prstGeom>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a:off x="1517015" y="4457065"/>
            <a:ext cx="816610" cy="11430"/>
          </a:xfrm>
          <a:prstGeom prst="line">
            <a:avLst/>
          </a:prstGeom>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flipV="1">
            <a:off x="1529715" y="4844415"/>
            <a:ext cx="865505" cy="12700"/>
          </a:xfrm>
          <a:prstGeom prst="line">
            <a:avLst/>
          </a:prstGeom>
        </p:spPr>
        <p:style>
          <a:lnRef idx="1">
            <a:schemeClr val="dk1"/>
          </a:lnRef>
          <a:fillRef idx="0">
            <a:schemeClr val="dk1"/>
          </a:fillRef>
          <a:effectRef idx="0">
            <a:schemeClr val="dk1"/>
          </a:effectRef>
          <a:fontRef idx="minor">
            <a:schemeClr val="tx1"/>
          </a:fontRef>
        </p:style>
      </p:cxnSp>
      <p:cxnSp>
        <p:nvCxnSpPr>
          <p:cNvPr id="20" name="直接连接符 19"/>
          <p:cNvCxnSpPr/>
          <p:nvPr/>
        </p:nvCxnSpPr>
        <p:spPr>
          <a:xfrm>
            <a:off x="1555750" y="5219065"/>
            <a:ext cx="865505" cy="0"/>
          </a:xfrm>
          <a:prstGeom prst="line">
            <a:avLst/>
          </a:prstGeom>
        </p:spPr>
        <p:style>
          <a:lnRef idx="1">
            <a:schemeClr val="dk1"/>
          </a:lnRef>
          <a:fillRef idx="0">
            <a:schemeClr val="dk1"/>
          </a:fillRef>
          <a:effectRef idx="0">
            <a:schemeClr val="dk1"/>
          </a:effectRef>
          <a:fontRef idx="minor">
            <a:schemeClr val="tx1"/>
          </a:fontRef>
        </p:style>
      </p:cxnSp>
      <p:cxnSp>
        <p:nvCxnSpPr>
          <p:cNvPr id="21" name="直接连接符 20"/>
          <p:cNvCxnSpPr/>
          <p:nvPr/>
        </p:nvCxnSpPr>
        <p:spPr>
          <a:xfrm>
            <a:off x="1542415" y="5606415"/>
            <a:ext cx="87884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77265" y="1867535"/>
            <a:ext cx="10407015" cy="4798060"/>
          </a:xfrm>
        </p:spPr>
        <p:txBody>
          <a:bodyPr>
            <a:normAutofit/>
          </a:bodyPr>
          <a:lstStyle/>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句子</a:t>
            </a:r>
            <a:r>
              <a:rPr lang="en-US" altLang="zh-CN" sz="2400" dirty="0" smtClean="0">
                <a:latin typeface="华文琥珀" panose="02010800040101010101" pitchFamily="2" charset="-122"/>
                <a:ea typeface="华文琥珀" panose="02010800040101010101" pitchFamily="2" charset="-122"/>
              </a:rPr>
              <a:t>】</a:t>
            </a:r>
            <a:r>
              <a:rPr lang="en-US" altLang="zh-CN" sz="2400" dirty="0"/>
              <a:t>I’m really looking forward to today’s meeting.</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译文</a:t>
            </a:r>
            <a:r>
              <a:rPr lang="en-US" altLang="zh-CN" sz="2400" dirty="0" smtClean="0">
                <a:latin typeface="华文琥珀" panose="02010800040101010101" pitchFamily="2" charset="-122"/>
                <a:ea typeface="华文琥珀" panose="02010800040101010101" pitchFamily="2" charset="-122"/>
              </a:rPr>
              <a:t>】</a:t>
            </a:r>
            <a:r>
              <a:rPr lang="zh-CN" altLang="en-US" sz="2400" dirty="0"/>
              <a:t>我真的很期待今天的会议。</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难点</a:t>
            </a:r>
            <a:r>
              <a:rPr lang="en-US" altLang="zh-CN" sz="2400" dirty="0" smtClean="0">
                <a:latin typeface="华文琥珀" panose="02010800040101010101" pitchFamily="2" charset="-122"/>
                <a:ea typeface="华文琥珀" panose="02010800040101010101" pitchFamily="2" charset="-122"/>
              </a:rPr>
              <a:t>】</a:t>
            </a:r>
            <a:r>
              <a:rPr lang="en-US" altLang="zh-CN" sz="2400" dirty="0"/>
              <a:t>look forward to 期待，to 为介词，后面跟名词或动名词。例如：I’m </a:t>
            </a:r>
          </a:p>
          <a:p>
            <a:pPr marL="0" indent="0">
              <a:lnSpc>
                <a:spcPct val="120000"/>
              </a:lnSpc>
              <a:buNone/>
            </a:pPr>
            <a:r>
              <a:rPr lang="en-US" altLang="zh-CN" sz="2400" dirty="0"/>
              <a:t>   looking forward to hearing from you soon.我期待早日收到你的来信。</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1730375"/>
            <a:ext cx="10956925" cy="515683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We are carrying out some part of the work now, and we will be having many things to do.</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我们正在开展一部分工作，还将有很多事情要做。</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carry out 进行，执行，完成。例如：No matter what diff iculty you will meet with, carry out </a:t>
            </a:r>
          </a:p>
          <a:p>
            <a:pPr marL="0" indent="0">
              <a:lnSpc>
                <a:spcPct val="120000"/>
              </a:lnSpc>
              <a:buNone/>
            </a:pPr>
            <a:r>
              <a:rPr lang="en-US" altLang="zh-CN" sz="2000" dirty="0"/>
              <a:t>   your plan. 不管你遇到什么困难，都要执行计划。will be having 是将来进行时，该时态的构成为：</a:t>
            </a:r>
          </a:p>
          <a:p>
            <a:pPr marL="0" indent="0">
              <a:lnSpc>
                <a:spcPct val="120000"/>
              </a:lnSpc>
              <a:buNone/>
            </a:pPr>
            <a:r>
              <a:rPr lang="en-US" altLang="zh-CN" sz="2000" dirty="0"/>
              <a:t>   will / shall + be + 现在分词，表示将来某个时间段或时间点正在进行的动作。例如：This time </a:t>
            </a:r>
          </a:p>
          <a:p>
            <a:pPr marL="0" indent="0">
              <a:lnSpc>
                <a:spcPct val="120000"/>
              </a:lnSpc>
              <a:buNone/>
            </a:pPr>
            <a:r>
              <a:rPr lang="en-US" altLang="zh-CN" sz="2000" dirty="0"/>
              <a:t>   tomorrow I will be fl ying to New York. 明天这个时候我将正在飞往纽约。</a:t>
            </a:r>
          </a:p>
          <a:p>
            <a:pPr marL="0" indent="0">
              <a:lnSpc>
                <a:spcPct val="120000"/>
              </a:lnSpc>
              <a:buNone/>
            </a:pPr>
            <a:endParaRPr lang="en-US" altLang="zh-CN" sz="2000" dirty="0" smtClean="0"/>
          </a:p>
          <a:p>
            <a:pPr marL="0" indent="0">
              <a:lnSpc>
                <a:spcPct val="120000"/>
              </a:lnSpc>
              <a:buNone/>
            </a:pPr>
            <a:endParaRPr lang="en-US" altLang="zh-CN" sz="2000" dirty="0">
              <a:sym typeface="+mn-ea"/>
            </a:endParaRPr>
          </a:p>
          <a:p>
            <a:pPr marL="0" indent="0">
              <a:lnSpc>
                <a:spcPct val="120000"/>
              </a:lnSpc>
              <a:buNone/>
            </a:pPr>
            <a:endParaRPr lang="en-US" altLang="zh-CN" sz="2000" dirty="0" smtClean="0"/>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851152" y="1749582"/>
            <a:ext cx="7296785" cy="1191260"/>
            <a:chOff x="4142232" y="1710212"/>
            <a:chExt cx="7038667" cy="119126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Organize a meeting</a:t>
              </a:r>
            </a:p>
          </p:txBody>
        </p:sp>
        <p:sp>
          <p:nvSpPr>
            <p:cNvPr id="6" name="TextBox 5"/>
            <p:cNvSpPr txBox="1"/>
            <p:nvPr/>
          </p:nvSpPr>
          <p:spPr>
            <a:xfrm>
              <a:off x="6533578" y="1710212"/>
              <a:ext cx="4647321"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Welcoming and introducing</a:t>
              </a:r>
            </a:p>
            <a:p>
              <a:r>
                <a:rPr lang="en-US" altLang="zh-CN" dirty="0"/>
                <a:t>Let’s welcome Taylor Clinton, Manager of Menglin Publishing House.</a:t>
              </a:r>
            </a:p>
            <a:p>
              <a:r>
                <a:rPr lang="en-US" altLang="zh-CN" dirty="0"/>
                <a:t>I’d also like to introduce Peter Bush, the Director.</a:t>
              </a:r>
            </a:p>
          </p:txBody>
        </p:sp>
      </p:grpSp>
      <p:grpSp>
        <p:nvGrpSpPr>
          <p:cNvPr id="13" name="组合 12"/>
          <p:cNvGrpSpPr/>
          <p:nvPr/>
        </p:nvGrpSpPr>
        <p:grpSpPr>
          <a:xfrm>
            <a:off x="5974204" y="4115110"/>
            <a:ext cx="4834255" cy="2437765"/>
            <a:chOff x="6702549" y="4115110"/>
            <a:chExt cx="4834255" cy="2437765"/>
          </a:xfrm>
        </p:grpSpPr>
        <p:sp>
          <p:nvSpPr>
            <p:cNvPr id="55" name="文本框 54"/>
            <p:cNvSpPr txBox="1"/>
            <p:nvPr/>
          </p:nvSpPr>
          <p:spPr>
            <a:xfrm>
              <a:off x="7831963"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Express one’s         </a:t>
              </a:r>
            </a:p>
            <a:p>
              <a:r>
                <a:rPr lang="en-US" altLang="zh-CN" sz="2800" dirty="0">
                  <a:latin typeface="+mn-lt"/>
                </a:rPr>
                <a:t>         opinions</a:t>
              </a:r>
            </a:p>
          </p:txBody>
        </p:sp>
        <p:sp>
          <p:nvSpPr>
            <p:cNvPr id="11" name="TextBox 10"/>
            <p:cNvSpPr txBox="1"/>
            <p:nvPr/>
          </p:nvSpPr>
          <p:spPr>
            <a:xfrm>
              <a:off x="6702549" y="5087295"/>
              <a:ext cx="4834255"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It shows that Menglin is well known for its strong social responsibility.</a:t>
              </a:r>
            </a:p>
            <a:p>
              <a:r>
                <a:rPr lang="en-US" altLang="zh-CN" dirty="0"/>
                <a:t>It tells us that the desire to go abroad remains very strong in this country.</a:t>
              </a:r>
            </a:p>
            <a:p>
              <a:r>
                <a:rPr lang="en-US" altLang="zh-CN" dirty="0"/>
                <a:t>May I add a few points here?</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2964378" y="2843587"/>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8506286" y="335688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circle(i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现在进行时</a:t>
            </a:r>
          </a:p>
          <a:p>
            <a:pPr marL="0" indent="0" algn="just">
              <a:lnSpc>
                <a:spcPct val="120000"/>
              </a:lnSpc>
              <a:buNone/>
            </a:pPr>
            <a:r>
              <a:rPr lang="en-US" altLang="zh-CN" sz="1900" dirty="0" smtClean="0"/>
              <a:t>  </a:t>
            </a:r>
            <a:r>
              <a:rPr lang="en-US" altLang="zh-CN" sz="2000" dirty="0" smtClean="0"/>
              <a:t>        • 现在进行时表示现在或现阶段正在进行或发生的动作或存在的状态。</a:t>
            </a:r>
          </a:p>
          <a:p>
            <a:pPr marL="0" indent="0" algn="just">
              <a:lnSpc>
                <a:spcPct val="120000"/>
              </a:lnSpc>
              <a:buNone/>
            </a:pPr>
            <a:r>
              <a:rPr lang="en-US" altLang="zh-CN" sz="2000" dirty="0" smtClean="0"/>
              <a:t>          • 现在进行时构成：am / is / are + 动词现在分词。例如：</a:t>
            </a:r>
          </a:p>
          <a:p>
            <a:pPr marL="0" indent="0" algn="just">
              <a:lnSpc>
                <a:spcPct val="120000"/>
              </a:lnSpc>
              <a:buNone/>
            </a:pPr>
            <a:r>
              <a:rPr lang="en-US" altLang="zh-CN" sz="2000" dirty="0" smtClean="0"/>
              <a:t>          George is traveling on business.</a:t>
            </a:r>
          </a:p>
          <a:p>
            <a:pPr marL="0" indent="0" algn="just">
              <a:lnSpc>
                <a:spcPct val="120000"/>
              </a:lnSpc>
              <a:buNone/>
            </a:pPr>
            <a:r>
              <a:rPr lang="en-US" altLang="zh-CN" sz="2000" dirty="0" smtClean="0"/>
              <a:t>          We are carrying out some part of the work now.</a:t>
            </a:r>
          </a:p>
          <a:p>
            <a:pPr marL="0" indent="0" algn="just">
              <a:lnSpc>
                <a:spcPct val="120000"/>
              </a:lnSpc>
              <a:buNone/>
            </a:pPr>
            <a:r>
              <a:rPr lang="en-US" altLang="zh-CN" sz="2000" dirty="0" smtClean="0"/>
              <a:t>          Are you listening to pop music?</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将来进行时</a:t>
            </a:r>
          </a:p>
          <a:p>
            <a:pPr marL="0" indent="0" algn="just">
              <a:lnSpc>
                <a:spcPct val="120000"/>
              </a:lnSpc>
              <a:buNone/>
            </a:pPr>
            <a:r>
              <a:rPr lang="en-US" altLang="zh-CN" sz="1900" dirty="0" smtClean="0"/>
              <a:t>  </a:t>
            </a:r>
            <a:r>
              <a:rPr lang="en-US" altLang="zh-CN" sz="2000" dirty="0" smtClean="0"/>
              <a:t>     • 将来进行时表示将来某一时刻正在进行的动作或某段时间持续的动作，经常也可表</a:t>
            </a:r>
          </a:p>
          <a:p>
            <a:pPr marL="0" indent="0" algn="just">
              <a:lnSpc>
                <a:spcPct val="120000"/>
              </a:lnSpc>
              <a:buNone/>
            </a:pPr>
            <a:r>
              <a:rPr lang="en-US" altLang="zh-CN" sz="2000" dirty="0" smtClean="0"/>
              <a:t>示单纯的将来。</a:t>
            </a:r>
          </a:p>
          <a:p>
            <a:pPr marL="0" indent="0" algn="just">
              <a:lnSpc>
                <a:spcPct val="120000"/>
              </a:lnSpc>
              <a:buNone/>
            </a:pPr>
            <a:r>
              <a:rPr lang="en-US" altLang="zh-CN" sz="2000" dirty="0" smtClean="0"/>
              <a:t>       • 将来进行时构成：will / shall + be + 现在分词。例如：</a:t>
            </a:r>
          </a:p>
          <a:p>
            <a:pPr marL="0" indent="0" algn="just">
              <a:lnSpc>
                <a:spcPct val="120000"/>
              </a:lnSpc>
              <a:buNone/>
            </a:pPr>
            <a:r>
              <a:rPr lang="en-US" altLang="zh-CN" sz="2000" dirty="0" smtClean="0"/>
              <a:t>        We will be having many things to do.</a:t>
            </a:r>
          </a:p>
          <a:p>
            <a:pPr marL="0" indent="0" algn="just">
              <a:lnSpc>
                <a:spcPct val="120000"/>
              </a:lnSpc>
              <a:buNone/>
            </a:pPr>
            <a:r>
              <a:rPr lang="en-US" altLang="zh-CN" sz="2000" dirty="0" smtClean="0"/>
              <a:t>        When shall we be meeting again?</a:t>
            </a:r>
          </a:p>
          <a:p>
            <a:pPr marL="0" indent="0" algn="just">
              <a:lnSpc>
                <a:spcPct val="120000"/>
              </a:lnSpc>
              <a:buNone/>
            </a:pPr>
            <a:r>
              <a:rPr lang="en-US" altLang="zh-CN" sz="2000" dirty="0" smtClean="0"/>
              <a:t>        Will Toby be visiting his grandfather in Paris?</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264795" y="638175"/>
            <a:ext cx="11512550" cy="7406640"/>
          </a:xfrm>
          <a:prstGeom prst="rect">
            <a:avLst/>
          </a:prstGeom>
          <a:noFill/>
        </p:spPr>
        <p:txBody>
          <a:bodyPr wrap="square" rtlCol="0">
            <a:spAutoFit/>
          </a:bodyPr>
          <a:lstStyle/>
          <a:p>
            <a:pPr>
              <a:lnSpc>
                <a:spcPct val="150000"/>
              </a:lnSpc>
            </a:pPr>
            <a:r>
              <a:rPr lang="en-US" altLang="zh-CN" sz="2800" b="1" dirty="0" smtClean="0"/>
              <a:t>Read </a:t>
            </a:r>
            <a:r>
              <a:rPr lang="en-US" altLang="zh-CN" sz="2800" b="1" dirty="0"/>
              <a:t>the passage </a:t>
            </a:r>
            <a:r>
              <a:rPr lang="en-US" altLang="zh-CN" sz="2800" b="1" dirty="0" smtClean="0"/>
              <a:t>and </a:t>
            </a:r>
            <a:r>
              <a:rPr lang="en-US" altLang="zh-CN" sz="2800" b="1" dirty="0"/>
              <a:t>decide whether the following statements </a:t>
            </a:r>
            <a:r>
              <a:rPr lang="en-US" altLang="zh-CN" sz="2800" b="1" dirty="0" smtClean="0"/>
              <a:t>are True </a:t>
            </a:r>
            <a:r>
              <a:rPr lang="en-US" altLang="zh-CN" sz="2800" b="1" dirty="0"/>
              <a:t>(T) or False (F).</a:t>
            </a:r>
          </a:p>
          <a:p>
            <a:pPr>
              <a:lnSpc>
                <a:spcPct val="150000"/>
              </a:lnSpc>
            </a:pPr>
            <a:r>
              <a:rPr lang="en-US" altLang="zh-CN" sz="2400" dirty="0"/>
              <a:t>1. You need not think too much before you prepare for a meeting.</a:t>
            </a:r>
          </a:p>
          <a:p>
            <a:pPr>
              <a:lnSpc>
                <a:spcPct val="150000"/>
              </a:lnSpc>
            </a:pPr>
            <a:r>
              <a:rPr lang="en-US" altLang="zh-CN" sz="2400" dirty="0"/>
              <a:t>2. That the meeting room should not be too large for holding a small group.</a:t>
            </a:r>
          </a:p>
          <a:p>
            <a:pPr>
              <a:lnSpc>
                <a:spcPct val="150000"/>
              </a:lnSpc>
            </a:pPr>
            <a:r>
              <a:rPr lang="en-US" altLang="zh-CN" sz="2400" dirty="0"/>
              <a:t>3. All types of meetings should place tables into a circle or square.</a:t>
            </a:r>
          </a:p>
          <a:p>
            <a:pPr>
              <a:lnSpc>
                <a:spcPct val="150000"/>
              </a:lnSpc>
            </a:pPr>
            <a:r>
              <a:rPr lang="en-US" altLang="zh-CN" sz="2400" dirty="0"/>
              <a:t>4. Before the meeting you should prepare some office supplies and drinks according to the types of meetings.</a:t>
            </a:r>
          </a:p>
          <a:p>
            <a:pPr>
              <a:lnSpc>
                <a:spcPct val="150000"/>
              </a:lnSpc>
            </a:pPr>
            <a:r>
              <a:rPr lang="en-US" altLang="zh-CN" sz="2400" dirty="0"/>
              <a:t>5. A speaker is supposed to take his or her computer so you need not consider other equipment.</a:t>
            </a:r>
          </a:p>
          <a:p>
            <a:pPr>
              <a:lnSpc>
                <a:spcPct val="150000"/>
              </a:lnSpc>
            </a:pPr>
            <a:r>
              <a:rPr lang="en-US" altLang="zh-CN" sz="2400" dirty="0"/>
              <a:t>6.When holding an important or a big meeting, you needn’t consider money at all.</a:t>
            </a:r>
          </a:p>
          <a:p>
            <a:pPr>
              <a:lnSpc>
                <a:spcPct val="150000"/>
              </a:lnSpc>
            </a:pPr>
            <a:endParaRPr lang="en-US" altLang="zh-CN" sz="2400" dirty="0"/>
          </a:p>
          <a:p>
            <a:pPr>
              <a:lnSpc>
                <a:spcPct val="150000"/>
              </a:lnSpc>
            </a:pPr>
            <a:endParaRPr lang="en-US" altLang="zh-CN" sz="2400" dirty="0"/>
          </a:p>
          <a:p>
            <a:pPr>
              <a:lnSpc>
                <a:spcPct val="150000"/>
              </a:lnSpc>
            </a:pPr>
            <a:endParaRPr lang="en-US" altLang="zh-CN" sz="2400" dirty="0"/>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349877" y="2012896"/>
            <a:ext cx="11854150" cy="31775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For example, a discussion meeting should place tables into a circle or square, so that</a:t>
            </a:r>
          </a:p>
          <a:p>
            <a:pPr>
              <a:lnSpc>
                <a:spcPts val="2700"/>
              </a:lnSpc>
            </a:pPr>
            <a:r>
              <a:rPr lang="en-US" altLang="zh-CN" sz="2000" dirty="0"/>
              <a:t>   everyone can see each other.</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例如，讨论会议座位应摆成圆形或方形，以便大家可以相互看得到。</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so that 以便，为了，引导目的状语从句，从句中通常用may / might / can / could / will 等情态</a:t>
            </a:r>
          </a:p>
          <a:p>
            <a:pPr>
              <a:lnSpc>
                <a:spcPts val="2700"/>
              </a:lnSpc>
            </a:pPr>
            <a:r>
              <a:rPr lang="zh-CN" altLang="en-US" sz="2000" dirty="0"/>
              <a:t>   动词。例如：He spoke at the top of his voice so that the students at the back could hear him.他说话声音很</a:t>
            </a:r>
          </a:p>
          <a:p>
            <a:pPr>
              <a:lnSpc>
                <a:spcPts val="2700"/>
              </a:lnSpc>
            </a:pPr>
            <a:r>
              <a:rPr lang="zh-CN" altLang="en-US" sz="2000" dirty="0"/>
              <a:t>   大，以便让后面的同学能听见。so ...that 结构表示“太</a:t>
            </a:r>
            <a:r>
              <a:rPr lang="zh-CN" altLang="en-US" sz="2000" dirty="0">
                <a:latin typeface="华文中宋" panose="02010600040101010101" charset="-122"/>
                <a:ea typeface="华文中宋" panose="02010600040101010101" charset="-122"/>
              </a:rPr>
              <a:t>……</a:t>
            </a:r>
            <a:r>
              <a:rPr lang="zh-CN" altLang="en-US" sz="2000" dirty="0"/>
              <a:t>而不能</a:t>
            </a:r>
            <a:r>
              <a:rPr lang="zh-CN" altLang="en-US" sz="2000" dirty="0">
                <a:latin typeface="华文中宋" panose="02010600040101010101" charset="-122"/>
                <a:ea typeface="华文中宋" panose="02010600040101010101" charset="-122"/>
              </a:rPr>
              <a:t>……</a:t>
            </a:r>
            <a:r>
              <a:rPr lang="zh-CN" altLang="en-US" sz="2000" dirty="0"/>
              <a:t>”或“如此</a:t>
            </a:r>
            <a:r>
              <a:rPr lang="zh-CN" altLang="en-US" sz="2000" dirty="0">
                <a:latin typeface="华文中宋" panose="02010600040101010101" charset="-122"/>
                <a:ea typeface="华文中宋" panose="02010600040101010101" charset="-122"/>
              </a:rPr>
              <a:t>……</a:t>
            </a:r>
            <a:r>
              <a:rPr lang="zh-CN" altLang="en-US" sz="2000" dirty="0"/>
              <a:t>以致”，so 后跟</a:t>
            </a:r>
          </a:p>
          <a:p>
            <a:pPr>
              <a:lnSpc>
                <a:spcPts val="2700"/>
              </a:lnSpc>
            </a:pPr>
            <a:r>
              <a:rPr lang="zh-CN" altLang="en-US" sz="2000" dirty="0"/>
              <a:t>   形容词或副词，that 后引出目的或结果状语从句。例如：This problem is so diff icult that I can’t work it </a:t>
            </a:r>
          </a:p>
          <a:p>
            <a:pPr>
              <a:lnSpc>
                <a:spcPts val="2700"/>
              </a:lnSpc>
            </a:pPr>
            <a:r>
              <a:rPr lang="zh-CN" altLang="en-US" sz="2000" dirty="0"/>
              <a:t>   out. 这道题太难，我做不出来。</a:t>
            </a:r>
          </a:p>
          <a:p>
            <a:pPr>
              <a:lnSpc>
                <a:spcPts val="2700"/>
              </a:lnSpc>
            </a:pPr>
            <a:endParaRPr sz="200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96332" y="1426464"/>
            <a:ext cx="11087947" cy="5239512"/>
          </a:xfrm>
        </p:spPr>
        <p:txBody>
          <a:bodyPr>
            <a:normAutofit/>
          </a:bodyPr>
          <a:lstStyle/>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句子</a:t>
            </a:r>
            <a:r>
              <a:rPr lang="en-US" altLang="zh-CN" sz="2400" dirty="0" smtClean="0">
                <a:latin typeface="华文琥珀" panose="02010800040101010101" pitchFamily="2" charset="-122"/>
                <a:ea typeface="华文琥珀" panose="02010800040101010101" pitchFamily="2" charset="-122"/>
              </a:rPr>
              <a:t>】</a:t>
            </a:r>
            <a:r>
              <a:rPr lang="en-US" altLang="zh-CN" sz="2400" dirty="0"/>
              <a:t>But isn’t it impolite to call people by their first name?</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译文</a:t>
            </a:r>
            <a:r>
              <a:rPr lang="en-US" altLang="zh-CN" sz="2400" dirty="0" smtClean="0">
                <a:latin typeface="华文琥珀" panose="02010800040101010101" pitchFamily="2" charset="-122"/>
                <a:ea typeface="华文琥珀" panose="02010800040101010101" pitchFamily="2" charset="-122"/>
              </a:rPr>
              <a:t>】</a:t>
            </a:r>
            <a:r>
              <a:rPr lang="zh-CN" altLang="en-US" sz="2400" dirty="0"/>
              <a:t>可是，直呼别人的名字不是很没有礼貌吗？</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难点</a:t>
            </a:r>
            <a:r>
              <a:rPr lang="en-US" altLang="zh-CN" sz="2400" dirty="0" smtClean="0">
                <a:latin typeface="华文琥珀" panose="02010800040101010101" pitchFamily="2" charset="-122"/>
                <a:ea typeface="华文琥珀" panose="02010800040101010101" pitchFamily="2" charset="-122"/>
              </a:rPr>
              <a:t>】</a:t>
            </a:r>
            <a:r>
              <a:rPr lang="en-US" altLang="zh-CN" sz="2400" dirty="0"/>
              <a:t>It is impolite to do sth. 做某事是不礼貌的。it 是形式主语，to do sth. 是动</a:t>
            </a:r>
          </a:p>
          <a:p>
            <a:pPr marL="0" indent="0">
              <a:lnSpc>
                <a:spcPct val="120000"/>
              </a:lnSpc>
              <a:buNone/>
            </a:pPr>
            <a:r>
              <a:rPr lang="en-US" altLang="zh-CN" sz="2400" dirty="0"/>
              <a:t>  词不定式作真正的主语。例如：It is not hard for anyone to do a bit of good once or </a:t>
            </a:r>
          </a:p>
          <a:p>
            <a:pPr marL="0" indent="0">
              <a:lnSpc>
                <a:spcPct val="120000"/>
              </a:lnSpc>
              <a:buNone/>
            </a:pPr>
            <a:r>
              <a:rPr lang="en-US" altLang="zh-CN" sz="2400" dirty="0"/>
              <a:t>   twice, but it is diff icult for him or her to do good for the whole life. 对于一个人来说，</a:t>
            </a:r>
          </a:p>
          <a:p>
            <a:pPr marL="0" indent="0">
              <a:lnSpc>
                <a:spcPct val="120000"/>
              </a:lnSpc>
              <a:buNone/>
            </a:pPr>
            <a:r>
              <a:rPr lang="en-US" altLang="zh-CN" sz="2400" dirty="0"/>
              <a:t>   做一两次好事并不难。难的是，一辈子坚持做好事。first name 又叫 given name，</a:t>
            </a:r>
          </a:p>
          <a:p>
            <a:pPr marL="0" indent="0">
              <a:lnSpc>
                <a:spcPct val="120000"/>
              </a:lnSpc>
              <a:buNone/>
            </a:pPr>
            <a:r>
              <a:rPr lang="en-US" altLang="zh-CN" sz="2400" dirty="0"/>
              <a:t>   相当于汉语的“名字”。surname 又叫family name，相当于汉语的“姓氏”。与汉语</a:t>
            </a:r>
          </a:p>
          <a:p>
            <a:pPr marL="0" indent="0">
              <a:lnSpc>
                <a:spcPct val="120000"/>
              </a:lnSpc>
              <a:buNone/>
            </a:pPr>
            <a:r>
              <a:rPr lang="en-US" altLang="zh-CN" sz="2400" dirty="0"/>
              <a:t>   相反，英语的人名是名字在前，姓氏在后。例如：Tony Blaire, Barrack Obama 等。</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2575" y="1863090"/>
            <a:ext cx="11626215" cy="6278880"/>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And finally, you can start to look for a meeting place that can meet all your requirements.</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最后，去找一个能够满足你所有要求的会议场所。</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start to do sth. 开始。例如：The birds start to sing at sunrise. 鸟儿们在黎明时就开始歌唱。meet </a:t>
            </a:r>
          </a:p>
          <a:p>
            <a:pPr marL="0" indent="0">
              <a:lnSpc>
                <a:spcPts val="2600"/>
              </a:lnSpc>
              <a:buNone/>
            </a:pPr>
            <a:r>
              <a:rPr lang="en-US" altLang="zh-CN" sz="2000" dirty="0"/>
              <a:t>   the requirements 这里是“满足某种要求或需要”的意思。例如：We’ll try to meet the demands of the </a:t>
            </a:r>
          </a:p>
          <a:p>
            <a:pPr marL="0" indent="0">
              <a:lnSpc>
                <a:spcPts val="2600"/>
              </a:lnSpc>
              <a:buNone/>
            </a:pPr>
            <a:r>
              <a:rPr lang="en-US" altLang="zh-CN" sz="2000" dirty="0"/>
              <a:t>   people. 我们要尽力满足人民的要求。that can meet... 是由关系代词that 引导的限制性定语从句，修饰</a:t>
            </a:r>
          </a:p>
          <a:p>
            <a:pPr marL="0" indent="0">
              <a:lnSpc>
                <a:spcPts val="2600"/>
              </a:lnSpc>
              <a:buNone/>
            </a:pPr>
            <a:r>
              <a:rPr lang="en-US" altLang="zh-CN" sz="2000" dirty="0"/>
              <a:t>   meeting place，that 在定语从句中充当主语。例如：Is this the factory that makes TV sets? 这是生产电</a:t>
            </a:r>
          </a:p>
          <a:p>
            <a:pPr marL="0" indent="0">
              <a:lnSpc>
                <a:spcPts val="2600"/>
              </a:lnSpc>
              <a:buNone/>
            </a:pPr>
            <a:r>
              <a:rPr lang="en-US" altLang="zh-CN" sz="2000" dirty="0"/>
              <a:t>   视机的工厂吗？</a:t>
            </a:r>
          </a:p>
          <a:p>
            <a:pPr marL="0" indent="0">
              <a:lnSpc>
                <a:spcPts val="26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003" y="2005282"/>
            <a:ext cx="11534660" cy="5193272"/>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smtClean="0">
                <a:sym typeface="+mn-ea"/>
              </a:rPr>
              <a:t>Of course it depends on how much money you can spend for the meeting.</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当然，这取决于你的会议支出预算。</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depend on = depend upon 依赖；取决于，随……而定。例如：Whether the game will be played </a:t>
            </a:r>
          </a:p>
          <a:p>
            <a:pPr marL="0" indent="0">
              <a:lnSpc>
                <a:spcPts val="2600"/>
              </a:lnSpc>
              <a:buNone/>
            </a:pPr>
            <a:r>
              <a:rPr lang="en-US" altLang="zh-CN" sz="2000" dirty="0">
                <a:sym typeface="+mn-ea"/>
              </a:rPr>
              <a:t>  depends on the weather. 比赛是否举行要看天气而定。All living things depend on the sun for their growth. </a:t>
            </a:r>
          </a:p>
          <a:p>
            <a:pPr marL="0" indent="0">
              <a:lnSpc>
                <a:spcPts val="2600"/>
              </a:lnSpc>
              <a:buNone/>
            </a:pPr>
            <a:r>
              <a:rPr lang="en-US" altLang="zh-CN" sz="2000" dirty="0">
                <a:sym typeface="+mn-ea"/>
              </a:rPr>
              <a:t>   万物生长靠太阳。</a:t>
            </a:r>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624330"/>
            <a:ext cx="11555730" cy="5469255"/>
          </a:xfrm>
        </p:spPr>
        <p:txBody>
          <a:bodyPr>
            <a:noAutofit/>
          </a:bodyPr>
          <a:lstStyle/>
          <a:p>
            <a:pPr marL="0" indent="0" algn="ctr">
              <a:buNone/>
            </a:pPr>
            <a:r>
              <a:rPr lang="en-US" sz="2600" b="1" dirty="0"/>
              <a:t> </a:t>
            </a:r>
            <a:r>
              <a:rPr sz="2600" b="1" dirty="0"/>
              <a:t>Meeting Etiquette （会议礼仪）</a:t>
            </a:r>
          </a:p>
          <a:p>
            <a:pPr marL="0" indent="0" algn="just">
              <a:buNone/>
            </a:pPr>
            <a:r>
              <a:rPr lang="en-US" altLang="zh-CN" sz="2400" dirty="0"/>
              <a:t>• Never be late for meetings.</a:t>
            </a:r>
          </a:p>
          <a:p>
            <a:pPr marL="0" indent="0" algn="just">
              <a:buNone/>
            </a:pPr>
            <a:r>
              <a:rPr lang="en-US" altLang="zh-CN" sz="2400" dirty="0"/>
              <a:t>• Come prepared. Never attend meetings without a notepad and pen.</a:t>
            </a:r>
          </a:p>
          <a:p>
            <a:pPr marL="0" indent="0" algn="just">
              <a:buNone/>
            </a:pPr>
            <a:r>
              <a:rPr lang="en-US" altLang="zh-CN" sz="2400" dirty="0"/>
              <a:t>• Turn off your cell phone before the start of meetings.</a:t>
            </a:r>
          </a:p>
          <a:p>
            <a:pPr marL="0" indent="0" algn="just">
              <a:buNone/>
            </a:pPr>
            <a:r>
              <a:rPr lang="en-US" altLang="zh-CN" sz="2400" dirty="0"/>
              <a:t>• Listen attentively to the meeting and take notes.</a:t>
            </a:r>
          </a:p>
          <a:p>
            <a:pPr marL="0" indent="0" algn="just">
              <a:buNone/>
            </a:pPr>
            <a:r>
              <a:rPr lang="en-US" altLang="zh-CN" sz="2400" dirty="0"/>
              <a:t>• The chairperson must speak loud and clear.</a:t>
            </a:r>
          </a:p>
          <a:p>
            <a:pPr marL="0" indent="0" algn="just">
              <a:buNone/>
            </a:pPr>
            <a:r>
              <a:rPr lang="en-US" altLang="zh-CN" sz="2400" dirty="0"/>
              <a:t>• Speak politely and do respect your colleagues.</a:t>
            </a:r>
          </a:p>
          <a:p>
            <a:pPr marL="0" indent="0" algn="just">
              <a:buNone/>
            </a:pPr>
            <a:r>
              <a:rPr lang="en-US" altLang="zh-CN" sz="2400" dirty="0"/>
              <a:t>• Follow a professional dress code.</a:t>
            </a:r>
          </a:p>
          <a:p>
            <a:pPr marL="0" indent="0" algn="just">
              <a:buNone/>
            </a:pPr>
            <a:r>
              <a:rPr lang="en-US" altLang="zh-CN" sz="2400" dirty="0"/>
              <a:t>• Respond to action items. After the meeting, be sure to complete any tasks assigned to</a:t>
            </a:r>
          </a:p>
          <a:p>
            <a:pPr marL="0" indent="0" algn="just">
              <a:buNone/>
            </a:pPr>
            <a:r>
              <a:rPr lang="en-US" altLang="zh-CN" sz="2400" dirty="0"/>
              <a:t>you.</a:t>
            </a:r>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following sentences with the words or expressions given</a:t>
            </a:r>
          </a:p>
          <a:p>
            <a:pPr marL="0" indent="0" fontAlgn="auto">
              <a:lnSpc>
                <a:spcPts val="2600"/>
              </a:lnSpc>
              <a:buNone/>
            </a:pPr>
            <a:r>
              <a:rPr lang="en-US" altLang="zh-CN" b="1" dirty="0"/>
              <a:t>below.</a:t>
            </a:r>
          </a:p>
          <a:p>
            <a:pPr marL="0" indent="0" fontAlgn="auto">
              <a:lnSpc>
                <a:spcPts val="2600"/>
              </a:lnSpc>
              <a:buNone/>
            </a:pPr>
            <a:r>
              <a:rPr lang="en-US" altLang="zh-CN" sz="2400" dirty="0"/>
              <a:t>              pointless     effective    assign     annually      take charge     agenda</a:t>
            </a:r>
          </a:p>
          <a:p>
            <a:pPr marL="0" indent="0" fontAlgn="auto">
              <a:lnSpc>
                <a:spcPts val="2600"/>
              </a:lnSpc>
              <a:buNone/>
            </a:pPr>
            <a:r>
              <a:rPr lang="en-US" altLang="zh-CN" sz="2400" dirty="0"/>
              <a:t>1. The main point on the            was the election of a new chairman.</a:t>
            </a:r>
          </a:p>
          <a:p>
            <a:pPr marL="0" indent="0" fontAlgn="auto">
              <a:lnSpc>
                <a:spcPts val="2600"/>
              </a:lnSpc>
              <a:buNone/>
            </a:pPr>
            <a:r>
              <a:rPr lang="en-US" altLang="zh-CN" sz="2400" dirty="0"/>
              <a:t>2. I am going to           a topic to the children that they would like to write</a:t>
            </a:r>
          </a:p>
          <a:p>
            <a:pPr marL="0" indent="0" fontAlgn="auto">
              <a:lnSpc>
                <a:spcPts val="2600"/>
              </a:lnSpc>
              <a:buNone/>
            </a:pPr>
            <a:r>
              <a:rPr lang="en-US" altLang="zh-CN" sz="2400" dirty="0"/>
              <a:t>about.</a:t>
            </a:r>
          </a:p>
          <a:p>
            <a:pPr marL="0" indent="0" fontAlgn="auto">
              <a:lnSpc>
                <a:spcPts val="2600"/>
              </a:lnSpc>
              <a:buNone/>
            </a:pPr>
            <a:r>
              <a:rPr lang="en-US" altLang="zh-CN" sz="2400" dirty="0"/>
              <a:t>3. The business manager will            of exhibition sales.</a:t>
            </a:r>
          </a:p>
          <a:p>
            <a:pPr marL="0" indent="0" fontAlgn="auto">
              <a:lnSpc>
                <a:spcPts val="2600"/>
              </a:lnSpc>
              <a:buNone/>
            </a:pPr>
            <a:r>
              <a:rPr lang="en-US" altLang="zh-CN" sz="2400" dirty="0"/>
              <a:t>4. He published the journal            from 1991 to 2015.</a:t>
            </a:r>
          </a:p>
          <a:p>
            <a:pPr marL="0" indent="0" fontAlgn="auto">
              <a:lnSpc>
                <a:spcPts val="2600"/>
              </a:lnSpc>
              <a:buNone/>
            </a:pPr>
            <a:r>
              <a:rPr lang="en-US" altLang="zh-CN" sz="2400" dirty="0"/>
              <a:t>5. The book has a very            closing chapter.</a:t>
            </a:r>
          </a:p>
          <a:p>
            <a:pPr marL="0" indent="0" fontAlgn="auto">
              <a:lnSpc>
                <a:spcPts val="2600"/>
              </a:lnSpc>
              <a:buNone/>
            </a:pPr>
            <a:r>
              <a:rPr lang="en-US" altLang="zh-CN" sz="2400" dirty="0"/>
              <a:t>6. Mike considered it          to plan in too much detail.</a:t>
            </a:r>
          </a:p>
        </p:txBody>
      </p:sp>
      <p:grpSp>
        <p:nvGrpSpPr>
          <p:cNvPr id="6" name="组合 5"/>
          <p:cNvGrpSpPr/>
          <p:nvPr/>
        </p:nvGrpSpPr>
        <p:grpSpPr>
          <a:xfrm>
            <a:off x="0" y="-32251"/>
            <a:ext cx="12204032" cy="810213"/>
            <a:chOff x="0" y="-32251"/>
            <a:chExt cx="12204032" cy="810213"/>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
        <p:nvSpPr>
          <p:cNvPr id="10" name="圆角矩形 9"/>
          <p:cNvSpPr/>
          <p:nvPr/>
        </p:nvSpPr>
        <p:spPr>
          <a:xfrm>
            <a:off x="1252220" y="1678940"/>
            <a:ext cx="9062720" cy="66484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cxnSp>
        <p:nvCxnSpPr>
          <p:cNvPr id="2" name="直接连接符 1"/>
          <p:cNvCxnSpPr/>
          <p:nvPr/>
        </p:nvCxnSpPr>
        <p:spPr>
          <a:xfrm flipV="1">
            <a:off x="3759835" y="2553335"/>
            <a:ext cx="699770" cy="18415"/>
          </a:xfrm>
          <a:prstGeom prst="line">
            <a:avLst/>
          </a:prstGeom>
        </p:spPr>
        <p:style>
          <a:lnRef idx="1">
            <a:schemeClr val="dk1"/>
          </a:lnRef>
          <a:fillRef idx="0">
            <a:schemeClr val="dk1"/>
          </a:fillRef>
          <a:effectRef idx="0">
            <a:schemeClr val="dk1"/>
          </a:effectRef>
          <a:fontRef idx="minor">
            <a:schemeClr val="tx1"/>
          </a:fontRef>
        </p:style>
      </p:cxnSp>
      <p:cxnSp>
        <p:nvCxnSpPr>
          <p:cNvPr id="4" name="直接连接符 3"/>
          <p:cNvCxnSpPr/>
          <p:nvPr/>
        </p:nvCxnSpPr>
        <p:spPr>
          <a:xfrm>
            <a:off x="2489200" y="3050540"/>
            <a:ext cx="847090" cy="0"/>
          </a:xfrm>
          <a:prstGeom prst="line">
            <a:avLst/>
          </a:prstGeom>
        </p:spPr>
        <p:style>
          <a:lnRef idx="1">
            <a:schemeClr val="dk1"/>
          </a:lnRef>
          <a:fillRef idx="0">
            <a:schemeClr val="dk1"/>
          </a:fillRef>
          <a:effectRef idx="0">
            <a:schemeClr val="dk1"/>
          </a:effectRef>
          <a:fontRef idx="minor">
            <a:schemeClr val="tx1"/>
          </a:fontRef>
        </p:style>
      </p:cxnSp>
      <p:cxnSp>
        <p:nvCxnSpPr>
          <p:cNvPr id="5" name="直接连接符 4"/>
          <p:cNvCxnSpPr/>
          <p:nvPr/>
        </p:nvCxnSpPr>
        <p:spPr>
          <a:xfrm>
            <a:off x="4293870" y="3952875"/>
            <a:ext cx="791845" cy="0"/>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a:off x="4036060" y="4394835"/>
            <a:ext cx="810260" cy="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3465195" y="4911090"/>
            <a:ext cx="755015" cy="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3262630" y="5353050"/>
            <a:ext cx="60769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At the end of the meeting, spend a little extra time for the participants to discuss anything</a:t>
            </a:r>
          </a:p>
          <a:p>
            <a:pPr marL="0" indent="0">
              <a:lnSpc>
                <a:spcPct val="100000"/>
              </a:lnSpc>
              <a:buNone/>
            </a:pPr>
            <a:r>
              <a:rPr lang="en-US" altLang="zh-CN" sz="2000" dirty="0"/>
              <a:t>  that needs to be immediately discussed but which may not have been on the agenda.</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会议结束时，给与会者一点额外的时间，来讨论没有列在会议议程中却需要立即讨论解决的事情。</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spend a little extra ... 为祈使句。祈使句通常用来向听话者发出命令，提出要求或建议等。句中</a:t>
            </a:r>
          </a:p>
          <a:p>
            <a:pPr marL="0" indent="0">
              <a:lnSpc>
                <a:spcPct val="100000"/>
              </a:lnSpc>
              <a:buNone/>
            </a:pPr>
            <a:r>
              <a:rPr lang="en-US" altLang="zh-CN" sz="2000" dirty="0"/>
              <a:t>  的主语you 通常省略，以动词原形开头。例如：Watch your steps. 走路小心。Mind your head please. 小心</a:t>
            </a:r>
          </a:p>
          <a:p>
            <a:pPr marL="0" indent="0">
              <a:lnSpc>
                <a:spcPct val="100000"/>
              </a:lnSpc>
              <a:buNone/>
            </a:pPr>
            <a:r>
              <a:rPr lang="en-US" altLang="zh-CN" sz="2000" dirty="0"/>
              <a:t>  碰头。that needs to be ... 是由that 引导的定语从句，修饰先行词anything，that 在从句中充当主语。当先</a:t>
            </a:r>
          </a:p>
          <a:p>
            <a:pPr marL="0" indent="0">
              <a:lnSpc>
                <a:spcPct val="100000"/>
              </a:lnSpc>
              <a:buNone/>
            </a:pPr>
            <a:r>
              <a:rPr lang="en-US" altLang="zh-CN" sz="2000" dirty="0"/>
              <a:t>  行词为anything，nothing，everything，little，few 等不定代词时，关系词只用that。例如：That’s all that I </a:t>
            </a:r>
          </a:p>
          <a:p>
            <a:pPr marL="0" indent="0">
              <a:lnSpc>
                <a:spcPct val="100000"/>
              </a:lnSpc>
              <a:buNone/>
            </a:pPr>
            <a:r>
              <a:rPr lang="en-US" altLang="zh-CN" sz="2000" dirty="0"/>
              <a:t>   know. 我知道的就这些。</a:t>
            </a:r>
          </a:p>
          <a:p>
            <a:pPr marL="0" indent="0">
              <a:lnSpc>
                <a:spcPct val="100000"/>
              </a:lnSpc>
              <a:buNone/>
            </a:pPr>
            <a:endParaRPr lang="en-US" altLang="zh-CN" sz="2000" dirty="0" smtClean="0"/>
          </a:p>
          <a:p>
            <a:pPr marL="0" indent="0">
              <a:lnSpc>
                <a:spcPct val="100000"/>
              </a:lnSpc>
              <a:buNone/>
            </a:pPr>
            <a:endParaRPr lang="en-US" altLang="zh-CN" sz="2000" dirty="0"/>
          </a:p>
          <a:p>
            <a:pPr marL="0" indent="0">
              <a:lnSpc>
                <a:spcPct val="100000"/>
              </a:lnSpc>
              <a:buNone/>
            </a:pPr>
            <a:endParaRPr lang="en-US" altLang="zh-CN" sz="18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And finally, close the meeting with everyone knowing what is expected of them and what</a:t>
            </a:r>
          </a:p>
          <a:p>
            <a:pPr marL="0" indent="0">
              <a:lnSpc>
                <a:spcPct val="100000"/>
              </a:lnSpc>
              <a:buNone/>
            </a:pPr>
            <a:r>
              <a:rPr lang="en-US" altLang="zh-CN" sz="2000" dirty="0"/>
              <a:t>  they should do for the following weeks.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最后，会议结束时要让每个人都清楚自己的职责所在，并明白接下来几个星期的具体任务。</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what is expected... / what they should... 均为由what 引导的宾语从句，作knowing 的宾语。expect of </a:t>
            </a:r>
          </a:p>
          <a:p>
            <a:pPr marL="0" indent="0">
              <a:lnSpc>
                <a:spcPct val="100000"/>
              </a:lnSpc>
              <a:buNone/>
            </a:pPr>
            <a:r>
              <a:rPr lang="en-US" altLang="zh-CN" sz="2000" dirty="0"/>
              <a:t>  指望，is expected of 为被动语态。例如：I think I’ve done everything that could be expected of me. 我想，所</a:t>
            </a:r>
          </a:p>
          <a:p>
            <a:pPr marL="0" indent="0">
              <a:lnSpc>
                <a:spcPct val="100000"/>
              </a:lnSpc>
              <a:buNone/>
            </a:pPr>
            <a:r>
              <a:rPr lang="en-US" altLang="zh-CN" sz="2000" dirty="0"/>
              <a:t>  有我该做的都做到了。</a:t>
            </a:r>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787" y="1512491"/>
            <a:ext cx="11293069" cy="4851733"/>
          </a:xfrm>
        </p:spPr>
        <p:txBody>
          <a:bodyPr>
            <a:normAutofit fontScale="90000" lnSpcReduction="20000"/>
          </a:bodyPr>
          <a:lstStyle/>
          <a:p>
            <a:pPr marL="0" indent="0" algn="ctr">
              <a:buNone/>
            </a:pPr>
            <a:r>
              <a:rPr sz="2600" b="1" dirty="0">
                <a:solidFill>
                  <a:schemeClr val="tx1"/>
                </a:solidFill>
              </a:rPr>
              <a:t>Minutes（会议记录）</a:t>
            </a:r>
          </a:p>
          <a:p>
            <a:pPr marL="0" indent="0" algn="just">
              <a:buNone/>
            </a:pPr>
            <a:r>
              <a:rPr lang="en-US" altLang="zh-CN" sz="2400" dirty="0" smtClean="0"/>
              <a:t>       </a:t>
            </a:r>
            <a:r>
              <a:rPr lang="en-US" altLang="zh-CN" sz="2400" dirty="0"/>
              <a:t>Minutes are written records of meetings which contain answers to questions of where,</a:t>
            </a:r>
          </a:p>
          <a:p>
            <a:pPr marL="0" indent="0" algn="just">
              <a:buNone/>
            </a:pPr>
            <a:r>
              <a:rPr lang="en-US" altLang="zh-CN" sz="2400" dirty="0"/>
              <a:t>when, who and what.</a:t>
            </a:r>
          </a:p>
          <a:p>
            <a:pPr marL="0" indent="0" algn="just">
              <a:buNone/>
            </a:pPr>
            <a:r>
              <a:rPr lang="en-US" altLang="zh-CN" sz="2400" dirty="0"/>
              <a:t>        1. A few rules（原则）</a:t>
            </a:r>
          </a:p>
          <a:p>
            <a:pPr marL="0" indent="0" algn="just">
              <a:buNone/>
            </a:pPr>
            <a:r>
              <a:rPr lang="en-US" altLang="zh-CN" sz="2400" dirty="0"/>
              <a:t>         • Keep minutes brief and to the point.</a:t>
            </a:r>
          </a:p>
          <a:p>
            <a:pPr marL="0" indent="0" algn="just">
              <a:buNone/>
            </a:pPr>
            <a:r>
              <a:rPr lang="en-US" altLang="zh-CN" sz="2400" dirty="0"/>
              <a:t>         • Use headlines and sub-headlines to organize each section.</a:t>
            </a:r>
          </a:p>
          <a:p>
            <a:pPr marL="0" indent="0" algn="just">
              <a:buNone/>
            </a:pPr>
            <a:r>
              <a:rPr lang="en-US" altLang="zh-CN" sz="2400" dirty="0"/>
              <a:t>         • Give complete information on each topic.</a:t>
            </a:r>
          </a:p>
          <a:p>
            <a:pPr marL="0" indent="0" algn="just">
              <a:buNone/>
            </a:pPr>
            <a:r>
              <a:rPr lang="en-US" altLang="zh-CN" sz="2400" dirty="0"/>
              <a:t>         • Summarize（总结）what happens and what is discussed.</a:t>
            </a:r>
          </a:p>
          <a:p>
            <a:pPr marL="0" indent="0" algn="just">
              <a:buNone/>
            </a:pPr>
            <a:r>
              <a:rPr lang="en-US" altLang="zh-CN" sz="2400" dirty="0"/>
              <a:t>        2. A few tips（技巧）</a:t>
            </a:r>
          </a:p>
          <a:p>
            <a:pPr marL="0" indent="0" algn="just">
              <a:buNone/>
            </a:pPr>
            <a:r>
              <a:rPr lang="en-US" altLang="zh-CN" sz="2400" dirty="0"/>
              <a:t>         • Prepare the outline based on the agenda.</a:t>
            </a:r>
          </a:p>
          <a:p>
            <a:pPr marL="0" indent="0" algn="just">
              <a:buNone/>
            </a:pPr>
            <a:r>
              <a:rPr lang="en-US" altLang="zh-CN" sz="2400" dirty="0"/>
              <a:t>         • Follow the order of meeting topics.</a:t>
            </a:r>
          </a:p>
          <a:p>
            <a:pPr marL="0" indent="0" algn="just">
              <a:buNone/>
            </a:pPr>
            <a:r>
              <a:rPr lang="en-US" altLang="zh-CN" sz="2400" dirty="0"/>
              <a:t>         • Leave plenty of white space for notes.</a:t>
            </a:r>
          </a:p>
          <a:p>
            <a:pPr marL="0" indent="0" algn="just">
              <a:buNone/>
            </a:pPr>
            <a:r>
              <a:rPr lang="en-US" altLang="zh-CN" sz="2400" dirty="0"/>
              <a:t>         • Prepare the topics in advance.</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845810"/>
          </a:xfrm>
        </p:spPr>
        <p:txBody>
          <a:bodyPr>
            <a:normAutofit/>
          </a:bodyPr>
          <a:lstStyle/>
          <a:p>
            <a:pPr marL="0" indent="0" fontAlgn="auto">
              <a:lnSpc>
                <a:spcPts val="2600"/>
              </a:lnSpc>
              <a:buNone/>
            </a:pPr>
            <a:r>
              <a:rPr lang="en-US" altLang="zh-CN" b="1" dirty="0"/>
              <a:t>Complete the minutes for Melinda according to the information given</a:t>
            </a:r>
          </a:p>
          <a:p>
            <a:pPr marL="0" indent="0" fontAlgn="auto">
              <a:lnSpc>
                <a:spcPts val="2600"/>
              </a:lnSpc>
              <a:buNone/>
            </a:pPr>
            <a:r>
              <a:rPr lang="en-US" altLang="zh-CN" b="1" dirty="0"/>
              <a:t>below.</a:t>
            </a:r>
          </a:p>
          <a:p>
            <a:pPr marL="0" indent="0" fontAlgn="auto">
              <a:lnSpc>
                <a:spcPts val="2600"/>
              </a:lnSpc>
              <a:buNone/>
            </a:pPr>
            <a:r>
              <a:rPr lang="en-US" altLang="zh-CN" sz="2400" dirty="0"/>
              <a:t>周会时间：2016 年11 月9 日（星期一）上午9:00~10:00</a:t>
            </a:r>
          </a:p>
          <a:p>
            <a:pPr marL="0" indent="0" fontAlgn="auto">
              <a:lnSpc>
                <a:spcPts val="2600"/>
              </a:lnSpc>
              <a:buNone/>
            </a:pPr>
            <a:r>
              <a:rPr lang="en-US" altLang="zh-CN" sz="2400" dirty="0"/>
              <a:t>周会地点：会议室201</a:t>
            </a:r>
          </a:p>
          <a:p>
            <a:pPr marL="0" indent="0" fontAlgn="auto">
              <a:lnSpc>
                <a:spcPts val="2600"/>
              </a:lnSpc>
              <a:buNone/>
            </a:pPr>
            <a:r>
              <a:rPr lang="en-US" altLang="zh-CN" sz="2400" dirty="0"/>
              <a:t>出席人员：全体工作人员</a:t>
            </a:r>
          </a:p>
          <a:p>
            <a:pPr marL="0" indent="0" fontAlgn="auto">
              <a:lnSpc>
                <a:spcPts val="2600"/>
              </a:lnSpc>
              <a:buNone/>
            </a:pPr>
            <a:r>
              <a:rPr lang="en-US" altLang="zh-CN" sz="2400" dirty="0"/>
              <a:t>主持人：Peter Bush 主任</a:t>
            </a:r>
          </a:p>
          <a:p>
            <a:pPr marL="0" indent="0" fontAlgn="auto">
              <a:lnSpc>
                <a:spcPts val="2600"/>
              </a:lnSpc>
              <a:buNone/>
            </a:pPr>
            <a:r>
              <a:rPr lang="en-US" altLang="zh-CN" sz="2400" dirty="0"/>
              <a:t>记录人：Melinda</a:t>
            </a:r>
          </a:p>
          <a:p>
            <a:pPr marL="0" indent="0" fontAlgn="auto">
              <a:lnSpc>
                <a:spcPts val="2600"/>
              </a:lnSpc>
              <a:buNone/>
            </a:pPr>
            <a:r>
              <a:rPr lang="en-US" altLang="zh-CN" sz="2400" dirty="0"/>
              <a:t>周会内容：</a:t>
            </a:r>
          </a:p>
          <a:p>
            <a:pPr marL="0" indent="0" fontAlgn="auto">
              <a:lnSpc>
                <a:spcPts val="2600"/>
              </a:lnSpc>
              <a:buNone/>
            </a:pPr>
            <a:r>
              <a:rPr lang="en-US" altLang="zh-CN" sz="2400" dirty="0"/>
              <a:t>1. 社区中心财务主管做社区中心上月财务报告。</a:t>
            </a:r>
          </a:p>
          <a:p>
            <a:pPr marL="0" indent="0" fontAlgn="auto">
              <a:lnSpc>
                <a:spcPts val="2600"/>
              </a:lnSpc>
              <a:buNone/>
            </a:pPr>
            <a:r>
              <a:rPr lang="en-US" altLang="zh-CN" sz="2400" dirty="0"/>
              <a:t>2. 社区中心行政事务主管做购置空调设备说明。</a:t>
            </a:r>
          </a:p>
          <a:p>
            <a:pPr marL="0" indent="0" fontAlgn="auto">
              <a:lnSpc>
                <a:spcPts val="2600"/>
              </a:lnSpc>
              <a:buNone/>
            </a:pPr>
            <a:r>
              <a:rPr lang="en-US" altLang="zh-CN" sz="2400" dirty="0"/>
              <a:t>3. 由Tom Anderson 接替Mark Brow 的工作。</a:t>
            </a:r>
          </a:p>
          <a:p>
            <a:pPr marL="0" indent="0" fontAlgn="auto">
              <a:lnSpc>
                <a:spcPts val="2600"/>
              </a:lnSpc>
              <a:buNone/>
            </a:pPr>
            <a:r>
              <a:rPr lang="en-US" altLang="zh-CN" sz="2400" dirty="0"/>
              <a:t>4. 讨论社区接下来的工作：健康讲座、日常危险防范、社区志愿者服务。</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191999" cy="792415"/>
            <a:chOff x="0" y="-32251"/>
            <a:chExt cx="12657882"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53818" y="-32177"/>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7</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716915" y="1007110"/>
            <a:ext cx="10705465" cy="541083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5" name="文本框 14"/>
          <p:cNvSpPr txBox="1"/>
          <p:nvPr/>
        </p:nvSpPr>
        <p:spPr>
          <a:xfrm>
            <a:off x="1211580" y="1007110"/>
            <a:ext cx="9769475" cy="5275580"/>
          </a:xfrm>
          <a:prstGeom prst="rect">
            <a:avLst/>
          </a:prstGeom>
          <a:noFill/>
        </p:spPr>
        <p:txBody>
          <a:bodyPr wrap="square" rtlCol="0" anchor="t">
            <a:spAutoFit/>
          </a:bodyPr>
          <a:lstStyle/>
          <a:p>
            <a:pPr algn="ctr"/>
            <a:r>
              <a:rPr lang="zh-CN" altLang="en-US" sz="2000" b="1"/>
              <a:t>Qiaoxiang Community</a:t>
            </a:r>
          </a:p>
          <a:p>
            <a:pPr algn="l"/>
            <a:r>
              <a:rPr lang="zh-CN" altLang="en-US" sz="2000" b="1"/>
              <a:t>Minutes of     1</a:t>
            </a:r>
          </a:p>
          <a:p>
            <a:pPr algn="l"/>
            <a:r>
              <a:rPr lang="zh-CN" altLang="en-US" sz="2000" b="1"/>
              <a:t>Time:      2</a:t>
            </a:r>
          </a:p>
          <a:p>
            <a:pPr algn="l"/>
            <a:r>
              <a:rPr lang="zh-CN" altLang="en-US" sz="2000" b="1"/>
              <a:t>Place:     3</a:t>
            </a:r>
          </a:p>
          <a:p>
            <a:pPr algn="l"/>
            <a:r>
              <a:rPr lang="zh-CN" altLang="en-US" sz="2000" b="1"/>
              <a:t>Present:       4</a:t>
            </a:r>
          </a:p>
          <a:p>
            <a:pPr algn="l"/>
            <a:r>
              <a:rPr lang="zh-CN" altLang="en-US" sz="2000" b="1"/>
              <a:t>Absent: None</a:t>
            </a:r>
          </a:p>
          <a:p>
            <a:pPr algn="l"/>
            <a:endParaRPr lang="zh-CN" altLang="en-US" sz="2000" b="1"/>
          </a:p>
          <a:p>
            <a:pPr algn="l"/>
            <a:r>
              <a:rPr lang="zh-CN" altLang="en-US" sz="2000"/>
              <a:t>The minutes of the last meeting were read and approved.</a:t>
            </a:r>
          </a:p>
          <a:p>
            <a:pPr algn="l"/>
            <a:r>
              <a:rPr lang="zh-CN" altLang="en-US" sz="2000" b="1"/>
              <a:t>Old Business</a:t>
            </a:r>
          </a:p>
          <a:p>
            <a:pPr algn="l"/>
            <a:r>
              <a:rPr lang="zh-CN" altLang="en-US" sz="2000" b="1"/>
              <a:t>                                     </a:t>
            </a:r>
            <a:r>
              <a:rPr lang="en-US" altLang="zh-CN" sz="2000" b="1"/>
              <a:t>5</a:t>
            </a:r>
          </a:p>
          <a:p>
            <a:pPr algn="l"/>
            <a:r>
              <a:rPr lang="en-US" altLang="zh-CN" sz="2000" b="1"/>
              <a:t>New Business</a:t>
            </a:r>
          </a:p>
          <a:p>
            <a:pPr algn="l"/>
            <a:r>
              <a:rPr lang="en-US" altLang="zh-CN" sz="2000" b="1"/>
              <a:t>     </a:t>
            </a:r>
            <a:r>
              <a:rPr lang="en-US" altLang="zh-CN" sz="2000"/>
              <a:t>  • The chief of finance presented the community financial report of last month.</a:t>
            </a:r>
          </a:p>
          <a:p>
            <a:pPr algn="l"/>
            <a:r>
              <a:rPr lang="en-US" altLang="zh-CN" sz="2000"/>
              <a:t>       </a:t>
            </a:r>
            <a:r>
              <a:rPr lang="en-US" altLang="zh-CN" sz="2000">
                <a:sym typeface="+mn-ea"/>
              </a:rPr>
              <a:t>• 6.</a:t>
            </a:r>
          </a:p>
          <a:p>
            <a:pPr algn="l"/>
            <a:r>
              <a:rPr lang="en-US" altLang="zh-CN" sz="2000">
                <a:sym typeface="+mn-ea"/>
              </a:rPr>
              <a:t>       • 7.</a:t>
            </a:r>
          </a:p>
          <a:p>
            <a:pPr algn="l"/>
            <a:r>
              <a:rPr lang="zh-CN" altLang="en-US" sz="2000" b="1"/>
              <a:t>     </a:t>
            </a:r>
            <a:r>
              <a:rPr lang="zh-CN" altLang="en-US" sz="2000"/>
              <a:t>  He retired after 25 years of service to the community. The whole staff expressed their deep appreciation and best wishes to him.</a:t>
            </a:r>
          </a:p>
          <a:p>
            <a:pPr algn="l"/>
            <a:r>
              <a:rPr lang="zh-CN" altLang="en-US" sz="2000" b="1"/>
              <a:t>      </a:t>
            </a:r>
            <a:r>
              <a:rPr lang="zh-CN" altLang="en-US" sz="2000"/>
              <a:t>• The proposals about healthy lecture, prevention of daily risks,community volunteer</a:t>
            </a:r>
          </a:p>
        </p:txBody>
      </p:sp>
      <p:cxnSp>
        <p:nvCxnSpPr>
          <p:cNvPr id="8" name="直接连接符 7"/>
          <p:cNvCxnSpPr/>
          <p:nvPr/>
        </p:nvCxnSpPr>
        <p:spPr>
          <a:xfrm>
            <a:off x="2332990" y="1620520"/>
            <a:ext cx="859155" cy="0"/>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a:off x="1913255" y="1900555"/>
            <a:ext cx="828040" cy="1143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flipV="1">
            <a:off x="1781175" y="2200275"/>
            <a:ext cx="871220" cy="3175"/>
          </a:xfrm>
          <a:prstGeom prst="line">
            <a:avLst/>
          </a:prstGeom>
        </p:spPr>
        <p:style>
          <a:lnRef idx="1">
            <a:schemeClr val="dk1"/>
          </a:lnRef>
          <a:fillRef idx="0">
            <a:schemeClr val="dk1"/>
          </a:fillRef>
          <a:effectRef idx="0">
            <a:schemeClr val="dk1"/>
          </a:effectRef>
          <a:fontRef idx="minor">
            <a:schemeClr val="tx1"/>
          </a:fontRef>
        </p:style>
      </p:cxnSp>
      <p:cxnSp>
        <p:nvCxnSpPr>
          <p:cNvPr id="16" name="直接连接符 15"/>
          <p:cNvCxnSpPr/>
          <p:nvPr/>
        </p:nvCxnSpPr>
        <p:spPr>
          <a:xfrm flipV="1">
            <a:off x="2172970" y="2553335"/>
            <a:ext cx="878840" cy="6985"/>
          </a:xfrm>
          <a:prstGeom prst="line">
            <a:avLst/>
          </a:prstGeom>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flipV="1">
            <a:off x="1339215" y="4081780"/>
            <a:ext cx="4419600" cy="18415"/>
          </a:xfrm>
          <a:prstGeom prst="line">
            <a:avLst/>
          </a:prstGeom>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a:off x="2075815" y="4929505"/>
            <a:ext cx="7661275" cy="0"/>
          </a:xfrm>
          <a:prstGeom prst="line">
            <a:avLst/>
          </a:prstGeom>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flipV="1">
            <a:off x="2038985" y="5260975"/>
            <a:ext cx="7734935" cy="1841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191999" cy="792415"/>
            <a:chOff x="0" y="-32251"/>
            <a:chExt cx="12657882"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53818" y="-32177"/>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7</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716915" y="1007110"/>
            <a:ext cx="10705465" cy="541083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5" name="文本框 14"/>
          <p:cNvSpPr txBox="1"/>
          <p:nvPr/>
        </p:nvSpPr>
        <p:spPr>
          <a:xfrm>
            <a:off x="1184910" y="1449070"/>
            <a:ext cx="9769475" cy="3141980"/>
          </a:xfrm>
          <a:prstGeom prst="rect">
            <a:avLst/>
          </a:prstGeom>
          <a:noFill/>
        </p:spPr>
        <p:txBody>
          <a:bodyPr wrap="square" rtlCol="0" anchor="t">
            <a:spAutoFit/>
          </a:bodyPr>
          <a:lstStyle/>
          <a:p>
            <a:pPr algn="l"/>
            <a:r>
              <a:rPr lang="zh-CN" altLang="en-US" sz="2000"/>
              <a:t>service are discussed. The Dean gave some suggestions.</a:t>
            </a:r>
          </a:p>
          <a:p>
            <a:pPr algn="l"/>
            <a:r>
              <a:rPr lang="zh-CN" altLang="en-US" sz="2000" b="1"/>
              <a:t>Next Meeting</a:t>
            </a:r>
          </a:p>
          <a:p>
            <a:pPr algn="l"/>
            <a:r>
              <a:rPr lang="zh-CN" altLang="en-US" sz="2000"/>
              <a:t>        The next meeting will be held at 9:00 a.m. on Monday, Nov. 16th,and the place was announced.</a:t>
            </a:r>
          </a:p>
          <a:p>
            <a:pPr algn="l"/>
            <a:r>
              <a:rPr lang="zh-CN" altLang="en-US" sz="2000" b="1"/>
              <a:t>Adjournment</a:t>
            </a:r>
          </a:p>
          <a:p>
            <a:pPr algn="l"/>
            <a:r>
              <a:rPr lang="zh-CN" altLang="en-US" sz="2000" b="1"/>
              <a:t>         </a:t>
            </a:r>
            <a:r>
              <a:rPr lang="en-US" altLang="zh-CN" sz="2000" b="1"/>
              <a:t>8.</a:t>
            </a:r>
          </a:p>
          <a:p>
            <a:pPr algn="l"/>
            <a:endParaRPr lang="en-US" altLang="zh-CN" sz="2000" b="1"/>
          </a:p>
          <a:p>
            <a:pPr algn="l"/>
            <a:r>
              <a:rPr lang="en-US" altLang="zh-CN" sz="2000"/>
              <a:t>Respectfully submitted,</a:t>
            </a:r>
          </a:p>
          <a:p>
            <a:pPr algn="l"/>
            <a:r>
              <a:rPr lang="en-US" altLang="zh-CN" sz="2000"/>
              <a:t>         9.</a:t>
            </a:r>
          </a:p>
          <a:p>
            <a:pPr algn="l"/>
            <a:r>
              <a:rPr lang="en-US" altLang="zh-CN" sz="2000"/>
              <a:t> Nov. 9th , 2016      </a:t>
            </a:r>
          </a:p>
        </p:txBody>
      </p:sp>
      <p:cxnSp>
        <p:nvCxnSpPr>
          <p:cNvPr id="2" name="直接连接符 1"/>
          <p:cNvCxnSpPr/>
          <p:nvPr/>
        </p:nvCxnSpPr>
        <p:spPr>
          <a:xfrm>
            <a:off x="1952625" y="3271520"/>
            <a:ext cx="8300085" cy="0"/>
          </a:xfrm>
          <a:prstGeom prst="line">
            <a:avLst/>
          </a:prstGeom>
        </p:spPr>
        <p:style>
          <a:lnRef idx="1">
            <a:schemeClr val="dk1"/>
          </a:lnRef>
          <a:fillRef idx="0">
            <a:schemeClr val="dk1"/>
          </a:fillRef>
          <a:effectRef idx="0">
            <a:schemeClr val="dk1"/>
          </a:effectRef>
          <a:fontRef idx="minor">
            <a:schemeClr val="tx1"/>
          </a:fontRef>
        </p:style>
      </p:cxnSp>
      <p:cxnSp>
        <p:nvCxnSpPr>
          <p:cNvPr id="3" name="直接连接符 2"/>
          <p:cNvCxnSpPr/>
          <p:nvPr/>
        </p:nvCxnSpPr>
        <p:spPr>
          <a:xfrm flipV="1">
            <a:off x="2075815" y="4173855"/>
            <a:ext cx="8268970" cy="1841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80670" y="1306830"/>
            <a:ext cx="10956925" cy="5156835"/>
          </a:xfrm>
        </p:spPr>
        <p:txBody>
          <a:bodyPr>
            <a:normAutofit lnSpcReduction="10000"/>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How long have you been working here, Mike?</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你在这里工作多长时间了，迈克？</a:t>
            </a:r>
            <a:r>
              <a:rPr lang="zh-CN" altLang="en-US" sz="2000" dirty="0" smtClean="0">
                <a:latin typeface="+mn-ea"/>
              </a:rPr>
              <a:t> </a:t>
            </a:r>
            <a:endParaRPr lang="en-US" altLang="zh-CN" sz="2000" dirty="0" smtClean="0">
              <a:latin typeface="+mn-ea"/>
            </a:endParaRP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have been doing 是现在完成进行时，用来表示某个动作从过去某时开始，一</a:t>
            </a:r>
          </a:p>
          <a:p>
            <a:pPr marL="0" indent="0">
              <a:lnSpc>
                <a:spcPct val="120000"/>
              </a:lnSpc>
              <a:buNone/>
            </a:pPr>
            <a:r>
              <a:rPr lang="en-US" altLang="zh-CN" sz="2000" dirty="0"/>
              <a:t>  直持续到现在，或者刚刚终止，或者可能仍然要继续下去。例如：They have been </a:t>
            </a:r>
          </a:p>
          <a:p>
            <a:pPr marL="0" indent="0">
              <a:lnSpc>
                <a:spcPct val="120000"/>
              </a:lnSpc>
              <a:buNone/>
            </a:pPr>
            <a:r>
              <a:rPr lang="en-US" altLang="zh-CN" sz="2000" dirty="0"/>
              <a:t>   living in Shenzhen for ten years. 他们在深圳已经住了10 年了。（可能还将继续住下去）</a:t>
            </a:r>
          </a:p>
          <a:p>
            <a:pPr marL="0" indent="0">
              <a:lnSpc>
                <a:spcPct val="120000"/>
              </a:lnSpc>
              <a:buNone/>
            </a:pPr>
            <a:endParaRPr lang="en-US" altLang="zh-CN" sz="2000" dirty="0" smtClean="0"/>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a:latin typeface="华文琥珀" panose="02010800040101010101" pitchFamily="2" charset="-122"/>
                <a:ea typeface="华文琥珀" panose="02010800040101010101" pitchFamily="2" charset="-122"/>
                <a:sym typeface="+mn-ea"/>
              </a:rPr>
              <a:t>】</a:t>
            </a:r>
            <a:r>
              <a:rPr lang="en-US" altLang="zh-CN" sz="2000" dirty="0">
                <a:ea typeface="华文琥珀" panose="02010800040101010101" pitchFamily="2" charset="-122"/>
                <a:sym typeface="+mn-ea"/>
              </a:rPr>
              <a:t>I like the working atmosphere here. </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latin typeface="+mn-ea"/>
                <a:sym typeface="+mn-ea"/>
              </a:rPr>
              <a:t>我喜欢这儿的工作氛围。</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working atmosphere 工作氛围。atmosphere 空气；大气层；气氛。例如： These gases </a:t>
            </a:r>
          </a:p>
          <a:p>
            <a:pPr marL="0" indent="0">
              <a:lnSpc>
                <a:spcPct val="120000"/>
              </a:lnSpc>
              <a:buNone/>
            </a:pPr>
            <a:r>
              <a:rPr lang="en-US" altLang="zh-CN" sz="2000" dirty="0">
                <a:sym typeface="+mn-ea"/>
              </a:rPr>
              <a:t>  pollute the atmosphere of towns and cities. 这些气体污染城镇的安全。He sets the atmosphere and </a:t>
            </a:r>
          </a:p>
          <a:p>
            <a:pPr marL="0" indent="0">
              <a:lnSpc>
                <a:spcPct val="120000"/>
              </a:lnSpc>
              <a:buNone/>
            </a:pPr>
            <a:r>
              <a:rPr lang="en-US" altLang="zh-CN" sz="2000" dirty="0">
                <a:sym typeface="+mn-ea"/>
              </a:rPr>
              <a:t>  shapes the scenes pleasingly. 他把气氛和场面调动得轻松愉快。</a:t>
            </a:r>
          </a:p>
          <a:p>
            <a:pPr marL="0" indent="0">
              <a:lnSpc>
                <a:spcPct val="120000"/>
              </a:lnSpc>
              <a:buNone/>
            </a:pPr>
            <a:endParaRPr lang="en-US" altLang="zh-CN" sz="2000" dirty="0" smtClean="0"/>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7"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6</a:t>
              </a:r>
            </a:p>
          </p:txBody>
        </p:sp>
      </p:grpSp>
      <p:sp>
        <p:nvSpPr>
          <p:cNvPr id="119" name="文本框 118"/>
          <p:cNvSpPr txBox="1"/>
          <p:nvPr/>
        </p:nvSpPr>
        <p:spPr>
          <a:xfrm>
            <a:off x="1184910" y="1840583"/>
            <a:ext cx="5963920" cy="16059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Arranging Schedules</a:t>
            </a:r>
          </a:p>
        </p:txBody>
      </p:sp>
      <p:pic>
        <p:nvPicPr>
          <p:cNvPr id="6146" name="Picture 2" descr="ipad_2_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4910" y="3499059"/>
            <a:ext cx="3898078" cy="25787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0896" y="3802145"/>
            <a:ext cx="3681095" cy="1233805"/>
            <a:chOff x="310896" y="3798335"/>
            <a:chExt cx="3681095" cy="1233805"/>
          </a:xfrm>
        </p:grpSpPr>
        <p:sp>
          <p:nvSpPr>
            <p:cNvPr id="16" name="矩形 15"/>
            <p:cNvSpPr/>
            <p:nvPr/>
          </p:nvSpPr>
          <p:spPr>
            <a:xfrm>
              <a:off x="1692021" y="4647330"/>
              <a:ext cx="2299970"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写行程单</a:t>
              </a:r>
            </a:p>
          </p:txBody>
        </p:sp>
        <p:sp>
          <p:nvSpPr>
            <p:cNvPr id="17" name="文本框 32"/>
            <p:cNvSpPr txBox="1"/>
            <p:nvPr/>
          </p:nvSpPr>
          <p:spPr>
            <a:xfrm>
              <a:off x="676656" y="3798335"/>
              <a:ext cx="2359660"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an itinerary</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48277"/>
            <a:ext cx="3400205" cy="1272444"/>
            <a:chOff x="8767167" y="3548277"/>
            <a:chExt cx="3400205" cy="127244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接听电话</a:t>
              </a:r>
            </a:p>
          </p:txBody>
        </p:sp>
        <p:sp>
          <p:nvSpPr>
            <p:cNvPr id="20" name="文本框 36"/>
            <p:cNvSpPr txBox="1"/>
            <p:nvPr/>
          </p:nvSpPr>
          <p:spPr>
            <a:xfrm>
              <a:off x="8767227" y="3548277"/>
              <a:ext cx="3131273"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Answer a telephone call</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706327" y="1232343"/>
            <a:ext cx="3689782" cy="1249262"/>
            <a:chOff x="8646637" y="1232343"/>
            <a:chExt cx="3689782" cy="124926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拨打电话</a:t>
              </a:r>
            </a:p>
          </p:txBody>
        </p:sp>
        <p:sp>
          <p:nvSpPr>
            <p:cNvPr id="23" name="文本框 40"/>
            <p:cNvSpPr txBox="1"/>
            <p:nvPr/>
          </p:nvSpPr>
          <p:spPr>
            <a:xfrm>
              <a:off x="8646637" y="1232343"/>
              <a:ext cx="3190875"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Make a telephone call</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96" y="1485432"/>
            <a:ext cx="2554579" cy="1233805"/>
            <a:chOff x="310896" y="1485432"/>
            <a:chExt cx="2554579" cy="1233805"/>
          </a:xfrm>
        </p:grpSpPr>
        <p:grpSp>
          <p:nvGrpSpPr>
            <p:cNvPr id="29" name="组合 28"/>
            <p:cNvGrpSpPr/>
            <p:nvPr/>
          </p:nvGrpSpPr>
          <p:grpSpPr>
            <a:xfrm>
              <a:off x="458190" y="1485432"/>
              <a:ext cx="2407286" cy="1233805"/>
              <a:chOff x="657050" y="1531152"/>
              <a:chExt cx="2213598" cy="1233805"/>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预订机票</a:t>
                </a:r>
              </a:p>
            </p:txBody>
          </p:sp>
          <p:sp>
            <p:nvSpPr>
              <p:cNvPr id="14" name="文本框 28"/>
              <p:cNvSpPr txBox="1"/>
              <p:nvPr/>
            </p:nvSpPr>
            <p:spPr>
              <a:xfrm>
                <a:off x="657050" y="1531152"/>
                <a:ext cx="2213598"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Book a flight ticket</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32251"/>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024" y="13469"/>
              <a:ext cx="5972029"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Getting Started</a:t>
              </a:r>
            </a:p>
          </p:txBody>
        </p:sp>
      </p:grpSp>
      <p:sp>
        <p:nvSpPr>
          <p:cNvPr id="6" name="TextBox 5"/>
          <p:cNvSpPr txBox="1"/>
          <p:nvPr/>
        </p:nvSpPr>
        <p:spPr>
          <a:xfrm>
            <a:off x="572770" y="777875"/>
            <a:ext cx="11012170" cy="102489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room types with the pictures. You can describe each room</a:t>
            </a:r>
          </a:p>
          <a:p>
            <a:pPr lvl="0">
              <a:lnSpc>
                <a:spcPct val="90000"/>
              </a:lnSpc>
              <a:spcBef>
                <a:spcPts val="1000"/>
              </a:spcBef>
            </a:pPr>
            <a:r>
              <a:rPr lang="en-US" altLang="zh-CN" sz="2800" b="1" dirty="0">
                <a:solidFill>
                  <a:prstClr val="black"/>
                </a:solidFill>
              </a:rPr>
              <a:t>accordingly.</a:t>
            </a:r>
            <a:r>
              <a:rPr lang="zh-CN" altLang="en-US" sz="2800" b="1" dirty="0">
                <a:solidFill>
                  <a:prstClr val="black"/>
                </a:solidFill>
              </a:rPr>
              <a:t>（换彩图！！！）</a:t>
            </a:r>
          </a:p>
        </p:txBody>
      </p:sp>
      <p:sp>
        <p:nvSpPr>
          <p:cNvPr id="9" name="圆角矩形 8"/>
          <p:cNvSpPr/>
          <p:nvPr/>
        </p:nvSpPr>
        <p:spPr>
          <a:xfrm>
            <a:off x="1073785" y="1803400"/>
            <a:ext cx="9001125" cy="61087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1442720" y="1909445"/>
            <a:ext cx="8263255" cy="398780"/>
          </a:xfrm>
          <a:prstGeom prst="rect">
            <a:avLst/>
          </a:prstGeom>
          <a:noFill/>
        </p:spPr>
        <p:txBody>
          <a:bodyPr wrap="square" rtlCol="0" anchor="t">
            <a:spAutoFit/>
          </a:bodyPr>
          <a:lstStyle/>
          <a:p>
            <a:r>
              <a:rPr lang="zh-CN" altLang="en-US" sz="2000"/>
              <a:t>A. double room            B. standard room              C. suite                D. single room</a:t>
            </a:r>
          </a:p>
        </p:txBody>
      </p:sp>
      <p:pic>
        <p:nvPicPr>
          <p:cNvPr id="3" name="图片 2" descr="23"/>
          <p:cNvPicPr>
            <a:picLocks noChangeAspect="1"/>
          </p:cNvPicPr>
          <p:nvPr/>
        </p:nvPicPr>
        <p:blipFill>
          <a:blip r:embed="rId2"/>
          <a:stretch>
            <a:fillRect/>
          </a:stretch>
        </p:blipFill>
        <p:spPr>
          <a:xfrm>
            <a:off x="3164840" y="2579370"/>
            <a:ext cx="4819015" cy="395224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792415"/>
            <a:chOff x="0" y="-32251"/>
            <a:chExt cx="12670375"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TextBox 6"/>
          <p:cNvSpPr txBox="1"/>
          <p:nvPr/>
        </p:nvSpPr>
        <p:spPr>
          <a:xfrm>
            <a:off x="384378" y="779664"/>
            <a:ext cx="11575974" cy="460375"/>
          </a:xfrm>
          <a:prstGeom prst="rect">
            <a:avLst/>
          </a:prstGeom>
          <a:noFill/>
        </p:spPr>
        <p:txBody>
          <a:bodyPr wrap="square" rtlCol="0">
            <a:spAutoFit/>
          </a:bodyPr>
          <a:lstStyle/>
          <a:p>
            <a:r>
              <a:rPr lang="en-US" altLang="zh-CN" sz="2400" b="1"/>
              <a:t>The following sentences are from a telephone conversation. Find out who says what.</a:t>
            </a:r>
          </a:p>
        </p:txBody>
      </p:sp>
      <p:sp>
        <p:nvSpPr>
          <p:cNvPr id="10" name="圆角矩形 9"/>
          <p:cNvSpPr/>
          <p:nvPr/>
        </p:nvSpPr>
        <p:spPr>
          <a:xfrm>
            <a:off x="529590" y="1439545"/>
            <a:ext cx="4462145" cy="49961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圆角矩形 1"/>
          <p:cNvSpPr/>
          <p:nvPr/>
        </p:nvSpPr>
        <p:spPr>
          <a:xfrm>
            <a:off x="6615430" y="1439545"/>
            <a:ext cx="4462145" cy="49961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3" name="文本框 2"/>
          <p:cNvSpPr txBox="1"/>
          <p:nvPr/>
        </p:nvSpPr>
        <p:spPr>
          <a:xfrm>
            <a:off x="1490980" y="1586230"/>
            <a:ext cx="2540000" cy="4757420"/>
          </a:xfrm>
          <a:prstGeom prst="rect">
            <a:avLst/>
          </a:prstGeom>
          <a:noFill/>
        </p:spPr>
        <p:txBody>
          <a:bodyPr wrap="square" rtlCol="0" anchor="t">
            <a:spAutoFit/>
          </a:bodyPr>
          <a:lstStyle/>
          <a:p>
            <a:r>
              <a:rPr lang="en-US" altLang="zh-CN"/>
              <a:t>          </a:t>
            </a:r>
            <a:r>
              <a:rPr lang="zh-CN" altLang="en-US"/>
              <a:t>A. the caller</a:t>
            </a:r>
          </a:p>
          <a:p>
            <a:endParaRPr lang="zh-CN" altLang="en-US"/>
          </a:p>
          <a:p>
            <a:r>
              <a:rPr lang="en-US" altLang="zh-CN"/>
              <a:t>1.</a:t>
            </a:r>
          </a:p>
          <a:p>
            <a:endParaRPr lang="zh-CN" altLang="en-US"/>
          </a:p>
          <a:p>
            <a:r>
              <a:rPr lang="en-US" altLang="zh-CN"/>
              <a:t>2.</a:t>
            </a:r>
          </a:p>
          <a:p>
            <a:endParaRPr lang="en-US" altLang="zh-CN"/>
          </a:p>
          <a:p>
            <a:r>
              <a:rPr lang="en-US" altLang="zh-CN"/>
              <a:t>3.</a:t>
            </a:r>
          </a:p>
          <a:p>
            <a:endParaRPr lang="zh-CN" altLang="en-US"/>
          </a:p>
          <a:p>
            <a:r>
              <a:rPr lang="en-US" altLang="zh-CN"/>
              <a:t>4.</a:t>
            </a:r>
          </a:p>
          <a:p>
            <a:endParaRPr lang="en-US" altLang="zh-CN"/>
          </a:p>
          <a:p>
            <a:r>
              <a:rPr lang="en-US" altLang="zh-CN"/>
              <a:t>5.</a:t>
            </a:r>
          </a:p>
          <a:p>
            <a:endParaRPr lang="en-US" altLang="zh-CN"/>
          </a:p>
          <a:p>
            <a:r>
              <a:rPr lang="en-US" altLang="zh-CN"/>
              <a:t>6.</a:t>
            </a:r>
          </a:p>
          <a:p>
            <a:endParaRPr lang="en-US" altLang="zh-CN"/>
          </a:p>
          <a:p>
            <a:r>
              <a:rPr lang="en-US" altLang="zh-CN"/>
              <a:t>7.</a:t>
            </a:r>
          </a:p>
          <a:p>
            <a:endParaRPr lang="en-US" altLang="zh-CN"/>
          </a:p>
          <a:p>
            <a:r>
              <a:rPr lang="en-US" altLang="zh-CN"/>
              <a:t>8.</a:t>
            </a:r>
          </a:p>
        </p:txBody>
      </p:sp>
      <p:cxnSp>
        <p:nvCxnSpPr>
          <p:cNvPr id="6" name="直接连接符 5"/>
          <p:cNvCxnSpPr/>
          <p:nvPr/>
        </p:nvCxnSpPr>
        <p:spPr>
          <a:xfrm>
            <a:off x="1823720" y="2463165"/>
            <a:ext cx="0" cy="2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a:off x="1798320" y="2425065"/>
            <a:ext cx="109220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a:off x="1823720" y="2971165"/>
            <a:ext cx="1077595" cy="0"/>
          </a:xfrm>
          <a:prstGeom prst="line">
            <a:avLst/>
          </a:prstGeom>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a:off x="1836420" y="3504565"/>
            <a:ext cx="1077595" cy="0"/>
          </a:xfrm>
          <a:prstGeom prst="line">
            <a:avLst/>
          </a:prstGeom>
        </p:spPr>
        <p:style>
          <a:lnRef idx="1">
            <a:schemeClr val="dk1"/>
          </a:lnRef>
          <a:fillRef idx="0">
            <a:schemeClr val="dk1"/>
          </a:fillRef>
          <a:effectRef idx="0">
            <a:schemeClr val="dk1"/>
          </a:effectRef>
          <a:fontRef idx="minor">
            <a:schemeClr val="tx1"/>
          </a:fontRef>
        </p:style>
      </p:cxnSp>
      <p:cxnSp>
        <p:nvCxnSpPr>
          <p:cNvPr id="18" name="直接连接符 17"/>
          <p:cNvCxnSpPr/>
          <p:nvPr/>
        </p:nvCxnSpPr>
        <p:spPr>
          <a:xfrm>
            <a:off x="1836420" y="4076065"/>
            <a:ext cx="1115695" cy="0"/>
          </a:xfrm>
          <a:prstGeom prst="line">
            <a:avLst/>
          </a:prstGeom>
        </p:spPr>
        <p:style>
          <a:lnRef idx="1">
            <a:schemeClr val="dk1"/>
          </a:lnRef>
          <a:fillRef idx="0">
            <a:schemeClr val="dk1"/>
          </a:fillRef>
          <a:effectRef idx="0">
            <a:schemeClr val="dk1"/>
          </a:effectRef>
          <a:fontRef idx="minor">
            <a:schemeClr val="tx1"/>
          </a:fontRef>
        </p:style>
      </p:cxnSp>
      <p:cxnSp>
        <p:nvCxnSpPr>
          <p:cNvPr id="19" name="直接连接符 18"/>
          <p:cNvCxnSpPr/>
          <p:nvPr/>
        </p:nvCxnSpPr>
        <p:spPr>
          <a:xfrm>
            <a:off x="1798320" y="4634865"/>
            <a:ext cx="1191895" cy="0"/>
          </a:xfrm>
          <a:prstGeom prst="line">
            <a:avLst/>
          </a:prstGeom>
        </p:spPr>
        <p:style>
          <a:lnRef idx="1">
            <a:schemeClr val="dk1"/>
          </a:lnRef>
          <a:fillRef idx="0">
            <a:schemeClr val="dk1"/>
          </a:fillRef>
          <a:effectRef idx="0">
            <a:schemeClr val="dk1"/>
          </a:effectRef>
          <a:fontRef idx="minor">
            <a:schemeClr val="tx1"/>
          </a:fontRef>
        </p:style>
      </p:cxnSp>
      <p:cxnSp>
        <p:nvCxnSpPr>
          <p:cNvPr id="20" name="直接连接符 19"/>
          <p:cNvCxnSpPr/>
          <p:nvPr/>
        </p:nvCxnSpPr>
        <p:spPr>
          <a:xfrm>
            <a:off x="1823720" y="5155565"/>
            <a:ext cx="1153795" cy="0"/>
          </a:xfrm>
          <a:prstGeom prst="line">
            <a:avLst/>
          </a:prstGeom>
        </p:spPr>
        <p:style>
          <a:lnRef idx="1">
            <a:schemeClr val="dk1"/>
          </a:lnRef>
          <a:fillRef idx="0">
            <a:schemeClr val="dk1"/>
          </a:fillRef>
          <a:effectRef idx="0">
            <a:schemeClr val="dk1"/>
          </a:effectRef>
          <a:fontRef idx="minor">
            <a:schemeClr val="tx1"/>
          </a:fontRef>
        </p:style>
      </p:cxnSp>
      <p:cxnSp>
        <p:nvCxnSpPr>
          <p:cNvPr id="21" name="直接连接符 20"/>
          <p:cNvCxnSpPr/>
          <p:nvPr/>
        </p:nvCxnSpPr>
        <p:spPr>
          <a:xfrm>
            <a:off x="1823720" y="5714365"/>
            <a:ext cx="1130300" cy="0"/>
          </a:xfrm>
          <a:prstGeom prst="line">
            <a:avLst/>
          </a:prstGeom>
        </p:spPr>
        <p:style>
          <a:lnRef idx="1">
            <a:schemeClr val="dk1"/>
          </a:lnRef>
          <a:fillRef idx="0">
            <a:schemeClr val="dk1"/>
          </a:fillRef>
          <a:effectRef idx="0">
            <a:schemeClr val="dk1"/>
          </a:effectRef>
          <a:fontRef idx="minor">
            <a:schemeClr val="tx1"/>
          </a:fontRef>
        </p:style>
      </p:cxnSp>
      <p:cxnSp>
        <p:nvCxnSpPr>
          <p:cNvPr id="22" name="直接连接符 21"/>
          <p:cNvCxnSpPr/>
          <p:nvPr/>
        </p:nvCxnSpPr>
        <p:spPr>
          <a:xfrm>
            <a:off x="1785620" y="6247765"/>
            <a:ext cx="1155700" cy="0"/>
          </a:xfrm>
          <a:prstGeom prst="line">
            <a:avLst/>
          </a:prstGeom>
        </p:spPr>
        <p:style>
          <a:lnRef idx="1">
            <a:schemeClr val="dk1"/>
          </a:lnRef>
          <a:fillRef idx="0">
            <a:schemeClr val="dk1"/>
          </a:fillRef>
          <a:effectRef idx="0">
            <a:schemeClr val="dk1"/>
          </a:effectRef>
          <a:fontRef idx="minor">
            <a:schemeClr val="tx1"/>
          </a:fontRef>
        </p:style>
      </p:cxnSp>
      <p:sp>
        <p:nvSpPr>
          <p:cNvPr id="23" name="文本框 22"/>
          <p:cNvSpPr txBox="1"/>
          <p:nvPr/>
        </p:nvSpPr>
        <p:spPr>
          <a:xfrm>
            <a:off x="7010400" y="1586230"/>
            <a:ext cx="3757930" cy="368300"/>
          </a:xfrm>
          <a:prstGeom prst="rect">
            <a:avLst/>
          </a:prstGeom>
          <a:noFill/>
        </p:spPr>
        <p:txBody>
          <a:bodyPr wrap="square" rtlCol="0" anchor="t">
            <a:spAutoFit/>
          </a:bodyPr>
          <a:lstStyle/>
          <a:p>
            <a:r>
              <a:rPr lang="zh-CN" altLang="en-US"/>
              <a:t>B. the person who is receiving the call</a:t>
            </a:r>
          </a:p>
        </p:txBody>
      </p:sp>
      <p:sp>
        <p:nvSpPr>
          <p:cNvPr id="24" name="文本框 23"/>
          <p:cNvSpPr txBox="1"/>
          <p:nvPr/>
        </p:nvSpPr>
        <p:spPr>
          <a:xfrm>
            <a:off x="6705600" y="2120265"/>
            <a:ext cx="4182745" cy="3997960"/>
          </a:xfrm>
          <a:prstGeom prst="rect">
            <a:avLst/>
          </a:prstGeom>
          <a:noFill/>
        </p:spPr>
        <p:txBody>
          <a:bodyPr wrap="square" rtlCol="0" anchor="t">
            <a:spAutoFit/>
          </a:bodyPr>
          <a:lstStyle/>
          <a:p>
            <a:pPr fontAlgn="auto">
              <a:lnSpc>
                <a:spcPts val="2860"/>
              </a:lnSpc>
            </a:pPr>
            <a:r>
              <a:rPr lang="en-US" altLang="zh-CN"/>
              <a:t>  </a:t>
            </a:r>
            <a:r>
              <a:rPr lang="zh-CN" altLang="en-US"/>
              <a:t>Can I help you ?</a:t>
            </a:r>
          </a:p>
          <a:p>
            <a:pPr fontAlgn="auto">
              <a:lnSpc>
                <a:spcPts val="2860"/>
              </a:lnSpc>
            </a:pPr>
            <a:r>
              <a:rPr lang="zh-CN" altLang="en-US"/>
              <a:t>  Can I speak to Ms. Dupont, please?</a:t>
            </a:r>
          </a:p>
          <a:p>
            <a:pPr fontAlgn="auto">
              <a:lnSpc>
                <a:spcPts val="2860"/>
              </a:lnSpc>
            </a:pPr>
            <a:r>
              <a:rPr lang="zh-CN" altLang="en-US"/>
              <a:t>  Who’s calling, please?</a:t>
            </a:r>
          </a:p>
          <a:p>
            <a:pPr fontAlgn="auto">
              <a:lnSpc>
                <a:spcPts val="2860"/>
              </a:lnSpc>
            </a:pPr>
            <a:r>
              <a:rPr lang="zh-CN" altLang="en-US"/>
              <a:t>  This is Jane White from Apex Industries.</a:t>
            </a:r>
          </a:p>
          <a:p>
            <a:pPr fontAlgn="auto">
              <a:lnSpc>
                <a:spcPts val="2860"/>
              </a:lnSpc>
            </a:pPr>
            <a:r>
              <a:rPr lang="zh-CN" altLang="en-US"/>
              <a:t>  Hold the line, please.</a:t>
            </a:r>
          </a:p>
          <a:p>
            <a:pPr fontAlgn="auto">
              <a:lnSpc>
                <a:spcPts val="2860"/>
              </a:lnSpc>
            </a:pPr>
            <a:r>
              <a:rPr lang="zh-CN" altLang="en-US"/>
              <a:t>   I’m afraid she’s out of the office  </a:t>
            </a:r>
          </a:p>
          <a:p>
            <a:pPr fontAlgn="auto">
              <a:lnSpc>
                <a:spcPts val="2860"/>
              </a:lnSpc>
            </a:pPr>
            <a:r>
              <a:rPr lang="zh-CN" altLang="en-US"/>
              <a:t>   today. I’m replacing her. Can I help   </a:t>
            </a:r>
          </a:p>
          <a:p>
            <a:pPr fontAlgn="auto">
              <a:lnSpc>
                <a:spcPts val="2860"/>
              </a:lnSpc>
            </a:pPr>
            <a:r>
              <a:rPr lang="zh-CN" altLang="en-US"/>
              <a:t>   you?</a:t>
            </a:r>
          </a:p>
          <a:p>
            <a:pPr fontAlgn="auto">
              <a:lnSpc>
                <a:spcPts val="2860"/>
              </a:lnSpc>
            </a:pPr>
            <a:r>
              <a:rPr lang="zh-CN" altLang="en-US"/>
              <a:t>   Can I take a message?</a:t>
            </a:r>
          </a:p>
          <a:p>
            <a:pPr fontAlgn="auto">
              <a:lnSpc>
                <a:spcPts val="2860"/>
              </a:lnSpc>
            </a:pPr>
            <a:r>
              <a:rPr lang="zh-CN" altLang="en-US"/>
              <a:t>   Tricia Mellor speaking.</a:t>
            </a:r>
          </a:p>
          <a:p>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32790" y="2195195"/>
            <a:ext cx="10706100" cy="4471035"/>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From 2:30 p.m. to 4:00 p.m., there will be a group discussion on how to improve  </a:t>
            </a:r>
          </a:p>
          <a:p>
            <a:pPr marL="0" indent="0" fontAlgn="auto">
              <a:lnSpc>
                <a:spcPts val="2500"/>
              </a:lnSpc>
              <a:buNone/>
            </a:pPr>
            <a:r>
              <a:rPr lang="en-US" altLang="zh-CN" sz="2200" dirty="0"/>
              <a:t>  the  community services.</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下午2：30 至4：00 将安排一场关于如何提升社区服务水平的小组讨论。</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为了强调时间，介词短语From 2:30 p.m. to 4:00 p.m. 前置。on 关于，涉及。例如：I </a:t>
            </a:r>
          </a:p>
          <a:p>
            <a:pPr marL="0" indent="0" fontAlgn="auto">
              <a:lnSpc>
                <a:spcPts val="2500"/>
              </a:lnSpc>
              <a:buNone/>
            </a:pPr>
            <a:r>
              <a:rPr lang="en-US" altLang="zh-CN" sz="2000"/>
              <a:t>   heard him talk on Chinese medicine last Friday. 上周五，我听了他关于中国医学的讲座。</a:t>
            </a:r>
          </a:p>
          <a:p>
            <a:pPr marL="0" lvl="0" indent="0" fontAlgn="auto">
              <a:lnSpc>
                <a:spcPts val="2500"/>
              </a:lnSpc>
              <a:buNone/>
            </a:pPr>
            <a:endParaRPr lang="en-US" altLang="zh-CN" sz="2200" dirty="0">
              <a:solidFill>
                <a:prstClr val="black"/>
              </a:solidFill>
              <a:latin typeface="华文琥珀" panose="02010800040101010101" pitchFamily="2" charset="-122"/>
              <a:ea typeface="华文琥珀" panose="02010800040101010101" pitchFamily="2" charset="-122"/>
            </a:endParaRPr>
          </a:p>
          <a:p>
            <a:pPr marL="0" lvl="0" indent="0" fontAlgn="auto">
              <a:lnSpc>
                <a:spcPts val="25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8" y="1379831"/>
            <a:ext cx="10515600" cy="5359297"/>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It sounds great!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听起来很不错。</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sound 是系动词，后面接形容词great，构成系表结构。系动词也称连系动词，它本</a:t>
            </a:r>
          </a:p>
          <a:p>
            <a:pPr marL="0" indent="0">
              <a:lnSpc>
                <a:spcPct val="100000"/>
              </a:lnSpc>
              <a:buNone/>
            </a:pPr>
            <a:r>
              <a:rPr sz="2000" dirty="0"/>
              <a:t>  身有词义，但不能单独作谓语，后边必须跟表语，构成系表结构，来说明主语的状况、性质、</a:t>
            </a:r>
          </a:p>
          <a:p>
            <a:pPr marL="0" indent="0">
              <a:lnSpc>
                <a:spcPct val="100000"/>
              </a:lnSpc>
              <a:buNone/>
            </a:pPr>
            <a:r>
              <a:rPr sz="2000" dirty="0"/>
              <a:t>   特征等情况。常见的系动词有：be（是），look（看起来）， feel（摸上去），seem（似乎</a:t>
            </a:r>
          </a:p>
          <a:p>
            <a:pPr marL="0" indent="0">
              <a:lnSpc>
                <a:spcPct val="100000"/>
              </a:lnSpc>
              <a:buNone/>
            </a:pPr>
            <a:r>
              <a:rPr sz="2000" dirty="0"/>
              <a:t>   是），appear（似乎、显得）， prove（证明是），smell（闻起来），taste（ 尝起来）， </a:t>
            </a:r>
          </a:p>
          <a:p>
            <a:pPr marL="0" indent="0">
              <a:lnSpc>
                <a:spcPct val="100000"/>
              </a:lnSpc>
              <a:buNone/>
            </a:pPr>
            <a:r>
              <a:rPr sz="2000" dirty="0"/>
              <a:t>   sound（ 听起来），remain（ 依然），keep（ 保持），stay（ 保持），continue（继续、仍</a:t>
            </a:r>
          </a:p>
          <a:p>
            <a:pPr marL="0" indent="0">
              <a:lnSpc>
                <a:spcPct val="100000"/>
              </a:lnSpc>
              <a:buNone/>
            </a:pPr>
            <a:r>
              <a:rPr sz="2000" dirty="0"/>
              <a:t>   旧），stand（处于某状况或情形），become（变成），turn（变成），grow（变得），get</a:t>
            </a:r>
          </a:p>
          <a:p>
            <a:pPr marL="0" indent="0">
              <a:lnSpc>
                <a:spcPct val="100000"/>
              </a:lnSpc>
              <a:buNone/>
            </a:pPr>
            <a:r>
              <a:rPr sz="2000" dirty="0"/>
              <a:t>  （变得）等。例如：He looks tired. 他看起来很累。It tastes bitter. 这个有苦味。It’s getting </a:t>
            </a:r>
          </a:p>
          <a:p>
            <a:pPr marL="0" indent="0">
              <a:lnSpc>
                <a:spcPct val="100000"/>
              </a:lnSpc>
              <a:buNone/>
            </a:pPr>
            <a:r>
              <a:rPr sz="2000" dirty="0"/>
              <a:t>    warmer and warmer nowadays. 这些天越来越热了。</a:t>
            </a:r>
          </a:p>
          <a:p>
            <a:pPr marL="0" lvl="0" indent="0">
              <a:lnSpc>
                <a:spcPct val="100000"/>
              </a:lnSpc>
              <a:buNone/>
            </a:pPr>
            <a:endParaRPr lang="en-US" altLang="zh-CN" sz="2000" dirty="0">
              <a:solidFill>
                <a:prstClr val="black"/>
              </a:solidFill>
            </a:endParaRPr>
          </a:p>
          <a:p>
            <a:pPr marL="0" lvl="0" indent="0">
              <a:lnSpc>
                <a:spcPct val="100000"/>
              </a:lnSpc>
              <a:buNone/>
            </a:pPr>
            <a:endParaRPr lang="zh-CN" altLang="en-US" sz="2000" dirty="0">
              <a:solidFill>
                <a:prstClr val="black"/>
              </a:solidFill>
            </a:endParaRPr>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35965" y="1003935"/>
            <a:ext cx="10732135" cy="826135"/>
          </a:xfrm>
          <a:prstGeom prst="rect">
            <a:avLst/>
          </a:prstGeom>
          <a:noFill/>
        </p:spPr>
        <p:txBody>
          <a:bodyPr wrap="square" rtlCol="0">
            <a:spAutoFit/>
          </a:bodyPr>
          <a:lstStyle/>
          <a:p>
            <a:r>
              <a:rPr lang="en-US" altLang="zh-CN" sz="2400" b="1" dirty="0"/>
              <a:t>Here are some steps of booking a flight. Put them in proper order.</a:t>
            </a:r>
          </a:p>
          <a:p>
            <a:r>
              <a:rPr lang="en-US" altLang="zh-CN" sz="2400" dirty="0"/>
              <a:t>Step 1.           Step 2.          Step 3.            Step 4.             Step 5.</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cxnSp>
        <p:nvCxnSpPr>
          <p:cNvPr id="2" name="直接连接符 1"/>
          <p:cNvCxnSpPr/>
          <p:nvPr/>
        </p:nvCxnSpPr>
        <p:spPr>
          <a:xfrm flipV="1">
            <a:off x="1730375" y="1722755"/>
            <a:ext cx="683260" cy="3175"/>
          </a:xfrm>
          <a:prstGeom prst="line">
            <a:avLst/>
          </a:prstGeom>
        </p:spPr>
        <p:style>
          <a:lnRef idx="1">
            <a:schemeClr val="dk1"/>
          </a:lnRef>
          <a:fillRef idx="0">
            <a:schemeClr val="dk1"/>
          </a:fillRef>
          <a:effectRef idx="0">
            <a:schemeClr val="dk1"/>
          </a:effectRef>
          <a:fontRef idx="minor">
            <a:schemeClr val="tx1"/>
          </a:fontRef>
        </p:style>
      </p:cxnSp>
      <p:cxnSp>
        <p:nvCxnSpPr>
          <p:cNvPr id="3" name="直接连接符 2"/>
          <p:cNvCxnSpPr/>
          <p:nvPr/>
        </p:nvCxnSpPr>
        <p:spPr>
          <a:xfrm>
            <a:off x="3352800" y="1738630"/>
            <a:ext cx="668655" cy="15875"/>
          </a:xfrm>
          <a:prstGeom prst="line">
            <a:avLst/>
          </a:prstGeom>
        </p:spPr>
        <p:style>
          <a:lnRef idx="1">
            <a:schemeClr val="dk1"/>
          </a:lnRef>
          <a:fillRef idx="0">
            <a:schemeClr val="dk1"/>
          </a:fillRef>
          <a:effectRef idx="0">
            <a:schemeClr val="dk1"/>
          </a:effectRef>
          <a:fontRef idx="minor">
            <a:schemeClr val="tx1"/>
          </a:fontRef>
        </p:style>
      </p:cxnSp>
      <p:cxnSp>
        <p:nvCxnSpPr>
          <p:cNvPr id="4" name="直接连接符 3"/>
          <p:cNvCxnSpPr/>
          <p:nvPr/>
        </p:nvCxnSpPr>
        <p:spPr>
          <a:xfrm>
            <a:off x="4832985" y="1754505"/>
            <a:ext cx="843915" cy="0"/>
          </a:xfrm>
          <a:prstGeom prst="line">
            <a:avLst/>
          </a:prstGeom>
        </p:spPr>
        <p:style>
          <a:lnRef idx="1">
            <a:schemeClr val="dk1"/>
          </a:lnRef>
          <a:fillRef idx="0">
            <a:schemeClr val="dk1"/>
          </a:fillRef>
          <a:effectRef idx="0">
            <a:schemeClr val="dk1"/>
          </a:effectRef>
          <a:fontRef idx="minor">
            <a:schemeClr val="tx1"/>
          </a:fontRef>
        </p:style>
      </p:cxnSp>
      <p:cxnSp>
        <p:nvCxnSpPr>
          <p:cNvPr id="6" name="直接连接符 5"/>
          <p:cNvCxnSpPr/>
          <p:nvPr/>
        </p:nvCxnSpPr>
        <p:spPr>
          <a:xfrm>
            <a:off x="6568440" y="1754505"/>
            <a:ext cx="811530" cy="0"/>
          </a:xfrm>
          <a:prstGeom prst="line">
            <a:avLst/>
          </a:prstGeom>
        </p:spPr>
        <p:style>
          <a:lnRef idx="1">
            <a:schemeClr val="dk1"/>
          </a:lnRef>
          <a:fillRef idx="0">
            <a:schemeClr val="dk1"/>
          </a:fillRef>
          <a:effectRef idx="0">
            <a:schemeClr val="dk1"/>
          </a:effectRef>
          <a:fontRef idx="minor">
            <a:schemeClr val="tx1"/>
          </a:fontRef>
        </p:style>
      </p:cxnSp>
      <p:cxnSp>
        <p:nvCxnSpPr>
          <p:cNvPr id="7" name="直接连接符 6"/>
          <p:cNvCxnSpPr/>
          <p:nvPr/>
        </p:nvCxnSpPr>
        <p:spPr>
          <a:xfrm>
            <a:off x="8303260" y="1706880"/>
            <a:ext cx="779780" cy="0"/>
          </a:xfrm>
          <a:prstGeom prst="line">
            <a:avLst/>
          </a:prstGeom>
        </p:spPr>
        <p:style>
          <a:lnRef idx="1">
            <a:schemeClr val="dk1"/>
          </a:lnRef>
          <a:fillRef idx="0">
            <a:schemeClr val="dk1"/>
          </a:fillRef>
          <a:effectRef idx="0">
            <a:schemeClr val="dk1"/>
          </a:effectRef>
          <a:fontRef idx="minor">
            <a:schemeClr val="tx1"/>
          </a:fontRef>
        </p:style>
      </p:cxnSp>
      <p:sp>
        <p:nvSpPr>
          <p:cNvPr id="10" name="圆角矩形 9"/>
          <p:cNvSpPr/>
          <p:nvPr/>
        </p:nvSpPr>
        <p:spPr>
          <a:xfrm>
            <a:off x="839470" y="2045335"/>
            <a:ext cx="8852535" cy="439039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9" name="文本框 8"/>
          <p:cNvSpPr txBox="1"/>
          <p:nvPr/>
        </p:nvSpPr>
        <p:spPr>
          <a:xfrm>
            <a:off x="1226820" y="2315210"/>
            <a:ext cx="8204200" cy="3386455"/>
          </a:xfrm>
          <a:prstGeom prst="rect">
            <a:avLst/>
          </a:prstGeom>
          <a:noFill/>
        </p:spPr>
        <p:txBody>
          <a:bodyPr wrap="square" rtlCol="0" anchor="t">
            <a:spAutoFit/>
          </a:bodyPr>
          <a:lstStyle/>
          <a:p>
            <a:pPr algn="ctr"/>
            <a:r>
              <a:rPr lang="zh-CN" altLang="en-US" sz="2400" b="1"/>
              <a:t>Things to Do</a:t>
            </a:r>
          </a:p>
          <a:p>
            <a:pPr algn="l"/>
            <a:r>
              <a:rPr lang="zh-CN" altLang="en-US" sz="2400"/>
              <a:t>A. Find out where you want to fl y, and what airport you want to fly from.</a:t>
            </a:r>
          </a:p>
          <a:p>
            <a:pPr algn="l"/>
            <a:r>
              <a:rPr lang="zh-CN" altLang="en-US" sz="2400"/>
              <a:t>B. Call the airline(s) to book a fl ight that matches your preferences.</a:t>
            </a:r>
          </a:p>
          <a:p>
            <a:pPr algn="l"/>
            <a:r>
              <a:rPr lang="zh-CN" altLang="en-US" sz="2400"/>
              <a:t>C. Print off the details, like carrier, terminal, gate, seat number, etc.</a:t>
            </a:r>
          </a:p>
          <a:p>
            <a:pPr algn="l"/>
            <a:r>
              <a:rPr lang="zh-CN" altLang="en-US" sz="2400"/>
              <a:t>D. Determine the departure and arrival dates.</a:t>
            </a:r>
          </a:p>
          <a:p>
            <a:pPr algn="l"/>
            <a:r>
              <a:rPr lang="zh-CN" altLang="en-US" sz="2400"/>
              <a:t>E. Find out what airlines travel at both airports.</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15570" y="1306830"/>
            <a:ext cx="11682730" cy="5459730"/>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I’d like to make reservations to Beijing on the fl ight ZH8147 at 6:00 p.m. on December 19th.</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我想预订12 月19 日下午6 点飞往北京的ZH8147 航班。</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make a reservation / reservations 预订，订位。例如：Where should I make a reservation and get a </a:t>
            </a:r>
          </a:p>
          <a:p>
            <a:pPr marL="0" indent="0">
              <a:lnSpc>
                <a:spcPct val="120000"/>
              </a:lnSpc>
              <a:buNone/>
            </a:pPr>
            <a:r>
              <a:rPr lang="en-US" altLang="zh-CN" sz="2000" dirty="0"/>
              <a:t>  ticket? 我该在哪儿订票呢? flight 飞机的航程，班机；航班。例如：I’ve booked you on a direct flight to </a:t>
            </a:r>
          </a:p>
          <a:p>
            <a:pPr marL="0" indent="0">
              <a:lnSpc>
                <a:spcPct val="120000"/>
              </a:lnSpc>
              <a:buNone/>
            </a:pPr>
            <a:r>
              <a:rPr lang="en-US" altLang="zh-CN" sz="2000" dirty="0"/>
              <a:t>  Paris. 我为你预订了直飞巴黎的航班。</a:t>
            </a:r>
            <a:endParaRPr lang="en-US" altLang="zh-CN" sz="2000" dirty="0">
              <a:solidFill>
                <a:prstClr val="black"/>
              </a:solidFill>
              <a:latin typeface="华文琥珀" panose="02010800040101010101" pitchFamily="2" charset="-122"/>
              <a:ea typeface="华文琥珀" panose="02010800040101010101" pitchFamily="2" charset="-122"/>
            </a:endParaRPr>
          </a:p>
          <a:p>
            <a:pPr marL="0" indent="0">
              <a:lnSpc>
                <a:spcPct val="1200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Do you want to fl y first or economy class?</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您是乘坐头等舱还是经济舱？</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航班机舱有头等舱（first-class）、商务舱（business-class）和经济舱（coach / economy class）</a:t>
            </a:r>
          </a:p>
          <a:p>
            <a:pPr marL="0" indent="0">
              <a:lnSpc>
                <a:spcPct val="120000"/>
              </a:lnSpc>
              <a:buNone/>
            </a:pPr>
            <a:r>
              <a:rPr lang="en-US" altLang="zh-CN" sz="2000" dirty="0">
                <a:sym typeface="+mn-ea"/>
              </a:rPr>
              <a:t>  之分。</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7855" y="2111375"/>
            <a:ext cx="10619740" cy="472376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Will this be a one way trip?</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您是订单程的吗？</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one way trip 单程旅行，one way ticket 单程票（也可用single ticket 表示）。round trip </a:t>
            </a:r>
          </a:p>
          <a:p>
            <a:pPr marL="0" indent="0">
              <a:lnSpc>
                <a:spcPct val="120000"/>
              </a:lnSpc>
              <a:buNone/>
            </a:pPr>
            <a:r>
              <a:rPr lang="en-US" altLang="zh-CN" sz="2000" dirty="0"/>
              <a:t>  往返旅行，round trip ticket 往返票。return trip 回程，return ticket 往返票。例如：I want a one </a:t>
            </a:r>
          </a:p>
          <a:p>
            <a:pPr marL="0" indent="0">
              <a:lnSpc>
                <a:spcPct val="120000"/>
              </a:lnSpc>
              <a:buNone/>
            </a:pPr>
            <a:r>
              <a:rPr lang="en-US" altLang="zh-CN" sz="2000" dirty="0"/>
              <a:t>  way ticket for November 21. 我想订一张11 月21 日的单程机票。How much is a return ticket to </a:t>
            </a:r>
          </a:p>
          <a:p>
            <a:pPr marL="0" indent="0">
              <a:lnSpc>
                <a:spcPct val="120000"/>
              </a:lnSpc>
              <a:buNone/>
            </a:pPr>
            <a:r>
              <a:rPr lang="en-US" altLang="zh-CN" sz="2000" dirty="0"/>
              <a:t>  New York for a child? 到纽约的儿童往返票多少钱？</a:t>
            </a:r>
          </a:p>
          <a:p>
            <a:pPr marL="0" indent="0">
              <a:lnSpc>
                <a:spcPct val="120000"/>
              </a:lnSpc>
              <a:buNone/>
            </a:pPr>
            <a:endParaRPr lang="en-US" altLang="zh-CN" sz="2000" dirty="0">
              <a:sym typeface="+mn-ea"/>
            </a:endParaRPr>
          </a:p>
          <a:p>
            <a:pPr marL="0" indent="0">
              <a:lnSpc>
                <a:spcPct val="120000"/>
              </a:lnSpc>
              <a:buNone/>
            </a:pPr>
            <a:endParaRPr lang="en-US" altLang="zh-CN" sz="2000" dirty="0" smtClean="0">
              <a:sym typeface="+mn-ea"/>
            </a:endParaRPr>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839794" y="3130329"/>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2000594" y="6215353"/>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7855" y="2111375"/>
            <a:ext cx="10619740" cy="472376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Then what is the exact air fare?</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票价是多少？</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exact 精确的；严密的；精密的。例如：The urgent work was finished in less than one </a:t>
            </a:r>
          </a:p>
          <a:p>
            <a:pPr marL="0" indent="0">
              <a:lnSpc>
                <a:spcPct val="120000"/>
              </a:lnSpc>
              <a:buNone/>
            </a:pPr>
            <a:r>
              <a:rPr lang="en-US" altLang="zh-CN" sz="2000" dirty="0"/>
              <a:t>   day — six hours, to be exact. 这项紧急工作在不到一天的时间内就完成了——确切地说，只花</a:t>
            </a:r>
          </a:p>
          <a:p>
            <a:pPr marL="0" indent="0">
              <a:lnSpc>
                <a:spcPct val="120000"/>
              </a:lnSpc>
              <a:buNone/>
            </a:pPr>
            <a:r>
              <a:rPr lang="en-US" altLang="zh-CN" sz="2000" dirty="0"/>
              <a:t>   了6 个小时。air fare 机票票价。例如：The price for one person for an eight-day tour is only $ </a:t>
            </a:r>
          </a:p>
          <a:p>
            <a:pPr marL="0" indent="0">
              <a:lnSpc>
                <a:spcPct val="120000"/>
              </a:lnSpc>
              <a:buNone/>
            </a:pPr>
            <a:r>
              <a:rPr lang="en-US" altLang="zh-CN" sz="2000" dirty="0"/>
              <a:t>   988, which includes round-trip air fare. 八日游每人只要988 美元，包括往返机票。</a:t>
            </a:r>
          </a:p>
          <a:p>
            <a:pPr marL="0" indent="0">
              <a:lnSpc>
                <a:spcPct val="120000"/>
              </a:lnSpc>
              <a:buNone/>
            </a:pPr>
            <a:endParaRPr lang="en-US" altLang="zh-CN" sz="2000" dirty="0">
              <a:sym typeface="+mn-ea"/>
            </a:endParaRPr>
          </a:p>
          <a:p>
            <a:pPr marL="0" indent="0">
              <a:lnSpc>
                <a:spcPct val="120000"/>
              </a:lnSpc>
              <a:buNone/>
            </a:pPr>
            <a:endParaRPr lang="en-US" altLang="zh-CN" sz="2000" dirty="0" smtClean="0">
              <a:sym typeface="+mn-ea"/>
            </a:endParaRPr>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839794" y="3130329"/>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2000594" y="6215353"/>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7569" y="1383457"/>
            <a:ext cx="11596383" cy="5628111"/>
          </a:xfrm>
        </p:spPr>
        <p:txBody>
          <a:bodyPr>
            <a:noAutofit/>
          </a:bodyPr>
          <a:lstStyle/>
          <a:p>
            <a:pPr marL="0" indent="0" algn="ctr">
              <a:lnSpc>
                <a:spcPct val="120000"/>
              </a:lnSpc>
              <a:buNone/>
            </a:pPr>
            <a:r>
              <a:rPr lang="zh-CN" altLang="en-US" sz="2400" b="1" dirty="0">
                <a:latin typeface="黑体" panose="02010609060101010101" pitchFamily="2" charset="-122"/>
                <a:ea typeface="黑体" panose="02010609060101010101" pitchFamily="2" charset="-122"/>
              </a:rPr>
              <a:t> 英语词类——动词</a:t>
            </a:r>
          </a:p>
          <a:p>
            <a:pPr marL="0" indent="0" fontAlgn="auto">
              <a:lnSpc>
                <a:spcPts val="2500"/>
              </a:lnSpc>
              <a:buNone/>
            </a:pPr>
            <a:r>
              <a:rPr lang="en-US" altLang="zh-CN" sz="1900" dirty="0" smtClean="0"/>
              <a:t>         </a:t>
            </a:r>
            <a:r>
              <a:rPr sz="2000" dirty="0"/>
              <a:t>I’m Mike Brown from the Training Center. 我是培训中心的迈克·布朗。</a:t>
            </a:r>
          </a:p>
          <a:p>
            <a:pPr marL="0" indent="0" fontAlgn="auto">
              <a:lnSpc>
                <a:spcPts val="2500"/>
              </a:lnSpc>
              <a:buNone/>
            </a:pPr>
            <a:r>
              <a:rPr sz="2000" dirty="0"/>
              <a:t>        You can just call me Mike. 你可以直接叫我迈克。</a:t>
            </a:r>
          </a:p>
          <a:p>
            <a:pPr marL="0" indent="0" fontAlgn="auto">
              <a:lnSpc>
                <a:spcPts val="2500"/>
              </a:lnSpc>
              <a:buNone/>
            </a:pPr>
            <a:r>
              <a:rPr sz="2000" dirty="0"/>
              <a:t>        • 在英语中，动词表示动作或状态，分不同种类。am 是be 的变体，属于系动词，不</a:t>
            </a:r>
          </a:p>
          <a:p>
            <a:pPr marL="0" indent="0" fontAlgn="auto">
              <a:lnSpc>
                <a:spcPts val="2500"/>
              </a:lnSpc>
              <a:buNone/>
            </a:pPr>
            <a:r>
              <a:rPr sz="2000" dirty="0"/>
              <a:t>能单独作谓语，需要跟后面的名词、形容词、介词短语等一起构成谓语, 用来表示主语“是</a:t>
            </a:r>
          </a:p>
          <a:p>
            <a:pPr marL="0" indent="0" fontAlgn="auto">
              <a:lnSpc>
                <a:spcPts val="2500"/>
              </a:lnSpc>
              <a:buNone/>
            </a:pPr>
            <a:r>
              <a:rPr sz="2000" dirty="0"/>
              <a:t>什么”或“怎么样”。can 属于情态动词，和其他动词原形一起构成谓语，用来表示说话人</a:t>
            </a:r>
          </a:p>
          <a:p>
            <a:pPr marL="0" indent="0" fontAlgn="auto">
              <a:lnSpc>
                <a:spcPts val="2500"/>
              </a:lnSpc>
              <a:buNone/>
            </a:pPr>
            <a:r>
              <a:rPr sz="2000" dirty="0"/>
              <a:t>的能力、语气或情绪等。call 属于行为动词，可以单独作谓语，用来表示主语“做什么”“是</a:t>
            </a:r>
          </a:p>
          <a:p>
            <a:pPr marL="0" indent="0" fontAlgn="auto">
              <a:lnSpc>
                <a:spcPts val="2500"/>
              </a:lnSpc>
              <a:buNone/>
            </a:pPr>
            <a:r>
              <a:rPr sz="2000" dirty="0"/>
              <a:t>什么”或“怎么样”。例如：</a:t>
            </a:r>
          </a:p>
          <a:p>
            <a:pPr marL="0" indent="0" fontAlgn="auto">
              <a:lnSpc>
                <a:spcPts val="2500"/>
              </a:lnSpc>
              <a:buNone/>
            </a:pPr>
            <a:r>
              <a:rPr sz="2000" dirty="0"/>
              <a:t>         The working atmosphere here is very friendly. （系动词）</a:t>
            </a:r>
          </a:p>
          <a:p>
            <a:pPr marL="0" indent="0" fontAlgn="auto">
              <a:lnSpc>
                <a:spcPts val="2500"/>
              </a:lnSpc>
              <a:buNone/>
            </a:pPr>
            <a:r>
              <a:rPr sz="2000" dirty="0"/>
              <a:t>         You must be the newcomer.（情态动词）</a:t>
            </a:r>
          </a:p>
          <a:p>
            <a:pPr marL="0" indent="0" fontAlgn="auto">
              <a:lnSpc>
                <a:spcPts val="2500"/>
              </a:lnSpc>
              <a:buNone/>
            </a:pPr>
            <a:r>
              <a:rPr sz="2000" dirty="0"/>
              <a:t>         I just graduated this July.（行为动词）</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42232" y="1050447"/>
            <a:ext cx="7601585" cy="2288540"/>
            <a:chOff x="4142232" y="1050447"/>
            <a:chExt cx="7332685" cy="228854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Book a flight ticket</a:t>
              </a:r>
            </a:p>
          </p:txBody>
        </p:sp>
        <p:sp>
          <p:nvSpPr>
            <p:cNvPr id="6" name="TextBox 5"/>
            <p:cNvSpPr txBox="1"/>
            <p:nvPr/>
          </p:nvSpPr>
          <p:spPr>
            <a:xfrm>
              <a:off x="6533578" y="1050447"/>
              <a:ext cx="4941339" cy="228854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I’d like to make reservations to Beijing on the flight ZH8147 on December 19th at 6:00 p.m.</a:t>
              </a:r>
            </a:p>
            <a:p>
              <a:r>
                <a:rPr lang="en-US" altLang="zh-CN" dirty="0"/>
                <a:t>I have an enquiry about flights to Auckland.</a:t>
              </a:r>
            </a:p>
            <a:p>
              <a:r>
                <a:rPr lang="en-US" altLang="zh-CN" dirty="0"/>
                <a:t>Are there any flights tomorrow afternoon?</a:t>
              </a:r>
            </a:p>
            <a:p>
              <a:r>
                <a:rPr lang="en-US" altLang="zh-CN" dirty="0"/>
                <a:t>I want to book a seat to New York.</a:t>
              </a:r>
            </a:p>
            <a:p>
              <a:r>
                <a:rPr lang="en-US" altLang="zh-CN" dirty="0"/>
                <a:t>I would prefer to fl y with China Eastern Airlines.</a:t>
              </a:r>
            </a:p>
            <a:p>
              <a:r>
                <a:rPr lang="en-US" altLang="zh-CN" dirty="0"/>
                <a:t>What flights are there from Beijing to Shanghai tomorrow?</a:t>
              </a:r>
            </a:p>
          </p:txBody>
        </p:sp>
      </p:grpSp>
      <p:grpSp>
        <p:nvGrpSpPr>
          <p:cNvPr id="12" name="组合 11"/>
          <p:cNvGrpSpPr/>
          <p:nvPr/>
        </p:nvGrpSpPr>
        <p:grpSpPr>
          <a:xfrm>
            <a:off x="319927" y="4138511"/>
            <a:ext cx="4749165" cy="2414270"/>
            <a:chOff x="319927" y="4138511"/>
            <a:chExt cx="4749165" cy="2414270"/>
          </a:xfrm>
        </p:grpSpPr>
        <p:sp>
          <p:nvSpPr>
            <p:cNvPr id="7" name="TextBox 6"/>
            <p:cNvSpPr txBox="1"/>
            <p:nvPr/>
          </p:nvSpPr>
          <p:spPr>
            <a:xfrm>
              <a:off x="319927" y="5087201"/>
              <a:ext cx="4749165"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This is Melinda speaking from Qiaoxiang Community Center, Shenzhen.</a:t>
              </a:r>
            </a:p>
            <a:p>
              <a:r>
                <a:rPr lang="en-US" altLang="zh-CN" dirty="0"/>
                <a:t>Hello. Could I speak to Mike?</a:t>
              </a:r>
            </a:p>
            <a:p>
              <a:r>
                <a:rPr lang="en-US" altLang="zh-CN" dirty="0"/>
                <a:t>Would you please tell him to call me back later?</a:t>
              </a:r>
            </a:p>
            <a:p>
              <a:r>
                <a:rPr lang="en-US" altLang="zh-CN" dirty="0"/>
                <a:t>Could you take a message for me?</a:t>
              </a:r>
            </a:p>
          </p:txBody>
        </p:sp>
        <p:sp>
          <p:nvSpPr>
            <p:cNvPr id="9" name="TextBox 8"/>
            <p:cNvSpPr txBox="1"/>
            <p:nvPr/>
          </p:nvSpPr>
          <p:spPr>
            <a:xfrm>
              <a:off x="821271" y="4138511"/>
              <a:ext cx="2576746"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Make a telephone call</a:t>
              </a:r>
            </a:p>
          </p:txBody>
        </p:sp>
      </p:grpSp>
      <p:grpSp>
        <p:nvGrpSpPr>
          <p:cNvPr id="13" name="组合 12"/>
          <p:cNvGrpSpPr/>
          <p:nvPr/>
        </p:nvGrpSpPr>
        <p:grpSpPr>
          <a:xfrm>
            <a:off x="6405369" y="4115110"/>
            <a:ext cx="5118735" cy="2712085"/>
            <a:chOff x="6405369" y="4115110"/>
            <a:chExt cx="5118735" cy="2712085"/>
          </a:xfrm>
        </p:grpSpPr>
        <p:sp>
          <p:nvSpPr>
            <p:cNvPr id="55" name="文本框 54"/>
            <p:cNvSpPr txBox="1"/>
            <p:nvPr/>
          </p:nvSpPr>
          <p:spPr>
            <a:xfrm>
              <a:off x="7831963"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Answer a       </a:t>
              </a:r>
            </a:p>
            <a:p>
              <a:r>
                <a:rPr lang="en-US" altLang="zh-CN" sz="2800" dirty="0">
                  <a:latin typeface="+mn-lt"/>
                </a:rPr>
                <a:t>    telephone call</a:t>
              </a:r>
            </a:p>
          </p:txBody>
        </p:sp>
        <p:sp>
          <p:nvSpPr>
            <p:cNvPr id="11" name="TextBox 10"/>
            <p:cNvSpPr txBox="1"/>
            <p:nvPr/>
          </p:nvSpPr>
          <p:spPr>
            <a:xfrm>
              <a:off x="6405369" y="5087295"/>
              <a:ext cx="5118735" cy="17399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Maizidian Community Service. Can I help you?</a:t>
              </a:r>
            </a:p>
            <a:p>
              <a:r>
                <a:rPr lang="en-US" altLang="zh-CN" dirty="0"/>
                <a:t>Who’s that speaking/ calling?</a:t>
              </a:r>
            </a:p>
            <a:p>
              <a:r>
                <a:rPr lang="en-US" altLang="zh-CN" dirty="0"/>
                <a:t>Is that Helen speaking?</a:t>
              </a:r>
            </a:p>
            <a:p>
              <a:r>
                <a:rPr lang="en-US" altLang="zh-CN" dirty="0"/>
                <a:t>Hold the line, please. I’ll get him to phone.</a:t>
              </a:r>
            </a:p>
            <a:p>
              <a:r>
                <a:rPr lang="en-US" altLang="zh-CN" dirty="0"/>
                <a:t>Sorry, you’ve dialled the wrong number.</a:t>
              </a:r>
            </a:p>
            <a:p>
              <a:r>
                <a:rPr lang="en-US" altLang="zh-CN" dirty="0"/>
                <a:t>Sorry, he isn’t in. May I take a message for you?</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5257363" y="2821362"/>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48665" y="1539240"/>
            <a:ext cx="10706735" cy="5057140"/>
          </a:xfrm>
        </p:spPr>
        <p:txBody>
          <a:bodyPr>
            <a:normAutofit fontScale="90000"/>
          </a:bodyPr>
          <a:lstStyle/>
          <a:p>
            <a:pPr marL="0" indent="0" algn="ctr">
              <a:buNone/>
            </a:pPr>
            <a:r>
              <a:rPr sz="2600" b="1" dirty="0">
                <a:solidFill>
                  <a:schemeClr val="tx1"/>
                </a:solidFill>
              </a:rPr>
              <a:t> Telephone Etiquette（电话礼仪）</a:t>
            </a:r>
          </a:p>
          <a:p>
            <a:pPr marL="0" indent="0" algn="just">
              <a:buNone/>
            </a:pPr>
            <a:r>
              <a:rPr lang="en-US" altLang="zh-CN" sz="2400" dirty="0"/>
              <a:t>         • Speak clearly, slowly and in a cheerful, professional（职业的）voice.</a:t>
            </a:r>
          </a:p>
          <a:p>
            <a:pPr marL="0" indent="0" algn="just">
              <a:buNone/>
            </a:pPr>
            <a:r>
              <a:rPr lang="en-US" altLang="zh-CN" sz="2400" dirty="0"/>
              <a:t>         • Do not eat or chew gum（口香糖）while talking on the telephone.</a:t>
            </a:r>
          </a:p>
          <a:p>
            <a:pPr marL="0" indent="0" algn="just">
              <a:buNone/>
            </a:pPr>
            <a:r>
              <a:rPr lang="en-US" altLang="zh-CN" sz="2400" dirty="0"/>
              <a:t>         • If someone walks into your office while you’re talking on the telephone, ask the caller </a:t>
            </a:r>
          </a:p>
          <a:p>
            <a:pPr marL="0" indent="0" algn="just">
              <a:buNone/>
            </a:pPr>
            <a:r>
              <a:rPr lang="en-US" altLang="zh-CN" sz="2400" dirty="0"/>
              <a:t>if you may put him/her on hold briefly. Depress the HOLD button.</a:t>
            </a:r>
          </a:p>
          <a:p>
            <a:pPr marL="0" indent="0" algn="just">
              <a:buNone/>
            </a:pPr>
            <a:r>
              <a:rPr lang="en-US" altLang="zh-CN" sz="2400" dirty="0"/>
              <a:t>         • Address the caller properly by his or her title. Address familiar caller by his or her first</a:t>
            </a:r>
          </a:p>
          <a:p>
            <a:pPr marL="0" indent="0" algn="just">
              <a:buNone/>
            </a:pPr>
            <a:r>
              <a:rPr lang="en-US" altLang="zh-CN" sz="2400" dirty="0"/>
              <a:t>name.</a:t>
            </a:r>
          </a:p>
          <a:p>
            <a:pPr marL="0" indent="0" algn="just">
              <a:buNone/>
            </a:pPr>
            <a:r>
              <a:rPr lang="en-US" altLang="zh-CN" sz="2400" dirty="0"/>
              <a:t>         • Do not use slang words（俚语）or poor language. Respond clearly with “yes” or “no”</a:t>
            </a:r>
          </a:p>
          <a:p>
            <a:pPr marL="0" indent="0" algn="just">
              <a:buNone/>
            </a:pPr>
            <a:r>
              <a:rPr lang="en-US" altLang="zh-CN" sz="2400" dirty="0"/>
              <a:t>when speaking.</a:t>
            </a:r>
          </a:p>
          <a:p>
            <a:pPr marL="0" indent="0" algn="just">
              <a:buNone/>
            </a:pPr>
            <a:r>
              <a:rPr lang="en-US" altLang="zh-CN" sz="2400" dirty="0"/>
              <a:t>         • Be patient and helpful. Never act rude to the caller.</a:t>
            </a:r>
          </a:p>
          <a:p>
            <a:pPr marL="0" indent="0" algn="just">
              <a:buNone/>
            </a:pPr>
            <a:r>
              <a:rPr lang="en-US" altLang="zh-CN" sz="2400" dirty="0"/>
              <a:t>         • Return to the caller and complete the call as soon as possible.</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301752" y="804182"/>
            <a:ext cx="11475720" cy="4663440"/>
          </a:xfrm>
          <a:prstGeom prst="rect">
            <a:avLst/>
          </a:prstGeom>
          <a:noFill/>
        </p:spPr>
        <p:txBody>
          <a:bodyPr wrap="square" rtlCol="0">
            <a:spAutoFit/>
          </a:bodyPr>
          <a:lstStyle/>
          <a:p>
            <a:pPr>
              <a:lnSpc>
                <a:spcPct val="150000"/>
              </a:lnSpc>
            </a:pPr>
            <a:r>
              <a:rPr lang="en-US" altLang="zh-CN" sz="2800" b="1" dirty="0" smtClean="0"/>
              <a:t>Read </a:t>
            </a:r>
            <a:r>
              <a:rPr lang="en-US" altLang="zh-CN" sz="2800" b="1" dirty="0"/>
              <a:t>the passage </a:t>
            </a:r>
            <a:r>
              <a:rPr lang="en-US" altLang="zh-CN" sz="2800" b="1" dirty="0" smtClean="0"/>
              <a:t>and </a:t>
            </a:r>
            <a:r>
              <a:rPr lang="en-US" altLang="zh-CN" sz="2800" b="1" dirty="0"/>
              <a:t>decide whether the following statements </a:t>
            </a:r>
            <a:r>
              <a:rPr lang="en-US" altLang="zh-CN" sz="2800" b="1" dirty="0" smtClean="0"/>
              <a:t>are True </a:t>
            </a:r>
            <a:r>
              <a:rPr lang="en-US" altLang="zh-CN" sz="2800" b="1" dirty="0"/>
              <a:t>(T) or False (F).</a:t>
            </a:r>
          </a:p>
          <a:p>
            <a:pPr>
              <a:lnSpc>
                <a:spcPct val="150000"/>
              </a:lnSpc>
            </a:pPr>
            <a:r>
              <a:rPr lang="en-US" altLang="zh-CN" sz="2400" dirty="0"/>
              <a:t>1. Being punctual is very important for personal success.</a:t>
            </a:r>
          </a:p>
          <a:p>
            <a:pPr>
              <a:lnSpc>
                <a:spcPct val="150000"/>
              </a:lnSpc>
            </a:pPr>
            <a:r>
              <a:rPr lang="en-US" altLang="zh-CN" sz="2400" dirty="0"/>
              <a:t>2. It is unnecessary to set your watch two minutes ahead.</a:t>
            </a:r>
          </a:p>
          <a:p>
            <a:pPr>
              <a:lnSpc>
                <a:spcPct val="150000"/>
              </a:lnSpc>
            </a:pPr>
            <a:r>
              <a:rPr lang="en-US" altLang="zh-CN" sz="2400" dirty="0"/>
              <a:t>3. You’d better place your alarm clock beside your bed so that you can turn it off at once.</a:t>
            </a:r>
          </a:p>
          <a:p>
            <a:pPr>
              <a:lnSpc>
                <a:spcPct val="150000"/>
              </a:lnSpc>
            </a:pPr>
            <a:r>
              <a:rPr lang="en-US" altLang="zh-CN" sz="2400" dirty="0"/>
              <a:t>4. Being a punctual person, one should sleep earlier to allow himself no more than 7 hours’ sleep.</a:t>
            </a:r>
          </a:p>
          <a:p>
            <a:pPr>
              <a:lnSpc>
                <a:spcPct val="150000"/>
              </a:lnSpc>
            </a:pPr>
            <a:r>
              <a:rPr lang="en-US" altLang="zh-CN" sz="2400" dirty="0"/>
              <a:t>5. If you arrive at the office in advance, you will be not late even with a slight traffic jam.</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68902" y="1477591"/>
            <a:ext cx="11854150" cy="3177540"/>
          </a:xfrm>
          <a:prstGeom prst="rect">
            <a:avLst/>
          </a:prstGeom>
          <a:noFill/>
        </p:spPr>
        <p:txBody>
          <a:bodyPr wrap="square" rtlCol="0">
            <a:spAutoFit/>
          </a:bodyPr>
          <a:lstStyle/>
          <a:p>
            <a:pPr>
              <a:lnSpc>
                <a:spcPts val="2700"/>
              </a:lnSpc>
            </a:pP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smtClean="0">
                <a:solidFill>
                  <a:schemeClr val="tx1"/>
                </a:solidFill>
                <a:latin typeface="华文琥珀" panose="02010800040101010101" pitchFamily="2" charset="-122"/>
                <a:ea typeface="华文琥珀" panose="02010800040101010101" pitchFamily="2" charset="-122"/>
              </a:rPr>
              <a:t>句子</a:t>
            </a:r>
            <a:r>
              <a:rPr lang="en-US" altLang="zh-CN" sz="2000" dirty="0" smtClean="0">
                <a:solidFill>
                  <a:schemeClr val="tx1"/>
                </a:solidFill>
                <a:latin typeface="华文琥珀" panose="02010800040101010101" pitchFamily="2" charset="-122"/>
                <a:ea typeface="华文琥珀" panose="02010800040101010101" pitchFamily="2" charset="-122"/>
              </a:rPr>
              <a:t>】</a:t>
            </a:r>
            <a:r>
              <a:rPr lang="en-US" altLang="zh-CN" sz="2000" dirty="0">
                <a:solidFill>
                  <a:schemeClr val="tx1"/>
                </a:solidFill>
              </a:rPr>
              <a:t>Learn to improve your chances for success with these tips for being right on time …</a:t>
            </a:r>
          </a:p>
          <a:p>
            <a:pPr>
              <a:lnSpc>
                <a:spcPts val="2700"/>
              </a:lnSpc>
            </a:pP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smtClean="0">
                <a:solidFill>
                  <a:schemeClr val="tx1"/>
                </a:solidFill>
                <a:latin typeface="华文琥珀" panose="02010800040101010101" pitchFamily="2" charset="-122"/>
                <a:ea typeface="华文琥珀" panose="02010800040101010101" pitchFamily="2" charset="-122"/>
              </a:rPr>
              <a:t>译文</a:t>
            </a:r>
            <a:r>
              <a:rPr lang="en-US" altLang="zh-CN" sz="2000" dirty="0" smtClean="0">
                <a:solidFill>
                  <a:schemeClr val="tx1"/>
                </a:solidFill>
                <a:latin typeface="华文琥珀" panose="02010800040101010101" pitchFamily="2" charset="-122"/>
                <a:ea typeface="华文琥珀" panose="02010800040101010101" pitchFamily="2" charset="-122"/>
              </a:rPr>
              <a:t>】</a:t>
            </a:r>
            <a:r>
              <a:rPr sz="2000" dirty="0">
                <a:solidFill>
                  <a:schemeClr val="tx1"/>
                </a:solidFill>
              </a:rPr>
              <a:t>掌握这些守时技巧，能增加你成功的机会</a:t>
            </a:r>
            <a:r>
              <a:rPr lang="zh-CN" sz="2000" dirty="0">
                <a:solidFill>
                  <a:schemeClr val="tx1"/>
                </a:solidFill>
              </a:rPr>
              <a:t>。</a:t>
            </a:r>
          </a:p>
          <a:p>
            <a:pPr>
              <a:lnSpc>
                <a:spcPts val="2700"/>
              </a:lnSpc>
            </a:pP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a:solidFill>
                  <a:schemeClr val="tx1"/>
                </a:solidFill>
                <a:latin typeface="华文琥珀" panose="02010800040101010101" pitchFamily="2" charset="-122"/>
                <a:ea typeface="华文琥珀" panose="02010800040101010101" pitchFamily="2" charset="-122"/>
              </a:rPr>
              <a:t>难点</a:t>
            </a: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a:solidFill>
                  <a:schemeClr val="tx1"/>
                </a:solidFill>
              </a:rPr>
              <a:t>right 正好，恰好，这里是副词。right on time 准时的。例如：Employers value employees who </a:t>
            </a:r>
          </a:p>
          <a:p>
            <a:pPr>
              <a:lnSpc>
                <a:spcPts val="2700"/>
              </a:lnSpc>
            </a:pPr>
            <a:r>
              <a:rPr lang="zh-CN" altLang="en-US" sz="2000" dirty="0">
                <a:solidFill>
                  <a:schemeClr val="tx1"/>
                </a:solidFill>
              </a:rPr>
              <a:t>   come to work right on time. 雇主看重那些按时上班的雇员。</a:t>
            </a:r>
          </a:p>
          <a:p>
            <a:pPr>
              <a:lnSpc>
                <a:spcPts val="2700"/>
              </a:lnSpc>
            </a:pPr>
            <a:endParaRPr lang="zh-CN" altLang="en-US" sz="2000" dirty="0" smtClean="0">
              <a:solidFill>
                <a:schemeClr val="tx1"/>
              </a:solidFill>
              <a:latin typeface="华文琥珀" panose="02010800040101010101" pitchFamily="2" charset="-122"/>
              <a:ea typeface="华文琥珀" panose="02010800040101010101" pitchFamily="2" charset="-122"/>
            </a:endParaRPr>
          </a:p>
          <a:p>
            <a:pPr>
              <a:lnSpc>
                <a:spcPts val="2700"/>
              </a:lnSpc>
            </a:pP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a:solidFill>
                  <a:schemeClr val="tx1"/>
                </a:solidFill>
                <a:latin typeface="华文琥珀" panose="02010800040101010101" pitchFamily="2" charset="-122"/>
                <a:ea typeface="华文琥珀" panose="02010800040101010101" pitchFamily="2" charset="-122"/>
              </a:rPr>
              <a:t>句子</a:t>
            </a:r>
            <a:r>
              <a:rPr lang="en-US" altLang="zh-CN" sz="2000" dirty="0" smtClean="0">
                <a:solidFill>
                  <a:schemeClr val="tx1"/>
                </a:solidFill>
                <a:latin typeface="华文琥珀" panose="02010800040101010101" pitchFamily="2" charset="-122"/>
                <a:ea typeface="华文琥珀" panose="02010800040101010101" pitchFamily="2" charset="-122"/>
              </a:rPr>
              <a:t>】</a:t>
            </a:r>
            <a:r>
              <a:rPr lang="en-US" altLang="zh-CN" sz="2000" dirty="0" smtClean="0">
                <a:solidFill>
                  <a:schemeClr val="tx1"/>
                </a:solidFill>
              </a:rPr>
              <a:t>To be punctual means to do what you should do on time.</a:t>
            </a:r>
          </a:p>
          <a:p>
            <a:pPr>
              <a:lnSpc>
                <a:spcPts val="2700"/>
              </a:lnSpc>
            </a:pPr>
            <a:r>
              <a:rPr lang="en-US" altLang="zh-CN" sz="2000" dirty="0">
                <a:solidFill>
                  <a:schemeClr val="tx1"/>
                </a:solidFill>
                <a:latin typeface="华文琥珀" panose="02010800040101010101" pitchFamily="2" charset="-122"/>
                <a:ea typeface="华文琥珀" panose="02010800040101010101" pitchFamily="2" charset="-122"/>
              </a:rPr>
              <a:t>【</a:t>
            </a:r>
            <a:r>
              <a:rPr lang="zh-CN" altLang="en-US" sz="2000" dirty="0">
                <a:solidFill>
                  <a:schemeClr val="tx1"/>
                </a:solidFill>
                <a:latin typeface="华文琥珀" panose="02010800040101010101" pitchFamily="2" charset="-122"/>
                <a:ea typeface="华文琥珀" panose="02010800040101010101" pitchFamily="2" charset="-122"/>
              </a:rPr>
              <a:t>译文</a:t>
            </a:r>
            <a:r>
              <a:rPr lang="en-US" altLang="zh-CN" sz="2000" dirty="0" smtClean="0">
                <a:solidFill>
                  <a:schemeClr val="tx1"/>
                </a:solidFill>
                <a:latin typeface="华文琥珀" panose="02010800040101010101" pitchFamily="2" charset="-122"/>
                <a:ea typeface="华文琥珀" panose="02010800040101010101" pitchFamily="2" charset="-122"/>
              </a:rPr>
              <a:t>】</a:t>
            </a:r>
            <a:r>
              <a:rPr lang="zh-CN" altLang="en-US" sz="2000" dirty="0">
                <a:solidFill>
                  <a:schemeClr val="tx1"/>
                </a:solidFill>
              </a:rPr>
              <a:t>守时就是要按时做该做的事。</a:t>
            </a:r>
          </a:p>
          <a:p>
            <a:pPr>
              <a:lnSpc>
                <a:spcPts val="2700"/>
              </a:lnSpc>
            </a:pPr>
            <a:r>
              <a:rPr lang="en-US" altLang="zh-CN" sz="2000" dirty="0">
                <a:solidFill>
                  <a:schemeClr val="tx1"/>
                </a:solidFill>
                <a:latin typeface="华文琥珀" panose="02010800040101010101" pitchFamily="2" charset="-122"/>
                <a:ea typeface="华文琥珀" panose="02010800040101010101" pitchFamily="2" charset="-122"/>
              </a:rPr>
              <a:t>【</a:t>
            </a:r>
            <a:r>
              <a:rPr lang="zh-CN" altLang="en-US" sz="2000" dirty="0" smtClean="0">
                <a:solidFill>
                  <a:schemeClr val="tx1"/>
                </a:solidFill>
                <a:latin typeface="华文琥珀" panose="02010800040101010101" pitchFamily="2" charset="-122"/>
                <a:ea typeface="华文琥珀" panose="02010800040101010101" pitchFamily="2" charset="-122"/>
              </a:rPr>
              <a:t>难点</a:t>
            </a:r>
            <a:r>
              <a:rPr lang="en-US" altLang="zh-CN" sz="2000" dirty="0" smtClean="0">
                <a:solidFill>
                  <a:schemeClr val="tx1"/>
                </a:solidFill>
                <a:latin typeface="华文琥珀" panose="02010800040101010101" pitchFamily="2" charset="-122"/>
                <a:ea typeface="华文琥珀" panose="02010800040101010101" pitchFamily="2" charset="-122"/>
              </a:rPr>
              <a:t>】</a:t>
            </a:r>
            <a:r>
              <a:rPr sz="2000">
                <a:solidFill>
                  <a:schemeClr val="tx1"/>
                </a:solidFill>
              </a:rPr>
              <a:t>to be punctual 是动词不定式结构作主语。例如：To see is to believe. 百闻不如一见。mean 意味着，</a:t>
            </a:r>
          </a:p>
          <a:p>
            <a:pPr>
              <a:lnSpc>
                <a:spcPts val="2700"/>
              </a:lnSpc>
            </a:pPr>
            <a:r>
              <a:rPr sz="2000">
                <a:solidFill>
                  <a:schemeClr val="tx1"/>
                </a:solidFill>
              </a:rPr>
              <a:t>  就是。例如：Missing the train means waiting for another hour. 赶不上火车意味着要再等一个小时。</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2181225"/>
            <a:ext cx="11442700" cy="4874260"/>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Keep a clock, phone, computer or anything that shows time in each room of your house.</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家里每个房间都要有时钟、电话、计处、计算机或者其他能显示时间的物品。</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that 是关系代词，引导定语从句，修饰anything。先行词为不定代词all，little，few，much，</a:t>
            </a:r>
          </a:p>
          <a:p>
            <a:pPr marL="0" indent="0">
              <a:lnSpc>
                <a:spcPts val="2600"/>
              </a:lnSpc>
              <a:buNone/>
            </a:pPr>
            <a:r>
              <a:rPr lang="en-US" altLang="zh-CN" sz="2000" dirty="0"/>
              <a:t>  anything，everything，nothing，something 等时，关系代词常用that 不用which。例如：I will do all  </a:t>
            </a:r>
          </a:p>
          <a:p>
            <a:pPr marL="0" indent="0">
              <a:lnSpc>
                <a:spcPts val="2600"/>
              </a:lnSpc>
              <a:buNone/>
            </a:pPr>
            <a:r>
              <a:rPr lang="en-US" altLang="zh-CN" sz="2000" dirty="0"/>
              <a:t>  (that)I can to help you. 我会尽力帮助你的。</a:t>
            </a:r>
          </a:p>
          <a:p>
            <a:pPr marL="0" indent="0">
              <a:lnSpc>
                <a:spcPts val="2600"/>
              </a:lnSpc>
              <a:buNone/>
            </a:pPr>
            <a:endParaRPr lang="en-US" altLang="zh-CN" sz="2000" dirty="0" smtClean="0">
              <a:latin typeface="华文琥珀" panose="02010800040101010101" pitchFamily="2" charset="-122"/>
              <a:ea typeface="华文琥珀" panose="02010800040101010101" pitchFamily="2" charset="-122"/>
            </a:endParaRPr>
          </a:p>
          <a:p>
            <a:pPr marL="0" indent="0">
              <a:lnSpc>
                <a:spcPts val="2600"/>
              </a:lnSpc>
              <a:buNone/>
            </a:pPr>
            <a:endParaRPr sz="20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003" y="1878282"/>
            <a:ext cx="11534660" cy="5193272"/>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smtClean="0">
                <a:sym typeface="+mn-ea"/>
              </a:rPr>
              <a:t>If you have diff iculty with this, place your alarm clock to somewhere that you cannot reach</a:t>
            </a:r>
            <a:endParaRPr lang="en-US" altLang="zh-CN" sz="2000" dirty="0" smtClean="0"/>
          </a:p>
          <a:p>
            <a:pPr marL="0" indent="0">
              <a:lnSpc>
                <a:spcPts val="2600"/>
              </a:lnSpc>
              <a:buNone/>
            </a:pPr>
            <a:r>
              <a:rPr lang="en-US" altLang="zh-CN" sz="2000" dirty="0" smtClean="0">
                <a:sym typeface="+mn-ea"/>
              </a:rPr>
              <a:t>  from your bed; that way, you have to get up to turn it off.</a:t>
            </a:r>
            <a:endParaRPr lang="en-US" altLang="zh-CN" sz="2000" dirty="0" smtClean="0"/>
          </a:p>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sz="2000" dirty="0" smtClean="0">
                <a:sym typeface="+mn-ea"/>
              </a:rPr>
              <a:t>如果有难度，就将闹钟放在从床上够不着的地方；这样，你就得起来关掉它。</a:t>
            </a:r>
            <a:endParaRPr sz="2000" dirty="0" smtClean="0"/>
          </a:p>
          <a:p>
            <a:pPr marL="0" indent="0">
              <a:lnSpc>
                <a:spcPts val="26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sz="2000" dirty="0">
                <a:sym typeface="+mn-ea"/>
              </a:rPr>
              <a:t>have diff iculty with 在某方面有困难。例如：He has diff iculty with human relations. 他人际关系</a:t>
            </a:r>
            <a:endParaRPr sz="2000" dirty="0"/>
          </a:p>
          <a:p>
            <a:pPr marL="0" indent="0">
              <a:lnSpc>
                <a:spcPts val="2600"/>
              </a:lnSpc>
              <a:buNone/>
            </a:pPr>
            <a:r>
              <a:rPr sz="2000" dirty="0">
                <a:sym typeface="+mn-ea"/>
              </a:rPr>
              <a:t>  不好。place 动词，意为“放置”。这是英语新词构成的一种方法——转化法。例如：He watered the</a:t>
            </a:r>
          </a:p>
          <a:p>
            <a:pPr marL="0" indent="0">
              <a:lnSpc>
                <a:spcPts val="2600"/>
              </a:lnSpc>
              <a:buNone/>
            </a:pPr>
            <a:r>
              <a:rPr sz="2000" dirty="0">
                <a:sym typeface="+mn-ea"/>
              </a:rPr>
              <a:t>  flower this morning. 他今天早上浇</a:t>
            </a:r>
            <a:r>
              <a:rPr sz="2000" dirty="0"/>
              <a:t>花了。reach 够到，碰到。例如：I can’t reach so high. 我够不到这么</a:t>
            </a:r>
          </a:p>
          <a:p>
            <a:pPr marL="0" indent="0">
              <a:lnSpc>
                <a:spcPts val="2600"/>
              </a:lnSpc>
              <a:buNone/>
            </a:pPr>
            <a:r>
              <a:rPr sz="2000" dirty="0"/>
              <a:t>  高。reach 也可用作名词，固定用法有out of reach 或 beyond reach 超出某人双手所及范围，够不着；</a:t>
            </a:r>
          </a:p>
          <a:p>
            <a:pPr marL="0" indent="0">
              <a:lnSpc>
                <a:spcPts val="2600"/>
              </a:lnSpc>
              <a:buNone/>
            </a:pPr>
            <a:r>
              <a:rPr sz="2000" dirty="0"/>
              <a:t>  within reach 在某人双手所及的范围之内；够得着。</a:t>
            </a:r>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81050" y="1843405"/>
            <a:ext cx="10641965" cy="5193030"/>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Insist on being 15 minutes early for everything.</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任何场合，都要坚持提前15 分钟就位。</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insist on doing sth. 坚持做某事。例如：She insists on giving him a straightforward answer:</a:t>
            </a:r>
          </a:p>
          <a:p>
            <a:pPr marL="0" indent="0">
              <a:lnSpc>
                <a:spcPts val="2600"/>
              </a:lnSpc>
              <a:buNone/>
            </a:pPr>
            <a:r>
              <a:rPr sz="2000" dirty="0"/>
              <a:t>  NO. 她坚持直截了当地答复他：“不行”。insist 坚持要，表示命令、要求，如果后接宾语从句，</a:t>
            </a:r>
          </a:p>
          <a:p>
            <a:pPr marL="0" indent="0">
              <a:lnSpc>
                <a:spcPts val="2600"/>
              </a:lnSpc>
              <a:buNone/>
            </a:pPr>
            <a:r>
              <a:rPr sz="2000" dirty="0"/>
              <a:t>  要用虚拟语气，即谓语动词用动词原形或“should + 动词原形”。例如：They insisted that she </a:t>
            </a:r>
          </a:p>
          <a:p>
            <a:pPr marL="0" indent="0">
              <a:lnSpc>
                <a:spcPts val="2600"/>
              </a:lnSpc>
              <a:buNone/>
            </a:pPr>
            <a:r>
              <a:rPr sz="2000" dirty="0"/>
              <a:t>  (should) be invited. 他们坚持要邀请她。</a:t>
            </a:r>
          </a:p>
          <a:p>
            <a:pPr marL="0" indent="0">
              <a:lnSpc>
                <a:spcPts val="2600"/>
              </a:lnSpc>
              <a:buNone/>
            </a:pPr>
            <a:endParaRPr lang="en-US" altLang="zh-CN" sz="2000" dirty="0"/>
          </a:p>
          <a:p>
            <a:pPr marL="0" indent="0">
              <a:lnSpc>
                <a:spcPts val="2600"/>
              </a:lnSpc>
              <a:buNone/>
            </a:pPr>
            <a:endParaRPr lang="zh-CN" altLang="en-US" sz="20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一般过去时</a:t>
            </a:r>
          </a:p>
          <a:p>
            <a:pPr marL="0" indent="0" algn="just">
              <a:lnSpc>
                <a:spcPct val="120000"/>
              </a:lnSpc>
              <a:buNone/>
            </a:pPr>
            <a:r>
              <a:rPr lang="en-US" altLang="zh-CN" sz="1900" dirty="0" smtClean="0"/>
              <a:t>                    </a:t>
            </a:r>
            <a:r>
              <a:rPr lang="en-US" altLang="zh-CN" sz="2400" dirty="0" smtClean="0"/>
              <a:t>I called Ruby back as soon as I got out of bed.</a:t>
            </a:r>
          </a:p>
          <a:p>
            <a:pPr marL="0" indent="0" algn="just">
              <a:lnSpc>
                <a:spcPct val="120000"/>
              </a:lnSpc>
              <a:buNone/>
            </a:pPr>
            <a:r>
              <a:rPr lang="en-US" altLang="zh-CN" sz="2400" dirty="0" smtClean="0"/>
              <a:t>               • 一般过去时，表示过去某个时间发生的动作或存在的状态，也表示经常或反复发生的动作。基本结构为：主语+ 动词过去式+ 句子其他成分。例如：</a:t>
            </a:r>
          </a:p>
          <a:p>
            <a:pPr marL="0" indent="0" algn="just">
              <a:lnSpc>
                <a:spcPct val="120000"/>
              </a:lnSpc>
              <a:buNone/>
            </a:pPr>
            <a:r>
              <a:rPr lang="en-US" altLang="zh-CN" sz="2400" dirty="0" smtClean="0"/>
              <a:t>                Amy bought a new laptop three days ago.</a:t>
            </a:r>
          </a:p>
          <a:p>
            <a:pPr marL="0" indent="0" algn="just">
              <a:lnSpc>
                <a:spcPct val="120000"/>
              </a:lnSpc>
              <a:buNone/>
            </a:pPr>
            <a:r>
              <a:rPr lang="en-US" altLang="zh-CN" sz="2400" dirty="0" smtClean="0"/>
              <a:t>                She often worked overtime last year.</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过去进行时</a:t>
            </a:r>
          </a:p>
          <a:p>
            <a:pPr marL="0" indent="0" algn="just">
              <a:lnSpc>
                <a:spcPct val="120000"/>
              </a:lnSpc>
              <a:buNone/>
            </a:pPr>
            <a:r>
              <a:rPr lang="en-US" altLang="zh-CN" sz="1900" dirty="0" smtClean="0"/>
              <a:t>           </a:t>
            </a:r>
            <a:r>
              <a:rPr lang="en-US" altLang="zh-CN" sz="2400" dirty="0" smtClean="0"/>
              <a:t>   Mike was talking with his colleagues when the phone rang.</a:t>
            </a:r>
          </a:p>
          <a:p>
            <a:pPr marL="0" indent="0" algn="just">
              <a:lnSpc>
                <a:spcPct val="120000"/>
              </a:lnSpc>
              <a:buNone/>
            </a:pPr>
            <a:r>
              <a:rPr lang="en-US" altLang="zh-CN" sz="2400" dirty="0" smtClean="0"/>
              <a:t>           • 过去进行时表示过去某个具体时刻正在进行的事情或动作。基本结构为：主语+was/were+ 动词现在分词+ 句子其他成分。例如：</a:t>
            </a:r>
          </a:p>
          <a:p>
            <a:pPr marL="0" indent="0" algn="just">
              <a:lnSpc>
                <a:spcPct val="120000"/>
              </a:lnSpc>
              <a:buNone/>
            </a:pPr>
            <a:r>
              <a:rPr lang="en-US" altLang="zh-CN" sz="2400" dirty="0" smtClean="0"/>
              <a:t>            I was answering a phone when he came in.</a:t>
            </a:r>
          </a:p>
          <a:p>
            <a:pPr marL="0" indent="0" algn="just">
              <a:lnSpc>
                <a:spcPct val="120000"/>
              </a:lnSpc>
              <a:buNone/>
            </a:pPr>
            <a:r>
              <a:rPr lang="en-US" altLang="zh-CN" sz="2400" dirty="0" smtClean="0"/>
              <a:t>           What was he researching all day last Sunday?</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12566"/>
            <a:ext cx="12191999" cy="808429"/>
            <a:chOff x="12526" y="-12566"/>
            <a:chExt cx="12657882" cy="808429"/>
          </a:xfrm>
        </p:grpSpPr>
        <p:sp>
          <p:nvSpPr>
            <p:cNvPr id="4" name="矩形 3"/>
            <p:cNvSpPr/>
            <p:nvPr/>
          </p:nvSpPr>
          <p:spPr>
            <a:xfrm>
              <a:off x="12526" y="-12566"/>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6</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7" name="TextBox 6"/>
          <p:cNvSpPr txBox="1"/>
          <p:nvPr/>
        </p:nvSpPr>
        <p:spPr>
          <a:xfrm>
            <a:off x="449148" y="779664"/>
            <a:ext cx="11575974" cy="460375"/>
          </a:xfrm>
          <a:prstGeom prst="rect">
            <a:avLst/>
          </a:prstGeom>
          <a:noFill/>
        </p:spPr>
        <p:txBody>
          <a:bodyPr wrap="square" rtlCol="0">
            <a:spAutoFit/>
          </a:bodyPr>
          <a:lstStyle/>
          <a:p>
            <a:r>
              <a:rPr lang="en-US" altLang="zh-CN" sz="2400" b="1"/>
              <a:t>Find the English expressions in the passage with the Chinese meanings.</a:t>
            </a:r>
          </a:p>
        </p:txBody>
      </p:sp>
      <p:sp>
        <p:nvSpPr>
          <p:cNvPr id="10" name="圆角矩形 9"/>
          <p:cNvSpPr/>
          <p:nvPr/>
        </p:nvSpPr>
        <p:spPr>
          <a:xfrm>
            <a:off x="529590" y="1439545"/>
            <a:ext cx="4462145" cy="49961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tLang="zh-CN"/>
          </a:p>
          <a:p>
            <a:pPr algn="ctr"/>
            <a:endParaRPr lang="en-US" altLang="zh-CN" dirty="0"/>
          </a:p>
        </p:txBody>
      </p:sp>
      <p:sp>
        <p:nvSpPr>
          <p:cNvPr id="2" name="圆角矩形 1"/>
          <p:cNvSpPr/>
          <p:nvPr/>
        </p:nvSpPr>
        <p:spPr>
          <a:xfrm>
            <a:off x="6615430" y="1439545"/>
            <a:ext cx="4462145" cy="49961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3" name="文本框 2"/>
          <p:cNvSpPr txBox="1"/>
          <p:nvPr/>
        </p:nvSpPr>
        <p:spPr>
          <a:xfrm>
            <a:off x="1444625" y="1586230"/>
            <a:ext cx="2631440" cy="4757420"/>
          </a:xfrm>
          <a:prstGeom prst="rect">
            <a:avLst/>
          </a:prstGeom>
          <a:noFill/>
        </p:spPr>
        <p:txBody>
          <a:bodyPr wrap="square" rtlCol="0" anchor="t">
            <a:spAutoFit/>
          </a:bodyPr>
          <a:lstStyle/>
          <a:p>
            <a:r>
              <a:rPr lang="en-US" altLang="zh-CN"/>
              <a:t>       </a:t>
            </a:r>
            <a:endParaRPr lang="zh-CN" altLang="en-US"/>
          </a:p>
          <a:p>
            <a:r>
              <a:rPr lang="en-US" altLang="zh-CN"/>
              <a:t>1. 行程安排</a:t>
            </a:r>
          </a:p>
          <a:p>
            <a:endParaRPr lang="zh-CN" altLang="en-US"/>
          </a:p>
          <a:p>
            <a:r>
              <a:rPr lang="zh-CN" altLang="en-US"/>
              <a:t>2. 公务差旅</a:t>
            </a:r>
          </a:p>
          <a:p>
            <a:endParaRPr lang="zh-CN" altLang="en-US"/>
          </a:p>
          <a:p>
            <a:r>
              <a:rPr lang="zh-CN" altLang="en-US"/>
              <a:t>3. 详细地</a:t>
            </a:r>
          </a:p>
          <a:p>
            <a:endParaRPr lang="zh-CN" altLang="en-US"/>
          </a:p>
          <a:p>
            <a:r>
              <a:rPr lang="zh-CN" altLang="en-US"/>
              <a:t>4. 出发时间</a:t>
            </a:r>
          </a:p>
          <a:p>
            <a:endParaRPr lang="zh-CN" altLang="en-US"/>
          </a:p>
          <a:p>
            <a:r>
              <a:rPr lang="zh-CN" altLang="en-US"/>
              <a:t>5. 入住和退房时间</a:t>
            </a:r>
          </a:p>
          <a:p>
            <a:endParaRPr lang="zh-CN" altLang="en-US"/>
          </a:p>
          <a:p>
            <a:r>
              <a:rPr lang="zh-CN" altLang="en-US"/>
              <a:t>6. 联系人姓名</a:t>
            </a:r>
          </a:p>
          <a:p>
            <a:endParaRPr lang="zh-CN" altLang="en-US"/>
          </a:p>
          <a:p>
            <a:r>
              <a:rPr lang="zh-CN" altLang="en-US"/>
              <a:t>7. 样品</a:t>
            </a:r>
          </a:p>
          <a:p>
            <a:endParaRPr lang="zh-CN" altLang="en-US"/>
          </a:p>
          <a:p>
            <a:r>
              <a:rPr lang="zh-CN" altLang="en-US"/>
              <a:t>8. 参加会议</a:t>
            </a:r>
          </a:p>
          <a:p>
            <a:r>
              <a:rPr lang="en-US" altLang="zh-CN"/>
              <a:t>      </a:t>
            </a:r>
          </a:p>
        </p:txBody>
      </p:sp>
      <p:cxnSp>
        <p:nvCxnSpPr>
          <p:cNvPr id="6" name="直接连接符 5"/>
          <p:cNvCxnSpPr/>
          <p:nvPr/>
        </p:nvCxnSpPr>
        <p:spPr>
          <a:xfrm>
            <a:off x="1823720" y="2463165"/>
            <a:ext cx="0" cy="25400"/>
          </a:xfrm>
          <a:prstGeom prst="line">
            <a:avLst/>
          </a:prstGeom>
        </p:spPr>
        <p:style>
          <a:lnRef idx="1">
            <a:schemeClr val="accent1"/>
          </a:lnRef>
          <a:fillRef idx="0">
            <a:schemeClr val="accent1"/>
          </a:fillRef>
          <a:effectRef idx="0">
            <a:schemeClr val="accent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42232" y="1710212"/>
            <a:ext cx="7296785" cy="1191260"/>
            <a:chOff x="4142232" y="1710212"/>
            <a:chExt cx="7038667" cy="119126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Introduce oneself</a:t>
              </a:r>
            </a:p>
          </p:txBody>
        </p:sp>
        <p:sp>
          <p:nvSpPr>
            <p:cNvPr id="6" name="TextBox 5"/>
            <p:cNvSpPr txBox="1"/>
            <p:nvPr/>
          </p:nvSpPr>
          <p:spPr>
            <a:xfrm>
              <a:off x="6533578" y="1710212"/>
              <a:ext cx="4647321"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I’m Melinda Smith from the Administration Department.</a:t>
              </a:r>
            </a:p>
            <a:p>
              <a:r>
                <a:rPr lang="en-US" altLang="zh-CN" dirty="0"/>
                <a:t>Let me（Please allow me to）introduce myself.</a:t>
              </a:r>
            </a:p>
            <a:p>
              <a:r>
                <a:rPr lang="en-US" altLang="zh-CN" dirty="0"/>
                <a:t>I major in administration management.</a:t>
              </a:r>
            </a:p>
          </p:txBody>
        </p:sp>
      </p:grpSp>
      <p:grpSp>
        <p:nvGrpSpPr>
          <p:cNvPr id="12" name="组合 11"/>
          <p:cNvGrpSpPr/>
          <p:nvPr/>
        </p:nvGrpSpPr>
        <p:grpSpPr>
          <a:xfrm>
            <a:off x="319927" y="4138511"/>
            <a:ext cx="3822065" cy="2139950"/>
            <a:chOff x="319927" y="4138511"/>
            <a:chExt cx="3822065" cy="2139950"/>
          </a:xfrm>
        </p:grpSpPr>
        <p:sp>
          <p:nvSpPr>
            <p:cNvPr id="7" name="TextBox 6"/>
            <p:cNvSpPr txBox="1"/>
            <p:nvPr/>
          </p:nvSpPr>
          <p:spPr>
            <a:xfrm>
              <a:off x="319927" y="5087201"/>
              <a:ext cx="3822065"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Nice to meet you.</a:t>
              </a:r>
            </a:p>
            <a:p>
              <a:r>
                <a:rPr lang="en-US" altLang="zh-CN" dirty="0"/>
                <a:t>How do you do?</a:t>
              </a:r>
            </a:p>
            <a:p>
              <a:r>
                <a:rPr lang="en-US" altLang="zh-CN" dirty="0"/>
                <a:t>I’m very happy to have the opportunity to meet you.</a:t>
              </a:r>
            </a:p>
          </p:txBody>
        </p:sp>
        <p:sp>
          <p:nvSpPr>
            <p:cNvPr id="9" name="TextBox 8"/>
            <p:cNvSpPr txBox="1"/>
            <p:nvPr/>
          </p:nvSpPr>
          <p:spPr>
            <a:xfrm>
              <a:off x="821271" y="4138511"/>
              <a:ext cx="2576746"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Respond to an introduction</a:t>
              </a:r>
            </a:p>
          </p:txBody>
        </p:sp>
      </p:grpSp>
      <p:grpSp>
        <p:nvGrpSpPr>
          <p:cNvPr id="13" name="组合 12"/>
          <p:cNvGrpSpPr/>
          <p:nvPr/>
        </p:nvGrpSpPr>
        <p:grpSpPr>
          <a:xfrm>
            <a:off x="7540114" y="4115110"/>
            <a:ext cx="3641725" cy="1889125"/>
            <a:chOff x="7540114" y="4115110"/>
            <a:chExt cx="3641725" cy="1889125"/>
          </a:xfrm>
        </p:grpSpPr>
        <p:sp>
          <p:nvSpPr>
            <p:cNvPr id="55" name="文本框 54"/>
            <p:cNvSpPr txBox="1"/>
            <p:nvPr/>
          </p:nvSpPr>
          <p:spPr>
            <a:xfrm>
              <a:off x="7831963"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Welcome a new colleague</a:t>
              </a:r>
            </a:p>
          </p:txBody>
        </p:sp>
        <p:sp>
          <p:nvSpPr>
            <p:cNvPr id="11" name="TextBox 10"/>
            <p:cNvSpPr txBox="1"/>
            <p:nvPr/>
          </p:nvSpPr>
          <p:spPr>
            <a:xfrm>
              <a:off x="7540114" y="5087295"/>
              <a:ext cx="3641725" cy="91694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You are welcome, John.</a:t>
              </a:r>
            </a:p>
            <a:p>
              <a:r>
                <a:rPr lang="en-US" altLang="zh-CN" dirty="0"/>
                <a:t>I hope you’ll be happy working here.</a:t>
              </a:r>
            </a:p>
            <a:p>
              <a:r>
                <a:rPr lang="en-US" altLang="zh-CN" dirty="0"/>
                <a:t>We’re going to be working together.</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5257363" y="2821362"/>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Give travel arrangements in detail.</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给出详细的行程安排。</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in detail 详细地，具体地。例如：We’ll discuss some of these issues in detail a bit later. 我们稍后会</a:t>
            </a:r>
          </a:p>
          <a:p>
            <a:pPr marL="0" indent="0">
              <a:lnSpc>
                <a:spcPct val="100000"/>
              </a:lnSpc>
              <a:buNone/>
            </a:pPr>
            <a:r>
              <a:rPr lang="en-US" altLang="zh-CN" sz="2000" dirty="0"/>
              <a:t>   详细讨论这些问题。</a:t>
            </a:r>
          </a:p>
          <a:p>
            <a:pPr marL="0" indent="0">
              <a:lnSpc>
                <a:spcPct val="100000"/>
              </a:lnSpc>
              <a:buNone/>
            </a:pPr>
            <a:endParaRPr lang="en-US" altLang="zh-CN" sz="2000" dirty="0" smtClean="0">
              <a:latin typeface="华文琥珀" panose="02010800040101010101" pitchFamily="2" charset="-122"/>
              <a:ea typeface="华文琥珀" panose="02010800040101010101" pitchFamily="2" charset="-122"/>
            </a:endParaRPr>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 business itinerary is written for business trips, which should include everything from travel </a:t>
            </a:r>
          </a:p>
          <a:p>
            <a:pPr marL="0" indent="0">
              <a:lnSpc>
                <a:spcPct val="100000"/>
              </a:lnSpc>
              <a:buNone/>
            </a:pPr>
            <a:r>
              <a:rPr lang="en-US" altLang="zh-CN" sz="2000" dirty="0"/>
              <a:t>   arrangements to hotel information and business meetings.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商务行程表是为商务旅程制定的，它应该包括行程安排、酒店和商务会议等各方面的信息。</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which 作关系代词，引导非限制性定语从句，是对a business itinerary 的补充说明。例如：My </a:t>
            </a:r>
          </a:p>
          <a:p>
            <a:pPr marL="0" indent="0">
              <a:lnSpc>
                <a:spcPct val="100000"/>
              </a:lnSpc>
              <a:buNone/>
            </a:pPr>
            <a:r>
              <a:rPr lang="en-US" altLang="zh-CN" sz="2000" dirty="0"/>
              <a:t>   house, which I bought last year, has got a lovely garden. 我去年买的那幢房子有个漂亮的花园。</a:t>
            </a:r>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This includes the room number, directions to the hotel, check-in and check-out times, as</a:t>
            </a:r>
          </a:p>
          <a:p>
            <a:pPr marL="0" indent="0">
              <a:lnSpc>
                <a:spcPct val="100000"/>
              </a:lnSpc>
              <a:buNone/>
            </a:pPr>
            <a:r>
              <a:rPr lang="en-US" altLang="zh-CN" sz="2000" dirty="0"/>
              <a:t>   well as information about any services the hotel provides.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这些信息不但包括酒店提供的各种服务项目，而且还包括房间号码、到达酒店的路线、入住和退</a:t>
            </a:r>
          </a:p>
          <a:p>
            <a:pPr marL="0" indent="0">
              <a:lnSpc>
                <a:spcPct val="100000"/>
              </a:lnSpc>
              <a:buNone/>
            </a:pPr>
            <a:r>
              <a:rPr lang="zh-CN" altLang="en-US" sz="2000" dirty="0"/>
              <a:t>  房时间等。</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as well as 也；除了</a:t>
            </a:r>
            <a:r>
              <a:rPr lang="en-US" altLang="zh-CN" sz="2000" dirty="0">
                <a:latin typeface="华文中宋" panose="02010600040101010101" charset="-122"/>
                <a:ea typeface="华文中宋" panose="02010600040101010101" charset="-122"/>
              </a:rPr>
              <a:t>……</a:t>
            </a:r>
            <a:r>
              <a:rPr lang="en-US" altLang="zh-CN" sz="2000" dirty="0"/>
              <a:t>之外，此外。例如：He can speak Spanish as well as English．他不但会说英</a:t>
            </a:r>
          </a:p>
          <a:p>
            <a:pPr marL="0" indent="0">
              <a:lnSpc>
                <a:spcPct val="100000"/>
              </a:lnSpc>
              <a:buNone/>
            </a:pPr>
            <a:r>
              <a:rPr lang="en-US" altLang="zh-CN" sz="2000" dirty="0"/>
              <a:t>   语，而且会讲西班牙语。</a:t>
            </a:r>
          </a:p>
          <a:p>
            <a:pPr marL="0" indent="0">
              <a:lnSpc>
                <a:spcPct val="100000"/>
              </a:lnSpc>
              <a:buNone/>
            </a:pPr>
            <a:endParaRPr lang="en-US" altLang="zh-CN" sz="2000" dirty="0"/>
          </a:p>
          <a:p>
            <a:pPr marL="0" indent="0">
              <a:lnSpc>
                <a:spcPct val="100000"/>
              </a:lnSpc>
              <a:buNone/>
            </a:pPr>
            <a:endParaRPr lang="en-US" altLang="zh-CN" sz="20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205865"/>
            <a:ext cx="11555730" cy="5688330"/>
          </a:xfrm>
        </p:spPr>
        <p:txBody>
          <a:bodyPr>
            <a:noAutofit/>
          </a:bodyPr>
          <a:lstStyle/>
          <a:p>
            <a:pPr marL="0" indent="0" algn="ctr">
              <a:buNone/>
            </a:pPr>
            <a:r>
              <a:rPr sz="2600" b="1" dirty="0"/>
              <a:t>Meeting Basics （会议常识）</a:t>
            </a:r>
          </a:p>
          <a:p>
            <a:pPr marL="0" indent="0" algn="just">
              <a:buNone/>
            </a:pPr>
            <a:r>
              <a:rPr lang="en-US" altLang="zh-CN" sz="2400" dirty="0" smtClean="0"/>
              <a:t>        </a:t>
            </a:r>
            <a:r>
              <a:rPr lang="en-US" altLang="zh-CN" sz="2400" dirty="0"/>
              <a:t>If you want to have more effective meetings, you have to learn the basics. Here are </a:t>
            </a:r>
          </a:p>
          <a:p>
            <a:pPr marL="0" indent="0" algn="just">
              <a:buNone/>
            </a:pPr>
            <a:r>
              <a:rPr lang="en-US" altLang="zh-CN" sz="2400" dirty="0"/>
              <a:t>some simple, easy-to-follow guidelines you can follow each and every time your group </a:t>
            </a:r>
          </a:p>
          <a:p>
            <a:pPr marL="0" indent="0" algn="just">
              <a:buNone/>
            </a:pPr>
            <a:r>
              <a:rPr lang="en-US" altLang="zh-CN" sz="2400" dirty="0"/>
              <a:t>meets.</a:t>
            </a:r>
          </a:p>
          <a:p>
            <a:pPr marL="0" indent="0" algn="just">
              <a:buNone/>
            </a:pPr>
            <a:r>
              <a:rPr lang="en-US" altLang="zh-CN" sz="2400" dirty="0"/>
              <a:t>        1. Only hold a meeting if necessary.</a:t>
            </a:r>
          </a:p>
          <a:p>
            <a:pPr marL="0" indent="0" algn="just">
              <a:buNone/>
            </a:pPr>
            <a:r>
              <a:rPr lang="en-US" altLang="zh-CN" sz="2400" dirty="0"/>
              <a:t>        2. All meetings must have clear objectives.</a:t>
            </a:r>
          </a:p>
          <a:p>
            <a:pPr marL="0" indent="0" algn="just">
              <a:buNone/>
            </a:pPr>
            <a:r>
              <a:rPr lang="en-US" altLang="zh-CN" sz="2400" dirty="0"/>
              <a:t>        3. All meetings must have an agenda which includes:</a:t>
            </a:r>
          </a:p>
          <a:p>
            <a:pPr marL="0" indent="0" algn="just">
              <a:buNone/>
            </a:pPr>
            <a:r>
              <a:rPr lang="en-US" altLang="zh-CN" sz="2400" dirty="0"/>
              <a:t>           • topics for discussion</a:t>
            </a:r>
          </a:p>
          <a:p>
            <a:pPr marL="0" indent="0" algn="just">
              <a:buNone/>
            </a:pPr>
            <a:r>
              <a:rPr lang="en-US" altLang="zh-CN" sz="2400" dirty="0"/>
              <a:t>           • presenter or discussion leader for each topic</a:t>
            </a:r>
          </a:p>
          <a:p>
            <a:pPr marL="0" indent="0" algn="just">
              <a:buNone/>
            </a:pPr>
            <a:r>
              <a:rPr lang="en-US" altLang="zh-CN" sz="2400" dirty="0"/>
              <a:t>           • time allowed for each topic</a:t>
            </a:r>
          </a:p>
          <a:p>
            <a:pPr marL="0" indent="0" algn="just">
              <a:buNone/>
            </a:pPr>
            <a:r>
              <a:rPr lang="en-US" altLang="zh-CN" sz="2400" dirty="0"/>
              <a:t>        </a:t>
            </a:r>
            <a:r>
              <a:rPr lang="en-US" altLang="zh-CN" sz="2400" dirty="0">
                <a:sym typeface="+mn-ea"/>
              </a:rPr>
              <a:t>4. Meeting information needs to be given to everyone prior to the meeting, including:</a:t>
            </a:r>
            <a:endParaRPr lang="en-US" altLang="zh-CN" sz="2400" dirty="0"/>
          </a:p>
          <a:p>
            <a:pPr marL="0" indent="0" algn="just">
              <a:buNone/>
            </a:pPr>
            <a:r>
              <a:rPr lang="en-US" altLang="zh-CN" sz="2400" dirty="0">
                <a:sym typeface="+mn-ea"/>
              </a:rPr>
              <a:t>           • meeting objectives</a:t>
            </a:r>
            <a:endParaRPr lang="en-US" altLang="zh-CN" sz="2400" dirty="0"/>
          </a:p>
          <a:p>
            <a:pPr marL="0" indent="0" algn="just">
              <a:buNone/>
            </a:pPr>
            <a:endParaRPr lang="en-US" altLang="zh-CN" sz="2400" dirty="0"/>
          </a:p>
          <a:p>
            <a:pPr marL="0" indent="0" algn="just">
              <a:buNone/>
            </a:pPr>
            <a:endParaRPr lang="en-US" altLang="zh-CN" sz="2400" dirty="0"/>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205865"/>
            <a:ext cx="11555730" cy="5688330"/>
          </a:xfrm>
        </p:spPr>
        <p:txBody>
          <a:bodyPr>
            <a:noAutofit/>
          </a:bodyPr>
          <a:lstStyle/>
          <a:p>
            <a:pPr marL="0" indent="0" algn="ctr">
              <a:buNone/>
            </a:pPr>
            <a:r>
              <a:rPr sz="2600" b="1" dirty="0"/>
              <a:t>Meeting Basics （会议常识）</a:t>
            </a:r>
          </a:p>
          <a:p>
            <a:pPr marL="0" indent="0" algn="just">
              <a:buNone/>
            </a:pPr>
            <a:r>
              <a:rPr lang="en-US" altLang="zh-CN" sz="2400" dirty="0" smtClean="0"/>
              <a:t>            • meeting agenda</a:t>
            </a:r>
          </a:p>
          <a:p>
            <a:pPr marL="0" indent="0" algn="just">
              <a:buNone/>
            </a:pPr>
            <a:r>
              <a:rPr lang="en-US" altLang="zh-CN" sz="2400" dirty="0"/>
              <a:t>            • location / date / time</a:t>
            </a:r>
          </a:p>
          <a:p>
            <a:pPr marL="0" indent="0" algn="just">
              <a:buNone/>
            </a:pPr>
            <a:r>
              <a:rPr lang="en-US" altLang="zh-CN" sz="2400" dirty="0"/>
              <a:t>            • background information</a:t>
            </a:r>
          </a:p>
          <a:p>
            <a:pPr marL="0" indent="0" algn="just">
              <a:buNone/>
            </a:pPr>
            <a:r>
              <a:rPr lang="en-US" altLang="zh-CN" sz="2400" dirty="0"/>
              <a:t>            • items for preparation</a:t>
            </a:r>
          </a:p>
          <a:p>
            <a:pPr marL="0" indent="0" algn="just">
              <a:buNone/>
            </a:pPr>
            <a:r>
              <a:rPr lang="en-US" altLang="zh-CN" sz="2400" dirty="0"/>
              <a:t>        5. Meeting participants must:</a:t>
            </a:r>
          </a:p>
          <a:p>
            <a:pPr marL="0" indent="0" algn="just">
              <a:buNone/>
            </a:pPr>
            <a:r>
              <a:rPr lang="en-US" altLang="zh-CN" sz="2400" dirty="0"/>
              <a:t>            • arrive on time</a:t>
            </a:r>
          </a:p>
          <a:p>
            <a:pPr marL="0" indent="0" algn="just">
              <a:buNone/>
            </a:pPr>
            <a:r>
              <a:rPr lang="en-US" altLang="zh-CN" sz="2400" dirty="0"/>
              <a:t>            • be well-prepared</a:t>
            </a:r>
          </a:p>
          <a:p>
            <a:pPr marL="0" indent="0" algn="just">
              <a:buNone/>
            </a:pPr>
            <a:r>
              <a:rPr lang="en-US" altLang="zh-CN" sz="2400" dirty="0"/>
              <a:t>            • be concise and to the point（言简意赅）</a:t>
            </a:r>
          </a:p>
          <a:p>
            <a:pPr marL="0" indent="0" algn="just">
              <a:buNone/>
            </a:pPr>
            <a:r>
              <a:rPr lang="en-US" altLang="zh-CN" sz="2400" dirty="0"/>
              <a:t>            • participate in a positive manner</a:t>
            </a:r>
          </a:p>
          <a:p>
            <a:pPr marL="0" indent="0" algn="just">
              <a:buNone/>
            </a:pPr>
            <a:r>
              <a:rPr lang="en-US" altLang="zh-CN" sz="2400" dirty="0"/>
              <a:t>        6. Meeting notes must be recorded and the decisions made by the group must be</a:t>
            </a:r>
          </a:p>
          <a:p>
            <a:pPr marL="0" indent="0" algn="just">
              <a:buNone/>
            </a:pPr>
            <a:r>
              <a:rPr lang="en-US" altLang="zh-CN" sz="2400" dirty="0"/>
              <a:t>documented（记录在案）.</a:t>
            </a:r>
          </a:p>
          <a:p>
            <a:pPr marL="0" indent="0" algn="just">
              <a:buNone/>
            </a:pPr>
            <a:endParaRPr lang="en-US" altLang="zh-CN" sz="2400" dirty="0"/>
          </a:p>
          <a:p>
            <a:pPr marL="0" indent="0" algn="just">
              <a:buNone/>
            </a:pPr>
            <a:endParaRPr lang="en-US" altLang="zh-CN" sz="2400" dirty="0"/>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itinerary with the information given below.</a:t>
            </a:r>
          </a:p>
          <a:p>
            <a:pPr marL="0" indent="0" fontAlgn="auto">
              <a:lnSpc>
                <a:spcPts val="2600"/>
              </a:lnSpc>
              <a:buNone/>
            </a:pPr>
            <a:r>
              <a:rPr lang="en-US" altLang="zh-CN" sz="2400" dirty="0"/>
              <a:t>       </a:t>
            </a:r>
          </a:p>
          <a:p>
            <a:pPr marL="0" indent="0" fontAlgn="auto">
              <a:lnSpc>
                <a:spcPts val="2600"/>
              </a:lnSpc>
              <a:buNone/>
            </a:pPr>
            <a:r>
              <a:rPr lang="en-US" altLang="zh-CN" sz="2400" dirty="0"/>
              <a:t>          A. Flight FM9305 (Shanghai Airlines)</a:t>
            </a:r>
          </a:p>
          <a:p>
            <a:pPr marL="0" indent="0" fontAlgn="auto">
              <a:lnSpc>
                <a:spcPts val="2600"/>
              </a:lnSpc>
              <a:buNone/>
            </a:pPr>
            <a:r>
              <a:rPr lang="en-US" altLang="zh-CN" sz="2400" dirty="0"/>
              <a:t>          B. Confirmation No. 634615 (a deluxe room) Tel: 021-51015566</a:t>
            </a:r>
          </a:p>
          <a:p>
            <a:pPr marL="0" indent="0" fontAlgn="auto">
              <a:lnSpc>
                <a:spcPts val="2600"/>
              </a:lnSpc>
              <a:buNone/>
            </a:pPr>
            <a:r>
              <a:rPr lang="en-US" altLang="zh-CN" sz="2400" dirty="0"/>
              <a:t>          C. Lunch break on 2F Seasonal Tastes</a:t>
            </a:r>
          </a:p>
          <a:p>
            <a:pPr marL="0" indent="0" fontAlgn="auto">
              <a:lnSpc>
                <a:spcPts val="2600"/>
              </a:lnSpc>
              <a:buNone/>
            </a:pPr>
            <a:r>
              <a:rPr lang="en-US" altLang="zh-CN" sz="2400" dirty="0"/>
              <a:t>          D. Leave Shanghai for Guangzhou</a:t>
            </a:r>
          </a:p>
          <a:p>
            <a:pPr marL="0" indent="0" fontAlgn="auto">
              <a:lnSpc>
                <a:spcPts val="2600"/>
              </a:lnSpc>
              <a:buNone/>
            </a:pPr>
            <a:r>
              <a:rPr lang="en-US" altLang="zh-CN" sz="2400" dirty="0"/>
              <a:t>          E. Arrive: 19:20 p.m. (local time)</a:t>
            </a:r>
          </a:p>
          <a:p>
            <a:pPr marL="0" indent="0" fontAlgn="auto">
              <a:lnSpc>
                <a:spcPts val="2600"/>
              </a:lnSpc>
              <a:buNone/>
            </a:pPr>
            <a:r>
              <a:rPr lang="en-US" altLang="zh-CN" sz="2400" dirty="0"/>
              <a:t>          F. Make a speech on 2015 Crystal Distributor Conference</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828114"/>
            <a:chOff x="0" y="-32251"/>
            <a:chExt cx="12670375" cy="828114"/>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7</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1244600" y="1115060"/>
            <a:ext cx="9679940" cy="532066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tLang="zh-CN"/>
          </a:p>
          <a:p>
            <a:pPr algn="ctr"/>
            <a:endParaRPr lang="en-US" altLang="zh-CN" dirty="0"/>
          </a:p>
        </p:txBody>
      </p:sp>
      <p:sp>
        <p:nvSpPr>
          <p:cNvPr id="3" name="文本框 2"/>
          <p:cNvSpPr txBox="1"/>
          <p:nvPr/>
        </p:nvSpPr>
        <p:spPr>
          <a:xfrm>
            <a:off x="1965325" y="1115060"/>
            <a:ext cx="8238490" cy="5398135"/>
          </a:xfrm>
          <a:prstGeom prst="rect">
            <a:avLst/>
          </a:prstGeom>
          <a:noFill/>
        </p:spPr>
        <p:txBody>
          <a:bodyPr wrap="square" rtlCol="0" anchor="t">
            <a:spAutoFit/>
          </a:bodyPr>
          <a:lstStyle/>
          <a:p>
            <a:pPr algn="ctr"/>
            <a:r>
              <a:rPr lang="zh-CN" altLang="en-US" sz="2400" b="1"/>
              <a:t>An Itinerary for Kumar’s Visit to Shanghai</a:t>
            </a:r>
          </a:p>
          <a:p>
            <a:pPr algn="ctr"/>
            <a:r>
              <a:rPr lang="zh-CN" altLang="en-US" sz="2400" b="1"/>
              <a:t>Mar. 8-Mar. 10, 2015</a:t>
            </a:r>
          </a:p>
          <a:p>
            <a:pPr algn="just"/>
            <a:r>
              <a:rPr lang="en-US" altLang="zh-CN" sz="2000" b="1" u="sng"/>
              <a:t>Sunday, March 8, 2015</a:t>
            </a:r>
          </a:p>
          <a:p>
            <a:pPr algn="just"/>
            <a:r>
              <a:rPr lang="en-US" altLang="zh-CN" sz="2000"/>
              <a:t>           </a:t>
            </a:r>
            <a:r>
              <a:rPr lang="en-US" altLang="zh-CN" sz="2000" b="1"/>
              <a:t>Flight: </a:t>
            </a:r>
            <a:r>
              <a:rPr lang="en-US" altLang="zh-CN" sz="2000"/>
              <a:t>MU738 (China Eastern Airlines) From Auckland to Shanghai</a:t>
            </a:r>
          </a:p>
          <a:p>
            <a:pPr algn="just"/>
            <a:r>
              <a:rPr lang="en-US" altLang="zh-CN" sz="2000"/>
              <a:t>          </a:t>
            </a:r>
            <a:r>
              <a:rPr lang="en-US" altLang="zh-CN" sz="2000" b="1"/>
              <a:t> Depart:</a:t>
            </a:r>
            <a:r>
              <a:rPr lang="en-US" altLang="zh-CN" sz="2000"/>
              <a:t> 8:20 a.m.      1</a:t>
            </a:r>
          </a:p>
          <a:p>
            <a:pPr algn="just"/>
            <a:r>
              <a:rPr lang="en-US" altLang="zh-CN" sz="2000"/>
              <a:t>          </a:t>
            </a:r>
            <a:r>
              <a:rPr lang="en-US" altLang="zh-CN" sz="2000" b="1"/>
              <a:t> Transportation:</a:t>
            </a:r>
            <a:r>
              <a:rPr lang="en-US" altLang="zh-CN" sz="2000"/>
              <a:t> Company car pickup from the Arrival Gate at Shanghai</a:t>
            </a:r>
          </a:p>
          <a:p>
            <a:pPr algn="just"/>
            <a:r>
              <a:rPr lang="en-US" altLang="zh-CN" sz="2000"/>
              <a:t>Pudong International Airport to the Hotel (Contact name and number: Sun Wei,02167123456)</a:t>
            </a:r>
          </a:p>
          <a:p>
            <a:pPr algn="just"/>
            <a:r>
              <a:rPr lang="en-US" altLang="zh-CN" sz="2000"/>
              <a:t>            </a:t>
            </a:r>
            <a:r>
              <a:rPr lang="en-US" altLang="zh-CN" sz="2000" b="1"/>
              <a:t>Hotel: </a:t>
            </a:r>
            <a:r>
              <a:rPr lang="en-US" altLang="zh-CN" sz="2000"/>
              <a:t>Grand Kempinski Hotel</a:t>
            </a:r>
          </a:p>
          <a:p>
            <a:pPr algn="just"/>
            <a:r>
              <a:rPr lang="en-US" altLang="zh-CN" sz="2000"/>
              <a:t>            No. 1288 Lujiazui Road, Pudong New District, Shanghai</a:t>
            </a:r>
          </a:p>
          <a:p>
            <a:pPr algn="just"/>
            <a:r>
              <a:rPr lang="en-US" altLang="zh-CN" sz="2000"/>
              <a:t>                                            2</a:t>
            </a:r>
          </a:p>
          <a:p>
            <a:pPr algn="just"/>
            <a:r>
              <a:rPr lang="en-US" altLang="zh-CN" sz="2000" b="1" u="sng"/>
              <a:t>Monday, March 9, 2015</a:t>
            </a:r>
          </a:p>
          <a:p>
            <a:pPr algn="just"/>
            <a:r>
              <a:rPr lang="en-US" altLang="zh-CN" sz="2000"/>
              <a:t>09:00-10:00 Meet with Mr. Edmund Hales, Crystal Company (Li Wei will pick</a:t>
            </a:r>
          </a:p>
          <a:p>
            <a:pPr algn="just"/>
            <a:r>
              <a:rPr lang="en-US" altLang="zh-CN" sz="2000"/>
              <a:t>you up at 08:15)</a:t>
            </a:r>
          </a:p>
          <a:p>
            <a:pPr algn="just"/>
            <a:r>
              <a:rPr lang="en-US" altLang="zh-CN" sz="2000"/>
              <a:t>10:00 — 11:30                 3</a:t>
            </a:r>
          </a:p>
          <a:p>
            <a:pPr algn="just"/>
            <a:r>
              <a:rPr lang="en-US" altLang="zh-CN" sz="2000"/>
              <a:t>11:30 — 13:00                 4</a:t>
            </a:r>
          </a:p>
          <a:p>
            <a:pPr algn="just"/>
            <a:endParaRPr lang="en-US" altLang="zh-CN" sz="2000"/>
          </a:p>
        </p:txBody>
      </p:sp>
      <p:cxnSp>
        <p:nvCxnSpPr>
          <p:cNvPr id="6" name="直接连接符 5"/>
          <p:cNvCxnSpPr/>
          <p:nvPr/>
        </p:nvCxnSpPr>
        <p:spPr>
          <a:xfrm>
            <a:off x="1823720" y="2463165"/>
            <a:ext cx="0" cy="2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a:off x="4553585" y="2774315"/>
            <a:ext cx="699770" cy="0"/>
          </a:xfrm>
          <a:prstGeom prst="line">
            <a:avLst/>
          </a:prstGeom>
        </p:spPr>
        <p:style>
          <a:lnRef idx="1">
            <a:schemeClr val="dk1"/>
          </a:lnRef>
          <a:fillRef idx="0">
            <a:schemeClr val="dk1"/>
          </a:fillRef>
          <a:effectRef idx="0">
            <a:schemeClr val="dk1"/>
          </a:effectRef>
          <a:fontRef idx="minor">
            <a:schemeClr val="tx1"/>
          </a:fontRef>
        </p:style>
      </p:cxnSp>
      <p:cxnSp>
        <p:nvCxnSpPr>
          <p:cNvPr id="9" name="直接连接符 8"/>
          <p:cNvCxnSpPr/>
          <p:nvPr/>
        </p:nvCxnSpPr>
        <p:spPr>
          <a:xfrm>
            <a:off x="2804160" y="4597400"/>
            <a:ext cx="3665220" cy="0"/>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a:off x="3669665" y="5776595"/>
            <a:ext cx="2007235" cy="0"/>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a:off x="3743325" y="6108065"/>
            <a:ext cx="1933575" cy="1841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191999" cy="792415"/>
            <a:chOff x="0" y="-32251"/>
            <a:chExt cx="12657882"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53818" y="-7412"/>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7</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10" name="圆角矩形 9"/>
          <p:cNvSpPr/>
          <p:nvPr/>
        </p:nvSpPr>
        <p:spPr>
          <a:xfrm>
            <a:off x="1244600" y="1115060"/>
            <a:ext cx="9679940" cy="532066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en-US" altLang="zh-CN"/>
          </a:p>
          <a:p>
            <a:pPr algn="ctr"/>
            <a:endParaRPr lang="en-US" altLang="zh-CN" dirty="0"/>
          </a:p>
        </p:txBody>
      </p:sp>
      <p:sp>
        <p:nvSpPr>
          <p:cNvPr id="3" name="文本框 2"/>
          <p:cNvSpPr txBox="1"/>
          <p:nvPr/>
        </p:nvSpPr>
        <p:spPr>
          <a:xfrm>
            <a:off x="1984375" y="1115060"/>
            <a:ext cx="8219440" cy="3874135"/>
          </a:xfrm>
          <a:prstGeom prst="rect">
            <a:avLst/>
          </a:prstGeom>
          <a:noFill/>
        </p:spPr>
        <p:txBody>
          <a:bodyPr wrap="square" rtlCol="0" anchor="t">
            <a:spAutoFit/>
          </a:bodyPr>
          <a:lstStyle/>
          <a:p>
            <a:pPr algn="ctr"/>
            <a:r>
              <a:rPr lang="zh-CN" altLang="en-US" sz="2400" b="1"/>
              <a:t>An Itinerary for Kumar’s Visit to Shanghai</a:t>
            </a:r>
          </a:p>
          <a:p>
            <a:pPr algn="ctr"/>
            <a:r>
              <a:rPr lang="zh-CN" altLang="en-US" sz="2400" b="1"/>
              <a:t>Mar. 8-Mar. 10, 2015</a:t>
            </a:r>
          </a:p>
          <a:p>
            <a:pPr algn="just"/>
            <a:r>
              <a:rPr lang="en-US" altLang="zh-CN" sz="2000"/>
              <a:t>14:30 — 17:00 Shown around the Factory by Frank Tan, Production Manager</a:t>
            </a:r>
          </a:p>
          <a:p>
            <a:pPr algn="just"/>
            <a:r>
              <a:rPr lang="en-US" altLang="zh-CN" sz="2000"/>
              <a:t>18:00 Dinner with Mr. and Mrs. Lee at Golden Palace Restaurant</a:t>
            </a:r>
          </a:p>
          <a:p>
            <a:pPr algn="just"/>
            <a:r>
              <a:rPr lang="en-US" altLang="zh-CN" sz="2000" b="1" u="sng"/>
              <a:t>Tuesday, March 10, 2015</a:t>
            </a:r>
          </a:p>
          <a:p>
            <a:pPr algn="just"/>
            <a:r>
              <a:rPr lang="en-US" altLang="zh-CN" sz="2000"/>
              <a:t>9:00                          5</a:t>
            </a:r>
          </a:p>
          <a:p>
            <a:pPr algn="just"/>
            <a:r>
              <a:rPr lang="en-US" altLang="zh-CN" sz="2000"/>
              <a:t>Car pickup at Grand Kempinski Hotel by Sun Wei</a:t>
            </a:r>
          </a:p>
          <a:p>
            <a:pPr algn="just"/>
            <a:r>
              <a:rPr lang="en-US" altLang="zh-CN" sz="2000"/>
              <a:t>                              6</a:t>
            </a:r>
          </a:p>
          <a:p>
            <a:pPr algn="just"/>
            <a:r>
              <a:rPr lang="en-US" altLang="zh-CN" sz="2000"/>
              <a:t>Depart: 10:30 a.m.                    Arrive: 13:10 p.m.</a:t>
            </a:r>
          </a:p>
          <a:p>
            <a:pPr algn="just"/>
            <a:r>
              <a:rPr lang="en-US" altLang="zh-CN" sz="2000"/>
              <a:t>          </a:t>
            </a:r>
            <a:r>
              <a:rPr lang="en-US" altLang="zh-CN" sz="2000" b="1"/>
              <a:t> Transportation: </a:t>
            </a:r>
            <a:r>
              <a:rPr lang="en-US" altLang="zh-CN" sz="2000"/>
              <a:t>Car pickup at the Arrival Gate of Baiyun Airport by Yan</a:t>
            </a:r>
          </a:p>
          <a:p>
            <a:pPr algn="just"/>
            <a:r>
              <a:rPr lang="en-US" altLang="zh-CN" sz="2000"/>
              <a:t>Ming.</a:t>
            </a:r>
          </a:p>
          <a:p>
            <a:pPr algn="just"/>
            <a:endParaRPr lang="en-US" altLang="zh-CN" sz="2000"/>
          </a:p>
        </p:txBody>
      </p:sp>
      <p:cxnSp>
        <p:nvCxnSpPr>
          <p:cNvPr id="6" name="直接连接符 5"/>
          <p:cNvCxnSpPr/>
          <p:nvPr/>
        </p:nvCxnSpPr>
        <p:spPr>
          <a:xfrm>
            <a:off x="1823720" y="2463165"/>
            <a:ext cx="0" cy="25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 name="直接连接符 1"/>
          <p:cNvCxnSpPr/>
          <p:nvPr/>
        </p:nvCxnSpPr>
        <p:spPr>
          <a:xfrm>
            <a:off x="2628265" y="3087370"/>
            <a:ext cx="2854325" cy="0"/>
          </a:xfrm>
          <a:prstGeom prst="line">
            <a:avLst/>
          </a:prstGeom>
        </p:spPr>
        <p:style>
          <a:lnRef idx="1">
            <a:schemeClr val="dk1"/>
          </a:lnRef>
          <a:fillRef idx="0">
            <a:schemeClr val="dk1"/>
          </a:fillRef>
          <a:effectRef idx="0">
            <a:schemeClr val="dk1"/>
          </a:effectRef>
          <a:fontRef idx="minor">
            <a:schemeClr val="tx1"/>
          </a:fontRef>
        </p:style>
      </p:cxnSp>
      <p:cxnSp>
        <p:nvCxnSpPr>
          <p:cNvPr id="7" name="直接连接符 6"/>
          <p:cNvCxnSpPr/>
          <p:nvPr/>
        </p:nvCxnSpPr>
        <p:spPr>
          <a:xfrm>
            <a:off x="2186305" y="3695065"/>
            <a:ext cx="372046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7"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7</a:t>
              </a:r>
            </a:p>
          </p:txBody>
        </p:sp>
      </p:grpSp>
      <p:sp>
        <p:nvSpPr>
          <p:cNvPr id="119" name="文本框 118"/>
          <p:cNvSpPr txBox="1"/>
          <p:nvPr/>
        </p:nvSpPr>
        <p:spPr>
          <a:xfrm>
            <a:off x="1238250" y="2129790"/>
            <a:ext cx="5531485" cy="87439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Keeping Files</a:t>
            </a:r>
          </a:p>
        </p:txBody>
      </p:sp>
      <p:pic>
        <p:nvPicPr>
          <p:cNvPr id="7170" name="Picture 2" descr="F:\班班工作\周一心\出版社工作\周work\编辑稿\一审稿件\2016\管理英语 1\发排\管理英语1（4.29）\发排替换图片\P91 整理文件.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8251" y="3463228"/>
            <a:ext cx="4488179" cy="274326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0896" y="4164095"/>
            <a:ext cx="3475990" cy="967740"/>
            <a:chOff x="310896" y="4164095"/>
            <a:chExt cx="3475990" cy="967740"/>
          </a:xfrm>
        </p:grpSpPr>
        <p:sp>
          <p:nvSpPr>
            <p:cNvPr id="16" name="矩形 15"/>
            <p:cNvSpPr/>
            <p:nvPr/>
          </p:nvSpPr>
          <p:spPr>
            <a:xfrm>
              <a:off x="1486916" y="4747025"/>
              <a:ext cx="2299970"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写备忘录</a:t>
              </a:r>
            </a:p>
          </p:txBody>
        </p:sp>
        <p:sp>
          <p:nvSpPr>
            <p:cNvPr id="17" name="文本框 32"/>
            <p:cNvSpPr txBox="1"/>
            <p:nvPr/>
          </p:nvSpPr>
          <p:spPr>
            <a:xfrm>
              <a:off x="538226" y="4164095"/>
              <a:ext cx="2359660" cy="48323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memos</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50082" y="3914037"/>
            <a:ext cx="3417290" cy="906684"/>
            <a:chOff x="8750082" y="3914037"/>
            <a:chExt cx="3417290" cy="90668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解释说明</a:t>
              </a:r>
            </a:p>
          </p:txBody>
        </p:sp>
        <p:sp>
          <p:nvSpPr>
            <p:cNvPr id="20" name="文本框 36"/>
            <p:cNvSpPr txBox="1"/>
            <p:nvPr/>
          </p:nvSpPr>
          <p:spPr>
            <a:xfrm>
              <a:off x="8750082" y="3914037"/>
              <a:ext cx="3131273"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Give explanations</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628857" y="1557463"/>
            <a:ext cx="3767252" cy="924142"/>
            <a:chOff x="8569167" y="1557463"/>
            <a:chExt cx="3767252" cy="92414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询问指令</a:t>
              </a:r>
            </a:p>
          </p:txBody>
        </p:sp>
        <p:sp>
          <p:nvSpPr>
            <p:cNvPr id="23" name="文本框 40"/>
            <p:cNvSpPr txBox="1"/>
            <p:nvPr/>
          </p:nvSpPr>
          <p:spPr>
            <a:xfrm>
              <a:off x="8569167" y="1557463"/>
              <a:ext cx="3408045"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Ask for instructions</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68" y="1455587"/>
            <a:ext cx="2448560" cy="1250950"/>
            <a:chOff x="310868" y="1455587"/>
            <a:chExt cx="2448560" cy="1250950"/>
          </a:xfrm>
        </p:grpSpPr>
        <p:grpSp>
          <p:nvGrpSpPr>
            <p:cNvPr id="29" name="组合 28"/>
            <p:cNvGrpSpPr/>
            <p:nvPr/>
          </p:nvGrpSpPr>
          <p:grpSpPr>
            <a:xfrm>
              <a:off x="310868" y="1455587"/>
              <a:ext cx="2448560" cy="1250950"/>
              <a:chOff x="521582" y="1501307"/>
              <a:chExt cx="2251552" cy="1250950"/>
            </a:xfrm>
          </p:grpSpPr>
          <p:sp>
            <p:nvSpPr>
              <p:cNvPr id="13" name="矩形 12"/>
              <p:cNvSpPr/>
              <p:nvPr/>
            </p:nvSpPr>
            <p:spPr>
              <a:xfrm>
                <a:off x="1169137" y="2367447"/>
                <a:ext cx="1512907"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谈论文档管理</a:t>
                </a:r>
              </a:p>
            </p:txBody>
          </p:sp>
          <p:sp>
            <p:nvSpPr>
              <p:cNvPr id="14" name="文本框 28"/>
              <p:cNvSpPr txBox="1"/>
              <p:nvPr/>
            </p:nvSpPr>
            <p:spPr>
              <a:xfrm>
                <a:off x="521582" y="1501307"/>
                <a:ext cx="2251552"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Talk about file management</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32251"/>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024" y="13469"/>
              <a:ext cx="5972029"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Getting Started</a:t>
              </a: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following English phrases with their Chinese equivalents.</a:t>
            </a:r>
          </a:p>
        </p:txBody>
      </p:sp>
      <p:sp>
        <p:nvSpPr>
          <p:cNvPr id="9" name="圆角矩形 8"/>
          <p:cNvSpPr/>
          <p:nvPr/>
        </p:nvSpPr>
        <p:spPr>
          <a:xfrm>
            <a:off x="1218565" y="1686560"/>
            <a:ext cx="4062095" cy="440563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6392758" y="1674563"/>
            <a:ext cx="4772066" cy="442448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716405" y="1826895"/>
            <a:ext cx="3362960" cy="3477895"/>
          </a:xfrm>
          <a:prstGeom prst="rect">
            <a:avLst/>
          </a:prstGeom>
          <a:noFill/>
        </p:spPr>
        <p:txBody>
          <a:bodyPr wrap="square">
            <a:spAutoFit/>
          </a:bodyPr>
          <a:lstStyle/>
          <a:p>
            <a:pPr algn="ctr"/>
            <a:r>
              <a:rPr lang="en-US" altLang="zh-CN" sz="2400" dirty="0" smtClean="0"/>
              <a:t>Column A</a:t>
            </a:r>
          </a:p>
          <a:p>
            <a:endParaRPr lang="en-US" altLang="zh-CN" dirty="0" smtClean="0"/>
          </a:p>
          <a:p>
            <a:r>
              <a:rPr lang="zh-CN" altLang="en-US" sz="2000" dirty="0"/>
              <a:t>1. filing chronological order</a:t>
            </a:r>
          </a:p>
          <a:p>
            <a:endParaRPr lang="zh-CN" altLang="en-US" sz="2000" dirty="0"/>
          </a:p>
          <a:p>
            <a:r>
              <a:rPr lang="zh-CN" altLang="en-US" sz="2000" dirty="0"/>
              <a:t>2. filing geographical order</a:t>
            </a:r>
          </a:p>
          <a:p>
            <a:endParaRPr lang="zh-CN" altLang="en-US" sz="2000" dirty="0"/>
          </a:p>
          <a:p>
            <a:r>
              <a:rPr lang="zh-CN" altLang="en-US" sz="2000" dirty="0"/>
              <a:t>3. filing subject order</a:t>
            </a:r>
          </a:p>
          <a:p>
            <a:endParaRPr lang="zh-CN" altLang="en-US" sz="2000" dirty="0"/>
          </a:p>
          <a:p>
            <a:r>
              <a:rPr lang="zh-CN" altLang="en-US" sz="2000" dirty="0"/>
              <a:t>4. filing numerical order</a:t>
            </a:r>
          </a:p>
          <a:p>
            <a:endParaRPr lang="zh-CN" altLang="en-US" sz="2000" dirty="0"/>
          </a:p>
          <a:p>
            <a:r>
              <a:rPr lang="zh-CN" altLang="en-US" sz="2000" dirty="0"/>
              <a:t>5. filing in alphabetical order</a:t>
            </a:r>
          </a:p>
        </p:txBody>
      </p:sp>
      <p:sp>
        <p:nvSpPr>
          <p:cNvPr id="12" name="矩形 11"/>
          <p:cNvSpPr/>
          <p:nvPr/>
        </p:nvSpPr>
        <p:spPr>
          <a:xfrm>
            <a:off x="6393180" y="1826895"/>
            <a:ext cx="5191125" cy="3508375"/>
          </a:xfrm>
          <a:prstGeom prst="rect">
            <a:avLst/>
          </a:prstGeom>
          <a:noFill/>
        </p:spPr>
        <p:txBody>
          <a:bodyPr wrap="square">
            <a:spAutoFit/>
          </a:bodyPr>
          <a:lstStyle/>
          <a:p>
            <a:pPr algn="ctr"/>
            <a:r>
              <a:rPr lang="en-US" altLang="zh-CN" sz="2400" dirty="0" smtClean="0"/>
              <a:t>Column B</a:t>
            </a:r>
          </a:p>
          <a:p>
            <a:pPr algn="ctr"/>
            <a:endParaRPr lang="en-US" altLang="zh-CN" sz="2000" dirty="0" smtClean="0"/>
          </a:p>
          <a:p>
            <a:pPr algn="l"/>
            <a:r>
              <a:rPr lang="zh-CN" altLang="en-US" sz="2000" dirty="0"/>
              <a:t>                       A. 按主题顺序归档</a:t>
            </a:r>
          </a:p>
          <a:p>
            <a:pPr algn="l"/>
            <a:endParaRPr lang="zh-CN" altLang="en-US" sz="2000" dirty="0"/>
          </a:p>
          <a:p>
            <a:pPr algn="l"/>
            <a:r>
              <a:rPr lang="zh-CN" altLang="en-US" sz="2000" dirty="0"/>
              <a:t>                       B. 按数字顺序归档</a:t>
            </a:r>
          </a:p>
          <a:p>
            <a:pPr algn="l"/>
            <a:endParaRPr lang="zh-CN" altLang="en-US" sz="2000" dirty="0"/>
          </a:p>
          <a:p>
            <a:pPr algn="l"/>
            <a:r>
              <a:rPr lang="zh-CN" altLang="en-US" sz="2000" dirty="0"/>
              <a:t>                       C. 按字母顺序归档</a:t>
            </a:r>
          </a:p>
          <a:p>
            <a:pPr algn="l"/>
            <a:endParaRPr lang="zh-CN" altLang="en-US" sz="2000" dirty="0"/>
          </a:p>
          <a:p>
            <a:pPr algn="l"/>
            <a:r>
              <a:rPr lang="zh-CN" altLang="en-US" sz="2000" dirty="0"/>
              <a:t>                        D. 按地域顺序归档</a:t>
            </a:r>
          </a:p>
          <a:p>
            <a:pPr algn="l"/>
            <a:endParaRPr lang="zh-CN" altLang="en-US" sz="2000" dirty="0"/>
          </a:p>
          <a:p>
            <a:pPr algn="l"/>
            <a:r>
              <a:rPr lang="zh-CN" altLang="en-US" sz="2000" dirty="0"/>
              <a:t>                        E. 按时间顺序归档</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301752" y="804182"/>
            <a:ext cx="11475720" cy="4114800"/>
          </a:xfrm>
          <a:prstGeom prst="rect">
            <a:avLst/>
          </a:prstGeom>
          <a:noFill/>
        </p:spPr>
        <p:txBody>
          <a:bodyPr wrap="square" rtlCol="0">
            <a:spAutoFit/>
          </a:bodyPr>
          <a:lstStyle/>
          <a:p>
            <a:pPr>
              <a:lnSpc>
                <a:spcPct val="150000"/>
              </a:lnSpc>
            </a:pPr>
            <a:r>
              <a:rPr lang="en-US" altLang="zh-CN" sz="2800" b="1" dirty="0" smtClean="0"/>
              <a:t>Read </a:t>
            </a:r>
            <a:r>
              <a:rPr lang="en-US" altLang="zh-CN" sz="2800" b="1" dirty="0"/>
              <a:t>the passage </a:t>
            </a:r>
            <a:r>
              <a:rPr lang="en-US" altLang="zh-CN" sz="2800" b="1" dirty="0" smtClean="0"/>
              <a:t>and </a:t>
            </a:r>
            <a:r>
              <a:rPr lang="en-US" altLang="zh-CN" sz="2800" b="1" dirty="0"/>
              <a:t>decide whether the following statements </a:t>
            </a:r>
            <a:r>
              <a:rPr lang="en-US" altLang="zh-CN" sz="2800" b="1" dirty="0" smtClean="0"/>
              <a:t>are True </a:t>
            </a:r>
            <a:r>
              <a:rPr lang="en-US" altLang="zh-CN" sz="2800" b="1" dirty="0"/>
              <a:t>(T) or False (F).</a:t>
            </a:r>
          </a:p>
          <a:p>
            <a:pPr>
              <a:lnSpc>
                <a:spcPct val="150000"/>
              </a:lnSpc>
            </a:pPr>
            <a:r>
              <a:rPr lang="en-US" altLang="zh-CN" sz="2400" dirty="0"/>
              <a:t>1. Nobody expects you to know everything on the first day at work.</a:t>
            </a:r>
          </a:p>
          <a:p>
            <a:pPr>
              <a:lnSpc>
                <a:spcPct val="150000"/>
              </a:lnSpc>
            </a:pPr>
            <a:r>
              <a:rPr lang="en-US" altLang="zh-CN" sz="2400" dirty="0"/>
              <a:t>2.You’re new, so you shouldn’t ask any questions.</a:t>
            </a:r>
          </a:p>
          <a:p>
            <a:pPr>
              <a:lnSpc>
                <a:spcPct val="150000"/>
              </a:lnSpc>
            </a:pPr>
            <a:r>
              <a:rPr lang="en-US" altLang="zh-CN" sz="2400" dirty="0"/>
              <a:t>3. You should be friendly to both your co-workers and boss.</a:t>
            </a:r>
          </a:p>
          <a:p>
            <a:pPr>
              <a:lnSpc>
                <a:spcPct val="150000"/>
              </a:lnSpc>
            </a:pPr>
            <a:r>
              <a:rPr lang="en-US" altLang="zh-CN" sz="2400" dirty="0"/>
              <a:t>4. It’s not polite to learn about the interests of your co-workers.</a:t>
            </a:r>
          </a:p>
          <a:p>
            <a:pPr>
              <a:lnSpc>
                <a:spcPct val="150000"/>
              </a:lnSpc>
            </a:pPr>
            <a:r>
              <a:rPr lang="en-US" altLang="zh-CN" sz="2400" dirty="0"/>
              <a:t>5. You can leave your office as quickly as you can at the end of the day.</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792415"/>
            <a:chOff x="0" y="-32251"/>
            <a:chExt cx="12670375"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TextBox 6"/>
          <p:cNvSpPr txBox="1"/>
          <p:nvPr/>
        </p:nvSpPr>
        <p:spPr>
          <a:xfrm>
            <a:off x="384378" y="779664"/>
            <a:ext cx="11575974" cy="460375"/>
          </a:xfrm>
          <a:prstGeom prst="rect">
            <a:avLst/>
          </a:prstGeom>
          <a:noFill/>
        </p:spPr>
        <p:txBody>
          <a:bodyPr wrap="square" rtlCol="0">
            <a:spAutoFit/>
          </a:bodyPr>
          <a:lstStyle/>
          <a:p>
            <a:r>
              <a:rPr lang="en-US" altLang="zh-CN" sz="2400" b="1"/>
              <a:t>Complete the following sentences with the words given below.</a:t>
            </a:r>
          </a:p>
        </p:txBody>
      </p:sp>
      <p:sp>
        <p:nvSpPr>
          <p:cNvPr id="8" name="TextBox 7"/>
          <p:cNvSpPr txBox="1"/>
          <p:nvPr/>
        </p:nvSpPr>
        <p:spPr>
          <a:xfrm>
            <a:off x="1754505" y="1430655"/>
            <a:ext cx="6807200" cy="519430"/>
          </a:xfrm>
          <a:prstGeom prst="rect">
            <a:avLst/>
          </a:prstGeom>
          <a:noFill/>
        </p:spPr>
        <p:txBody>
          <a:bodyPr wrap="square" rtlCol="0">
            <a:spAutoFit/>
          </a:bodyPr>
          <a:lstStyle/>
          <a:p>
            <a:pPr algn="ctr"/>
            <a:endParaRPr lang="en-US" altLang="zh-CN" sz="800" dirty="0" smtClean="0"/>
          </a:p>
          <a:p>
            <a:r>
              <a:rPr lang="en-US" altLang="zh-CN" sz="2000" dirty="0"/>
              <a:t>      alphabetical            sort            company           files         keep</a:t>
            </a:r>
          </a:p>
        </p:txBody>
      </p:sp>
      <p:sp>
        <p:nvSpPr>
          <p:cNvPr id="12" name="圆角矩形 11"/>
          <p:cNvSpPr/>
          <p:nvPr/>
        </p:nvSpPr>
        <p:spPr>
          <a:xfrm>
            <a:off x="1754505" y="1430655"/>
            <a:ext cx="6913880" cy="62230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dirty="0"/>
              <a:t> </a:t>
            </a:r>
          </a:p>
        </p:txBody>
      </p:sp>
      <p:sp>
        <p:nvSpPr>
          <p:cNvPr id="2" name="文本框 1"/>
          <p:cNvSpPr txBox="1"/>
          <p:nvPr/>
        </p:nvSpPr>
        <p:spPr>
          <a:xfrm>
            <a:off x="719455" y="2425700"/>
            <a:ext cx="8966835" cy="3386455"/>
          </a:xfrm>
          <a:prstGeom prst="rect">
            <a:avLst/>
          </a:prstGeom>
          <a:noFill/>
        </p:spPr>
        <p:txBody>
          <a:bodyPr wrap="square" rtlCol="0" anchor="t">
            <a:spAutoFit/>
          </a:bodyPr>
          <a:lstStyle/>
          <a:p>
            <a:r>
              <a:rPr lang="zh-CN" altLang="en-US" sz="2400"/>
              <a:t>1. It will not work on directories which have</a:t>
            </a:r>
            <a:r>
              <a:rPr lang="zh-CN" altLang="en-US" sz="2400" u="sng"/>
              <a:t>          </a:t>
            </a:r>
            <a:r>
              <a:rPr lang="zh-CN" altLang="en-US" sz="2400"/>
              <a:t>in them.</a:t>
            </a:r>
          </a:p>
          <a:p>
            <a:endParaRPr lang="zh-CN" altLang="en-US" sz="2400"/>
          </a:p>
          <a:p>
            <a:r>
              <a:rPr lang="zh-CN" altLang="en-US" sz="2400"/>
              <a:t>2. Please help me</a:t>
            </a:r>
            <a:r>
              <a:rPr lang="zh-CN" altLang="en-US" sz="2400" u="sng"/>
              <a:t>           </a:t>
            </a:r>
            <a:r>
              <a:rPr lang="zh-CN" altLang="en-US" sz="2400"/>
              <a:t> the files by size.</a:t>
            </a:r>
          </a:p>
          <a:p>
            <a:endParaRPr lang="zh-CN" altLang="en-US" sz="2400"/>
          </a:p>
          <a:p>
            <a:r>
              <a:rPr lang="zh-CN" altLang="en-US" sz="2400"/>
              <a:t>3. It’s a good idea to</a:t>
            </a:r>
            <a:r>
              <a:rPr lang="zh-CN" altLang="en-US" sz="2400" u="sng"/>
              <a:t>           </a:t>
            </a:r>
            <a:r>
              <a:rPr lang="zh-CN" altLang="en-US" sz="2400"/>
              <a:t>duplicate files on disk.</a:t>
            </a:r>
          </a:p>
          <a:p>
            <a:endParaRPr lang="zh-CN" altLang="en-US" sz="2400"/>
          </a:p>
          <a:p>
            <a:r>
              <a:rPr lang="zh-CN" altLang="en-US" sz="2400"/>
              <a:t>4. We open the files in</a:t>
            </a:r>
            <a:r>
              <a:rPr lang="zh-CN" altLang="en-US" sz="2400" u="sng"/>
              <a:t>           </a:t>
            </a:r>
            <a:r>
              <a:rPr lang="zh-CN" altLang="en-US" sz="2400"/>
              <a:t>order.</a:t>
            </a:r>
          </a:p>
          <a:p>
            <a:endParaRPr lang="zh-CN" altLang="en-US" sz="2400"/>
          </a:p>
          <a:p>
            <a:r>
              <a:rPr lang="zh-CN" altLang="en-US" sz="2400"/>
              <a:t>5. We will arrange files on all staff in our </a:t>
            </a:r>
            <a:r>
              <a:rPr lang="zh-CN" altLang="en-US" sz="2400" u="sng"/>
              <a:t>           </a:t>
            </a:r>
            <a:r>
              <a:rPr lang="zh-CN" altLang="en-US" sz="2400"/>
              <a:t> .</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4840" y="1951355"/>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The sooner, the better.</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越快越好。</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“the + 形容词或副词比较级，the+ 形容词或副词比较级”是比较级的一种特殊用法，表</a:t>
            </a:r>
          </a:p>
          <a:p>
            <a:pPr marL="0" indent="0" fontAlgn="auto">
              <a:lnSpc>
                <a:spcPts val="2500"/>
              </a:lnSpc>
              <a:buNone/>
            </a:pPr>
            <a:r>
              <a:rPr lang="en-US" altLang="zh-CN" sz="2000"/>
              <a:t>   示“越</a:t>
            </a:r>
            <a:r>
              <a:rPr lang="en-US" altLang="zh-CN" sz="2000">
                <a:latin typeface="华文中宋" panose="02010600040101010101" charset="-122"/>
                <a:ea typeface="华文中宋" panose="02010600040101010101" charset="-122"/>
              </a:rPr>
              <a:t>……</a:t>
            </a:r>
            <a:r>
              <a:rPr lang="en-US" altLang="zh-CN" sz="2000"/>
              <a:t>，越</a:t>
            </a:r>
            <a:r>
              <a:rPr lang="en-US" altLang="zh-CN" sz="2000">
                <a:latin typeface="华文中宋" panose="02010600040101010101" charset="-122"/>
                <a:ea typeface="华文中宋" panose="02010600040101010101" charset="-122"/>
              </a:rPr>
              <a:t>……</a:t>
            </a:r>
            <a:r>
              <a:rPr lang="en-US" altLang="zh-CN" sz="2000"/>
              <a:t>”，前后两者之间是递进关系。例如：The harder you work, the greater </a:t>
            </a:r>
          </a:p>
          <a:p>
            <a:pPr marL="0" indent="0" fontAlgn="auto">
              <a:lnSpc>
                <a:spcPts val="2500"/>
              </a:lnSpc>
              <a:buNone/>
            </a:pPr>
            <a:r>
              <a:rPr lang="en-US" altLang="zh-CN" sz="2000"/>
              <a:t>   progress you will make. 你工作越努力，进步就会越大。The more you talk about this matter, the </a:t>
            </a:r>
          </a:p>
          <a:p>
            <a:pPr marL="0" indent="0" fontAlgn="auto">
              <a:lnSpc>
                <a:spcPts val="2500"/>
              </a:lnSpc>
              <a:buNone/>
            </a:pPr>
            <a:r>
              <a:rPr lang="en-US" altLang="zh-CN" sz="2000"/>
              <a:t>   less he will be able to understand it. 这件事，你谈得越多，他能理解得就越少。</a:t>
            </a:r>
          </a:p>
          <a:p>
            <a:pPr marL="0" lvl="0" indent="0" fontAlgn="auto">
              <a:lnSpc>
                <a:spcPts val="2500"/>
              </a:lnSpc>
              <a:buNone/>
            </a:pPr>
            <a:endParaRPr lang="en-US" altLang="zh-CN" sz="2000" dirty="0" smtClean="0">
              <a:solidFill>
                <a:prstClr val="black"/>
              </a:solidFill>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60095" y="914400"/>
            <a:ext cx="10732135" cy="4483735"/>
          </a:xfrm>
          <a:prstGeom prst="rect">
            <a:avLst/>
          </a:prstGeom>
          <a:noFill/>
        </p:spPr>
        <p:txBody>
          <a:bodyPr wrap="square" rtlCol="0">
            <a:spAutoFit/>
          </a:bodyPr>
          <a:lstStyle/>
          <a:p>
            <a:r>
              <a:rPr lang="en-US" altLang="zh-CN" sz="2400" b="1" dirty="0"/>
              <a:t>Listen to the dialog again and decide whether the statements are True (T)</a:t>
            </a:r>
          </a:p>
          <a:p>
            <a:r>
              <a:rPr lang="en-US" altLang="zh-CN" sz="2400" b="1" dirty="0"/>
              <a:t>or False (F).</a:t>
            </a:r>
          </a:p>
          <a:p>
            <a:endParaRPr lang="en-US" altLang="zh-CN" sz="2400" dirty="0"/>
          </a:p>
          <a:p>
            <a:r>
              <a:rPr lang="en-US" altLang="zh-CN" sz="2400" dirty="0"/>
              <a:t>1. Melinda thought a “pigeon hole” was the home for pigeons.</a:t>
            </a:r>
          </a:p>
          <a:p>
            <a:endParaRPr lang="en-US" altLang="zh-CN" sz="2400" dirty="0"/>
          </a:p>
          <a:p>
            <a:r>
              <a:rPr lang="en-US" altLang="zh-CN" sz="2400" dirty="0"/>
              <a:t>2. Helen explained the term to Melinda impatiently.</a:t>
            </a:r>
          </a:p>
          <a:p>
            <a:endParaRPr lang="en-US" altLang="zh-CN" sz="2400" dirty="0"/>
          </a:p>
          <a:p>
            <a:r>
              <a:rPr lang="en-US" altLang="zh-CN" sz="2400" dirty="0"/>
              <a:t>3. The “pigeon hole” is used to store files.</a:t>
            </a:r>
          </a:p>
          <a:p>
            <a:endParaRPr lang="en-US" altLang="zh-CN" sz="2400" dirty="0"/>
          </a:p>
          <a:p>
            <a:r>
              <a:rPr lang="en-US" altLang="zh-CN" sz="2400" dirty="0"/>
              <a:t>4. The “pigeon hole” can keep files in a good order.</a:t>
            </a:r>
          </a:p>
          <a:p>
            <a:endParaRPr lang="en-US" altLang="zh-CN" sz="2400" dirty="0"/>
          </a:p>
          <a:p>
            <a:r>
              <a:rPr lang="en-US" altLang="zh-CN" sz="2400" dirty="0"/>
              <a:t>5. If the folders are seldom used, they can be put to long-term storage.</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51602" y="1937004"/>
            <a:ext cx="11087947" cy="5239512"/>
          </a:xfrm>
        </p:spPr>
        <p:txBody>
          <a:bodyPr>
            <a:normAutofit/>
          </a:bodyPr>
          <a:lstStyle/>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句子</a:t>
            </a:r>
            <a:r>
              <a:rPr lang="en-US" altLang="zh-CN" sz="2400" dirty="0" smtClean="0">
                <a:latin typeface="华文琥珀" panose="02010800040101010101" pitchFamily="2" charset="-122"/>
                <a:ea typeface="华文琥珀" panose="02010800040101010101" pitchFamily="2" charset="-122"/>
              </a:rPr>
              <a:t>】</a:t>
            </a:r>
            <a:r>
              <a:rPr lang="en-US" altLang="zh-CN" sz="2400" dirty="0"/>
              <a:t>Actually, it has nothing to do with pigeons …</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译文</a:t>
            </a:r>
            <a:r>
              <a:rPr lang="en-US" altLang="zh-CN" sz="2400" dirty="0" smtClean="0">
                <a:latin typeface="华文琥珀" panose="02010800040101010101" pitchFamily="2" charset="-122"/>
                <a:ea typeface="华文琥珀" panose="02010800040101010101" pitchFamily="2" charset="-122"/>
              </a:rPr>
              <a:t>】</a:t>
            </a:r>
            <a:r>
              <a:rPr lang="zh-CN" altLang="en-US" sz="2400" dirty="0"/>
              <a:t>实际上，它与鸽子没有任何关系。</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难点</a:t>
            </a:r>
            <a:r>
              <a:rPr lang="en-US" altLang="zh-CN" sz="2400" dirty="0" smtClean="0">
                <a:latin typeface="华文琥珀" panose="02010800040101010101" pitchFamily="2" charset="-122"/>
                <a:ea typeface="华文琥珀" panose="02010800040101010101" pitchFamily="2" charset="-122"/>
              </a:rPr>
              <a:t>】</a:t>
            </a:r>
            <a:r>
              <a:rPr lang="en-US" altLang="zh-CN" sz="2400" dirty="0"/>
              <a:t>have something /nothing to do with … 与……有/ 无关。例如：His success </a:t>
            </a:r>
          </a:p>
          <a:p>
            <a:pPr marL="0" indent="0">
              <a:lnSpc>
                <a:spcPct val="120000"/>
              </a:lnSpc>
              <a:buNone/>
            </a:pPr>
            <a:r>
              <a:rPr lang="en-US" altLang="zh-CN" sz="2400" dirty="0"/>
              <a:t>   has nothing to do with his wealth.他的成功与他的财富无关。He must have </a:t>
            </a:r>
          </a:p>
          <a:p>
            <a:pPr marL="0" indent="0">
              <a:lnSpc>
                <a:spcPct val="120000"/>
              </a:lnSpc>
              <a:buNone/>
            </a:pPr>
            <a:r>
              <a:rPr lang="en-US" altLang="zh-CN" sz="2400" dirty="0"/>
              <a:t>   something to do with the accident. 他肯定跟这起事故有关。</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23570" y="2063750"/>
            <a:ext cx="10956925" cy="515683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When the papers are no longer in current use …</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当这些文档暂时不再使用时……</a:t>
            </a:r>
            <a:r>
              <a:rPr lang="zh-CN" altLang="en-US" sz="2000" dirty="0" smtClean="0">
                <a:latin typeface="+mn-ea"/>
              </a:rPr>
              <a:t> </a:t>
            </a:r>
            <a:endParaRPr lang="en-US" altLang="zh-CN" sz="2000" dirty="0" smtClean="0">
              <a:latin typeface="+mn-ea"/>
            </a:endParaRP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no longer = not ... any longer, 用作副词表示时间上的“不再”，no longer 通常位于句中的实</a:t>
            </a:r>
          </a:p>
          <a:p>
            <a:pPr marL="0" indent="0">
              <a:lnSpc>
                <a:spcPct val="120000"/>
              </a:lnSpc>
              <a:buNone/>
            </a:pPr>
            <a:r>
              <a:rPr lang="en-US" altLang="zh-CN" sz="2000" dirty="0"/>
              <a:t>  意动词之前，be 动词、助动词和情态动词之后，有时也可位于句末或句首（用于句首时，其后</a:t>
            </a:r>
          </a:p>
          <a:p>
            <a:pPr marL="0" indent="0">
              <a:lnSpc>
                <a:spcPct val="120000"/>
              </a:lnSpc>
              <a:buNone/>
            </a:pPr>
            <a:r>
              <a:rPr lang="en-US" altLang="zh-CN" sz="2000" dirty="0"/>
              <a:t>  用倒装语序）。例如：We no longer live here. /We don’t live here any longer. 我们不住在这里了。</a:t>
            </a:r>
          </a:p>
          <a:p>
            <a:pPr marL="0" indent="0">
              <a:lnSpc>
                <a:spcPct val="120000"/>
              </a:lnSpc>
              <a:buNone/>
            </a:pPr>
            <a:r>
              <a:rPr lang="en-US" altLang="zh-CN" sz="2000" dirty="0"/>
              <a:t>  He loves her no longer. / No longer does he love her. 他不再爱她了。current 现实的，当前的。in </a:t>
            </a:r>
          </a:p>
          <a:p>
            <a:pPr marL="0" indent="0">
              <a:lnSpc>
                <a:spcPct val="120000"/>
              </a:lnSpc>
              <a:buNone/>
            </a:pPr>
            <a:r>
              <a:rPr lang="en-US" altLang="zh-CN" sz="2000" dirty="0"/>
              <a:t>  use在使用中。例如：This word is no longer in current use. 这个词现今已不再使用。</a:t>
            </a:r>
          </a:p>
          <a:p>
            <a:pPr marL="0" indent="0">
              <a:lnSpc>
                <a:spcPct val="120000"/>
              </a:lnSpc>
              <a:buNone/>
            </a:pPr>
            <a:endParaRPr lang="en-US" altLang="zh-CN" sz="2000" dirty="0" smtClean="0"/>
          </a:p>
          <a:p>
            <a:pPr marL="0" indent="0">
              <a:lnSpc>
                <a:spcPct val="120000"/>
              </a:lnSpc>
              <a:buNone/>
            </a:pPr>
            <a:endParaRPr lang="en-US" altLang="zh-CN" sz="2000" dirty="0">
              <a:sym typeface="+mn-ea"/>
            </a:endParaRPr>
          </a:p>
          <a:p>
            <a:pPr marL="0" indent="0">
              <a:lnSpc>
                <a:spcPct val="120000"/>
              </a:lnSpc>
              <a:buNone/>
            </a:pPr>
            <a:endParaRPr lang="en-US" altLang="zh-CN" sz="2000" dirty="0" smtClean="0"/>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581984" y="3040159"/>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682750" y="6122670"/>
            <a:ext cx="8899525" cy="441325"/>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1851025" y="1749425"/>
            <a:ext cx="7715250" cy="1191260"/>
            <a:chOff x="4142232" y="1710212"/>
            <a:chExt cx="7157499" cy="119126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Ask for instructions</a:t>
              </a:r>
            </a:p>
          </p:txBody>
        </p:sp>
        <p:sp>
          <p:nvSpPr>
            <p:cNvPr id="6" name="TextBox 5"/>
            <p:cNvSpPr txBox="1"/>
            <p:nvPr/>
          </p:nvSpPr>
          <p:spPr>
            <a:xfrm>
              <a:off x="6533578" y="1710212"/>
              <a:ext cx="4766153"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Would you like me to file them in alphabetical order?</a:t>
              </a:r>
            </a:p>
            <a:p>
              <a:r>
                <a:rPr lang="en-US" altLang="zh-CN" dirty="0"/>
                <a:t>Should I file them this afternoon?</a:t>
              </a:r>
            </a:p>
            <a:p>
              <a:r>
                <a:rPr lang="en-US" altLang="zh-CN" dirty="0"/>
                <a:t>I still don’t quite understand what it is for.</a:t>
              </a:r>
            </a:p>
            <a:p>
              <a:r>
                <a:rPr lang="en-US" altLang="zh-CN" dirty="0"/>
                <a:t>What if the papers are no longer in current use?</a:t>
              </a:r>
            </a:p>
          </p:txBody>
        </p:sp>
      </p:grpSp>
      <p:grpSp>
        <p:nvGrpSpPr>
          <p:cNvPr id="13" name="组合 12"/>
          <p:cNvGrpSpPr/>
          <p:nvPr/>
        </p:nvGrpSpPr>
        <p:grpSpPr>
          <a:xfrm>
            <a:off x="5974204" y="4115110"/>
            <a:ext cx="4834255" cy="2163445"/>
            <a:chOff x="6702549" y="4115110"/>
            <a:chExt cx="4834255" cy="2163445"/>
          </a:xfrm>
        </p:grpSpPr>
        <p:sp>
          <p:nvSpPr>
            <p:cNvPr id="55" name="文本框 54"/>
            <p:cNvSpPr txBox="1"/>
            <p:nvPr/>
          </p:nvSpPr>
          <p:spPr>
            <a:xfrm>
              <a:off x="7831963"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Give     </a:t>
              </a:r>
            </a:p>
            <a:p>
              <a:r>
                <a:rPr lang="en-US" altLang="zh-CN" sz="2800" dirty="0">
                  <a:latin typeface="+mn-lt"/>
                </a:rPr>
                <a:t>     explanations</a:t>
              </a:r>
            </a:p>
          </p:txBody>
        </p:sp>
        <p:sp>
          <p:nvSpPr>
            <p:cNvPr id="11" name="TextBox 10"/>
            <p:cNvSpPr txBox="1"/>
            <p:nvPr/>
          </p:nvSpPr>
          <p:spPr>
            <a:xfrm>
              <a:off x="6702549" y="5087295"/>
              <a:ext cx="4834255"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Please file them in numerical order.</a:t>
              </a:r>
            </a:p>
            <a:p>
              <a:r>
                <a:rPr lang="en-US" altLang="zh-CN" dirty="0"/>
                <a:t>The sooner, the better.</a:t>
              </a:r>
            </a:p>
            <a:p>
              <a:r>
                <a:rPr lang="en-US" altLang="zh-CN" dirty="0"/>
                <a:t>It helps to keep files in a systematic way.</a:t>
              </a:r>
            </a:p>
            <a:p>
              <a:r>
                <a:rPr lang="en-US" altLang="zh-CN" dirty="0"/>
                <a:t>It’s used to store files.</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2964378" y="2843587"/>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8506286" y="335688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1"/>
                                        </p:tgtEl>
                                        <p:attrNameLst>
                                          <p:attrName>style.visibility</p:attrName>
                                        </p:attrNameLst>
                                      </p:cBhvr>
                                      <p:to>
                                        <p:strVal val="visible"/>
                                      </p:to>
                                    </p:set>
                                    <p:animEffect transition="in" filter="circle(in)">
                                      <p:cBhvr>
                                        <p:cTn id="17" dur="500"/>
                                        <p:tgtEl>
                                          <p:spTgt spid="31"/>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randombar(horizontal)">
                                      <p:cBhvr>
                                        <p:cTn id="2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205865"/>
            <a:ext cx="11555730" cy="5688330"/>
          </a:xfrm>
        </p:spPr>
        <p:txBody>
          <a:bodyPr>
            <a:noAutofit/>
          </a:bodyPr>
          <a:lstStyle/>
          <a:p>
            <a:pPr marL="0" indent="0" algn="ctr">
              <a:buNone/>
            </a:pPr>
            <a:r>
              <a:rPr sz="2600" b="1" dirty="0"/>
              <a:t>Business Card Etiquette（名片礼仪）</a:t>
            </a:r>
          </a:p>
          <a:p>
            <a:pPr marL="0" indent="0" algn="just">
              <a:buNone/>
            </a:pPr>
            <a:r>
              <a:rPr lang="en-US" altLang="zh-CN" sz="2400" dirty="0" smtClean="0"/>
              <a:t>         • Have a business card ready at all times. Present a business card with ease and </a:t>
            </a:r>
          </a:p>
          <a:p>
            <a:pPr marL="0" indent="0" algn="just">
              <a:buNone/>
            </a:pPr>
            <a:r>
              <a:rPr lang="en-US" altLang="zh-CN" sz="2400" dirty="0" smtClean="0"/>
              <a:t>confidence（自信）.</a:t>
            </a:r>
          </a:p>
          <a:p>
            <a:pPr marL="0" indent="0" algn="just">
              <a:buNone/>
            </a:pPr>
            <a:r>
              <a:rPr lang="en-US" altLang="zh-CN" sz="2400" dirty="0" smtClean="0"/>
              <a:t>         • Offer only new, clean business cards with current and correct information. Throw </a:t>
            </a:r>
          </a:p>
          <a:p>
            <a:pPr marL="0" indent="0" algn="just">
              <a:buNone/>
            </a:pPr>
            <a:r>
              <a:rPr lang="en-US" altLang="zh-CN" sz="2400" dirty="0" smtClean="0"/>
              <a:t>away damaged, bent or out-of-date cards.</a:t>
            </a:r>
          </a:p>
          <a:p>
            <a:pPr marL="0" indent="0" algn="just">
              <a:buNone/>
            </a:pPr>
            <a:r>
              <a:rPr lang="en-US" altLang="zh-CN" sz="2400" dirty="0" smtClean="0"/>
              <a:t>         • Offer a business card only to those who have asked for it. Offer only one business </a:t>
            </a:r>
          </a:p>
          <a:p>
            <a:pPr marL="0" indent="0" algn="just">
              <a:buNone/>
            </a:pPr>
            <a:r>
              <a:rPr lang="en-US" altLang="zh-CN" sz="2400" dirty="0" smtClean="0"/>
              <a:t>card at a time to an individual.</a:t>
            </a:r>
          </a:p>
          <a:p>
            <a:pPr marL="0" indent="0" algn="just">
              <a:buNone/>
            </a:pPr>
            <a:r>
              <a:rPr lang="en-US" altLang="zh-CN" sz="2400" dirty="0" smtClean="0"/>
              <a:t>         • Accept a business card as though it were a gift. Review the card carefully and put it</a:t>
            </a:r>
          </a:p>
          <a:p>
            <a:pPr marL="0" indent="0" algn="just">
              <a:buNone/>
            </a:pPr>
            <a:r>
              <a:rPr lang="en-US" altLang="zh-CN" sz="2400" dirty="0" smtClean="0"/>
              <a:t>carefully in a notebook or business card case.</a:t>
            </a:r>
          </a:p>
          <a:p>
            <a:pPr marL="0" indent="0" algn="just">
              <a:buNone/>
            </a:pPr>
            <a:endParaRPr lang="en-US" altLang="zh-CN" sz="2400" dirty="0"/>
          </a:p>
          <a:p>
            <a:pPr marL="0" indent="0" algn="just">
              <a:buNone/>
            </a:pPr>
            <a:endParaRPr lang="en-US" altLang="zh-CN" sz="2400" dirty="0"/>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301752" y="804182"/>
            <a:ext cx="11475720" cy="4663440"/>
          </a:xfrm>
          <a:prstGeom prst="rect">
            <a:avLst/>
          </a:prstGeom>
          <a:noFill/>
        </p:spPr>
        <p:txBody>
          <a:bodyPr wrap="square" rtlCol="0">
            <a:spAutoFit/>
          </a:bodyPr>
          <a:lstStyle/>
          <a:p>
            <a:pPr>
              <a:lnSpc>
                <a:spcPct val="150000"/>
              </a:lnSpc>
            </a:pPr>
            <a:r>
              <a:rPr lang="en-US" altLang="zh-CN" sz="2800" b="1" dirty="0"/>
              <a:t>Read the passage, and decide whether the statements are True (T) or</a:t>
            </a:r>
          </a:p>
          <a:p>
            <a:pPr>
              <a:lnSpc>
                <a:spcPct val="150000"/>
              </a:lnSpc>
            </a:pPr>
            <a:r>
              <a:rPr lang="en-US" altLang="zh-CN" sz="2800" b="1" dirty="0"/>
              <a:t>False (F).</a:t>
            </a:r>
          </a:p>
          <a:p>
            <a:pPr>
              <a:lnSpc>
                <a:spcPct val="150000"/>
              </a:lnSpc>
            </a:pPr>
            <a:r>
              <a:rPr lang="en-US" altLang="zh-CN" sz="2400" dirty="0"/>
              <a:t>1. Because computers are commonly used now, less electronic files are used.</a:t>
            </a:r>
          </a:p>
          <a:p>
            <a:pPr>
              <a:lnSpc>
                <a:spcPct val="150000"/>
              </a:lnSpc>
            </a:pPr>
            <a:r>
              <a:rPr lang="en-US" altLang="zh-CN" sz="2400" dirty="0"/>
              <a:t>2. Nowadays office work can be done by hand at very fast speed.</a:t>
            </a:r>
          </a:p>
          <a:p>
            <a:pPr>
              <a:lnSpc>
                <a:spcPct val="150000"/>
              </a:lnSpc>
            </a:pPr>
            <a:r>
              <a:rPr lang="en-US" altLang="zh-CN" sz="2400" dirty="0"/>
              <a:t>3. Microsoft Office has only one version.</a:t>
            </a:r>
          </a:p>
          <a:p>
            <a:pPr>
              <a:lnSpc>
                <a:spcPct val="150000"/>
              </a:lnSpc>
            </a:pPr>
            <a:r>
              <a:rPr lang="en-US" altLang="zh-CN" sz="2400" dirty="0"/>
              <a:t>4. Word 2010 and Excel 2010 are used to deal with data and text respectively.</a:t>
            </a:r>
          </a:p>
          <a:p>
            <a:pPr>
              <a:lnSpc>
                <a:spcPct val="150000"/>
              </a:lnSpc>
            </a:pPr>
            <a:r>
              <a:rPr lang="en-US" altLang="zh-CN" sz="2400" dirty="0"/>
              <a:t>5. The paperless management is widely used now, but some important files are still kept as hard copies.</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75252" y="2054806"/>
            <a:ext cx="11854150" cy="35204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As computers are commonly used almost in every off ice nowadays, people are using more and more </a:t>
            </a:r>
          </a:p>
          <a:p>
            <a:pPr>
              <a:lnSpc>
                <a:spcPts val="2700"/>
              </a:lnSpc>
            </a:pPr>
            <a:r>
              <a:rPr lang="en-US" altLang="zh-CN" sz="2000" dirty="0" smtClean="0"/>
              <a:t>   electronic files.</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随着计算机在办公室的广泛应用，人们越来越多地使用电子文档。</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句中as 是连词，引导时间状语从句，意为“随着……”例如：You will grow wiser as you get</a:t>
            </a:r>
          </a:p>
          <a:p>
            <a:pPr>
              <a:lnSpc>
                <a:spcPts val="2700"/>
              </a:lnSpc>
            </a:pPr>
            <a:r>
              <a:rPr lang="zh-CN" altLang="en-US" sz="2000" dirty="0"/>
              <a:t>   older. 你会随着年龄的增长而越来越英明。more and more 越来越多的，属于形容词比较级的一种用法（原级 many），用来表示逐渐加强的趋势。又如：Computers are getting cheaper and cheaper, but more </a:t>
            </a:r>
          </a:p>
          <a:p>
            <a:pPr>
              <a:lnSpc>
                <a:spcPts val="2700"/>
              </a:lnSpc>
            </a:pPr>
            <a:r>
              <a:rPr lang="zh-CN" altLang="en-US" sz="2000" dirty="0"/>
              <a:t>   and more powerful. 计算机越来越便宜，可是功能却越来越强大了。( 句中，powerful 为多音节词，因此</a:t>
            </a:r>
          </a:p>
          <a:p>
            <a:pPr>
              <a:lnSpc>
                <a:spcPts val="2700"/>
              </a:lnSpc>
            </a:pPr>
            <a:r>
              <a:rPr lang="zh-CN" altLang="en-US" sz="2000" dirty="0"/>
              <a:t>   在变为比较级时，前面加了副词more。)</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endParaRPr sz="200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26440" y="1824990"/>
            <a:ext cx="10738485" cy="4753610"/>
          </a:xfrm>
        </p:spPr>
        <p:txBody>
          <a:bodyPr>
            <a:noAutofit/>
          </a:bodyPr>
          <a:lstStyle/>
          <a:p>
            <a:pPr marL="0" indent="0">
              <a:lnSpc>
                <a:spcPts val="2600"/>
              </a:lnSpc>
              <a:buNone/>
            </a:pPr>
            <a:endParaRPr lang="zh-CN" sz="2000" dirty="0"/>
          </a:p>
          <a:p>
            <a:pPr marL="0" indent="0">
              <a:lnSpc>
                <a:spcPts val="2600"/>
              </a:lnSpc>
              <a:buNone/>
            </a:pPr>
            <a:endParaRPr lang="zh-CN" altLang="en-US" sz="2000" dirty="0"/>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grpSp>
      <p:sp>
        <p:nvSpPr>
          <p:cNvPr id="2" name="文本框 1"/>
          <p:cNvSpPr txBox="1"/>
          <p:nvPr/>
        </p:nvSpPr>
        <p:spPr>
          <a:xfrm>
            <a:off x="471805" y="1306830"/>
            <a:ext cx="11260455" cy="4549140"/>
          </a:xfrm>
          <a:prstGeom prst="rect">
            <a:avLst/>
          </a:prstGeom>
          <a:noFill/>
        </p:spPr>
        <p:txBody>
          <a:bodyPr wrap="square" rtlCol="0" anchor="t">
            <a:spAutoFit/>
          </a:bodyPr>
          <a:lstStyle/>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smtClean="0">
                <a:sym typeface="+mn-ea"/>
              </a:rPr>
              <a:t>A lot of hard and boring work done by hand in the past can now be dealt with by computers</a:t>
            </a:r>
          </a:p>
          <a:p>
            <a:pPr algn="just">
              <a:lnSpc>
                <a:spcPts val="2700"/>
              </a:lnSpc>
            </a:pPr>
            <a:r>
              <a:rPr lang="en-US" altLang="zh-CN" sz="2000" dirty="0" smtClean="0">
                <a:sym typeface="+mn-ea"/>
              </a:rPr>
              <a:t>  at fast speeds.</a:t>
            </a:r>
          </a:p>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sz="2000" dirty="0">
                <a:sym typeface="+mn-ea"/>
              </a:rPr>
              <a:t>过去大量艰难而乏味的手工操作，现在可以用计算机来快速处理</a:t>
            </a:r>
            <a:r>
              <a:rPr lang="zh-CN" sz="2000" dirty="0">
                <a:sym typeface="+mn-ea"/>
              </a:rPr>
              <a:t>。</a:t>
            </a:r>
          </a:p>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done by hand是过去分词短语，修饰work；by hand 手工（操作）。例如：He asks if you </a:t>
            </a:r>
          </a:p>
          <a:p>
            <a:pPr algn="just">
              <a:lnSpc>
                <a:spcPts val="2700"/>
              </a:lnSpc>
            </a:pPr>
            <a:r>
              <a:rPr lang="zh-CN" altLang="en-US" sz="2000" dirty="0">
                <a:sym typeface="+mn-ea"/>
              </a:rPr>
              <a:t>   made it all by hand. 他问这是否是你手工制作的。deal with 应付，处理，对待；be dealt with 是</a:t>
            </a:r>
          </a:p>
          <a:p>
            <a:pPr algn="just">
              <a:lnSpc>
                <a:spcPts val="2700"/>
              </a:lnSpc>
            </a:pPr>
            <a:r>
              <a:rPr lang="zh-CN" altLang="en-US" sz="2000" dirty="0">
                <a:sym typeface="+mn-ea"/>
              </a:rPr>
              <a:t>   被动形式。例如：How do you deal with this problem? 你怎样处理这个问题？ She is used to </a:t>
            </a:r>
          </a:p>
          <a:p>
            <a:pPr algn="just">
              <a:lnSpc>
                <a:spcPts val="2700"/>
              </a:lnSpc>
            </a:pPr>
            <a:r>
              <a:rPr lang="zh-CN" altLang="en-US" sz="2000" dirty="0">
                <a:sym typeface="+mn-ea"/>
              </a:rPr>
              <a:t>   dealing with all kinds of people in her job. 她工作中习惯了与各种人打交道。</a:t>
            </a:r>
          </a:p>
          <a:p>
            <a:pPr algn="just">
              <a:lnSpc>
                <a:spcPts val="2700"/>
              </a:lnSpc>
            </a:pPr>
            <a:endParaRPr lang="zh-CN" altLang="en-US" sz="2000" dirty="0">
              <a:sym typeface="+mn-ea"/>
            </a:endParaRPr>
          </a:p>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smtClean="0">
                <a:sym typeface="+mn-ea"/>
              </a:rPr>
              <a:t>There are diff erent pieces of software to deal with electronic files.</a:t>
            </a:r>
          </a:p>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sz="2000" dirty="0">
                <a:sym typeface="+mn-ea"/>
              </a:rPr>
              <a:t>处理电子文档，有很多不同的软件</a:t>
            </a:r>
            <a:r>
              <a:rPr lang="zh-CN" sz="2000" dirty="0">
                <a:sym typeface="+mn-ea"/>
              </a:rPr>
              <a:t>。</a:t>
            </a:r>
          </a:p>
          <a:p>
            <a:pPr algn="just">
              <a:lnSpc>
                <a:spcPts val="2700"/>
              </a:lnSpc>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software 软件，对应hardware（硬件），是不可数名词。当表示不可数名词数量多的</a:t>
            </a:r>
          </a:p>
          <a:p>
            <a:pPr algn="just">
              <a:lnSpc>
                <a:spcPts val="2700"/>
              </a:lnSpc>
            </a:pPr>
            <a:r>
              <a:rPr lang="zh-CN" altLang="en-US" sz="2000" dirty="0">
                <a:sym typeface="+mn-ea"/>
              </a:rPr>
              <a:t>   时候，前面要用表示数量概念的词，此处pieces of software 表示“很多软件”。例如：I have</a:t>
            </a:r>
          </a:p>
          <a:p>
            <a:pPr algn="just">
              <a:lnSpc>
                <a:spcPts val="2700"/>
              </a:lnSpc>
            </a:pPr>
            <a:r>
              <a:rPr lang="zh-CN" altLang="en-US" sz="2000" dirty="0">
                <a:sym typeface="+mn-ea"/>
              </a:rPr>
              <a:t>   many pieces of good news for you. 我有很多好消息要告诉你。</a:t>
            </a: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75252" y="1497276"/>
            <a:ext cx="11854150" cy="42062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If you are looking for some ideas, here are some tips for you.</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如果你正在找思路，这里有些小窍门可以供你参考。</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这里，some ideas 指关于 How to introduce yourself on the first day of work ？的具体想法。look for </a:t>
            </a:r>
          </a:p>
          <a:p>
            <a:pPr>
              <a:lnSpc>
                <a:spcPts val="2700"/>
              </a:lnSpc>
            </a:pPr>
            <a:r>
              <a:rPr lang="zh-CN" altLang="en-US" sz="2000" dirty="0"/>
              <a:t>  sth. 寻找…… 例如：Are you still looking for a job? 你还在找工作吗？ tip 是名词，意为“窍门，提示”。例</a:t>
            </a:r>
          </a:p>
          <a:p>
            <a:pPr>
              <a:lnSpc>
                <a:spcPts val="2700"/>
              </a:lnSpc>
            </a:pPr>
            <a:r>
              <a:rPr lang="zh-CN" altLang="en-US" sz="2000" dirty="0"/>
              <a:t>  如：This booklet gives some nice tips on how to dress nicely for a job interview. 这个小册子列举了一些面试</a:t>
            </a:r>
          </a:p>
          <a:p>
            <a:pPr>
              <a:lnSpc>
                <a:spcPts val="2700"/>
              </a:lnSpc>
            </a:pPr>
            <a:r>
              <a:rPr lang="zh-CN" altLang="en-US" sz="2000" dirty="0"/>
              <a:t>  穿着如何得体的小窍门。tip 还有“小费”的意思。例如：Don’t forget to leave some tips for the waiter </a:t>
            </a:r>
          </a:p>
          <a:p>
            <a:pPr>
              <a:lnSpc>
                <a:spcPts val="2700"/>
              </a:lnSpc>
            </a:pPr>
            <a:r>
              <a:rPr lang="zh-CN" altLang="en-US" sz="2000" dirty="0"/>
              <a:t>  on the table. 别忘了在桌子上给服务生留小费。</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Don’t be afraid to ask a lot of questions.</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不要害怕多问问题。</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a:t>be afraid to do sth. 主要指按照经验或常识不敢去做某事或没有勇气去做某事。例如：The little </a:t>
            </a:r>
          </a:p>
          <a:p>
            <a:pPr>
              <a:lnSpc>
                <a:spcPts val="2700"/>
              </a:lnSpc>
            </a:pPr>
            <a:r>
              <a:rPr sz="2000"/>
              <a:t>   boy was afraid to go out at night．这个小男孩晚上不敢出去。a lot of 许多，相当于lots of。</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003" y="1342342"/>
            <a:ext cx="11534660" cy="5193272"/>
          </a:xfrm>
        </p:spPr>
        <p:txBody>
          <a:bodyPr>
            <a:noAutofit/>
          </a:bodyPr>
          <a:lstStyle/>
          <a:p>
            <a:pPr marL="0" indent="0">
              <a:lnSpc>
                <a:spcPts val="2600"/>
              </a:lnSpc>
              <a:buNone/>
            </a:pPr>
            <a:endParaRPr lang="en-US" altLang="zh-CN" sz="2000" dirty="0" smtClean="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Although the use of electronic filing is also an important step to paperless management,for some off </a:t>
            </a:r>
          </a:p>
          <a:p>
            <a:pPr marL="0" indent="0">
              <a:lnSpc>
                <a:spcPts val="2600"/>
              </a:lnSpc>
              <a:buNone/>
            </a:pPr>
            <a:r>
              <a:rPr lang="en-US" altLang="zh-CN" sz="2000" dirty="0"/>
              <a:t>  ices, very important documents are also kept as “hard copies” because people sometimes may need to sign </a:t>
            </a:r>
          </a:p>
          <a:p>
            <a:pPr marL="0" indent="0">
              <a:lnSpc>
                <a:spcPts val="2600"/>
              </a:lnSpc>
              <a:buNone/>
            </a:pPr>
            <a:r>
              <a:rPr lang="en-US" altLang="zh-CN" sz="2000" dirty="0"/>
              <a:t>  their names in the “hard copies”.</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尽管使用电子文档也是推进无纸化办公的重要一步，但对于一些需要在纸质文件上签字的非</a:t>
            </a:r>
          </a:p>
          <a:p>
            <a:pPr marL="0" indent="0">
              <a:lnSpc>
                <a:spcPts val="2600"/>
              </a:lnSpc>
              <a:buNone/>
            </a:pPr>
            <a:r>
              <a:rPr sz="2000" dirty="0"/>
              <a:t>  常重要的文件，还是需要保存纸质文件。</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although 和because 分别引导了让步状语从句和原因状语从句。句子的主句是very important </a:t>
            </a:r>
          </a:p>
          <a:p>
            <a:pPr marL="0" indent="0">
              <a:lnSpc>
                <a:spcPts val="2600"/>
              </a:lnSpc>
              <a:buNone/>
            </a:pPr>
            <a:r>
              <a:rPr sz="2000" dirty="0"/>
              <a:t>  documents are also kept as “hard copies”。hard copy（文本、文件的）纸质版，与soft copy（电子文档，</a:t>
            </a:r>
          </a:p>
          <a:p>
            <a:pPr marL="0" indent="0">
              <a:lnSpc>
                <a:spcPts val="2600"/>
              </a:lnSpc>
              <a:buNone/>
            </a:pPr>
            <a:r>
              <a:rPr sz="2000" dirty="0"/>
              <a:t>  电子版）相对应。</a:t>
            </a:r>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现在完成时</a:t>
            </a:r>
          </a:p>
          <a:p>
            <a:pPr marL="0" indent="0" algn="just">
              <a:lnSpc>
                <a:spcPct val="120000"/>
              </a:lnSpc>
              <a:buNone/>
            </a:pPr>
            <a:r>
              <a:rPr lang="en-US" altLang="zh-CN" sz="1900" dirty="0" smtClean="0"/>
              <a:t>      </a:t>
            </a:r>
            <a:r>
              <a:rPr lang="en-US" altLang="zh-CN" sz="2000" dirty="0" smtClean="0"/>
              <a:t>   People use Word 2010 to process text and use Excel 2010 to process data, and have </a:t>
            </a:r>
          </a:p>
          <a:p>
            <a:pPr marL="0" indent="0" algn="just">
              <a:lnSpc>
                <a:spcPct val="120000"/>
              </a:lnSpc>
              <a:buNone/>
            </a:pPr>
            <a:r>
              <a:rPr lang="en-US" altLang="zh-CN" sz="2000" dirty="0" smtClean="0"/>
              <a:t>improved work effectiveness and efficiency. 人们使用Word 2010 和Excel 2010 处理文字和</a:t>
            </a:r>
          </a:p>
          <a:p>
            <a:pPr marL="0" indent="0" algn="just">
              <a:lnSpc>
                <a:spcPct val="120000"/>
              </a:lnSpc>
              <a:buNone/>
            </a:pPr>
            <a:r>
              <a:rPr lang="en-US" altLang="zh-CN" sz="2000" dirty="0" smtClean="0"/>
              <a:t>数据，提高了工作效率和效果。</a:t>
            </a:r>
          </a:p>
          <a:p>
            <a:pPr marL="0" indent="0" algn="just">
              <a:lnSpc>
                <a:spcPct val="120000"/>
              </a:lnSpc>
              <a:buNone/>
            </a:pPr>
            <a:r>
              <a:rPr lang="en-US" altLang="zh-CN" sz="2000" dirty="0" smtClean="0"/>
              <a:t>         • 现在完成时由“have / has + 动词的过去分词”构成，表示到说话时为止( 或到现在为止)</a:t>
            </a:r>
          </a:p>
          <a:p>
            <a:pPr marL="0" indent="0" algn="just">
              <a:lnSpc>
                <a:spcPct val="120000"/>
              </a:lnSpc>
              <a:buNone/>
            </a:pPr>
            <a:r>
              <a:rPr lang="en-US" altLang="zh-CN" sz="2000" dirty="0" smtClean="0"/>
              <a:t>已经发生或完成( 不一定结束) 的动作或状态。上句中的have improved 就是现在完成时，表</a:t>
            </a:r>
          </a:p>
          <a:p>
            <a:pPr marL="0" indent="0" algn="just">
              <a:lnSpc>
                <a:spcPct val="120000"/>
              </a:lnSpc>
              <a:buNone/>
            </a:pPr>
            <a:r>
              <a:rPr lang="en-US" altLang="zh-CN" sz="2000" dirty="0" smtClean="0"/>
              <a:t>示已经提高了。例如：</a:t>
            </a:r>
          </a:p>
          <a:p>
            <a:pPr marL="0" indent="0" algn="just">
              <a:lnSpc>
                <a:spcPct val="120000"/>
              </a:lnSpc>
              <a:buNone/>
            </a:pPr>
            <a:r>
              <a:rPr lang="en-US" altLang="zh-CN" sz="2000" dirty="0" smtClean="0"/>
              <a:t>          I have read that book.（表示已经读完。）</a:t>
            </a:r>
          </a:p>
          <a:p>
            <a:pPr marL="0" indent="0" algn="just">
              <a:lnSpc>
                <a:spcPct val="120000"/>
              </a:lnSpc>
              <a:buNone/>
            </a:pPr>
            <a:r>
              <a:rPr lang="en-US" altLang="zh-CN" sz="2000" dirty="0" smtClean="0"/>
              <a:t>          He has lived here since 2005.（表示现在还在这里居住着。）</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3885" y="121983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过去完成时</a:t>
            </a:r>
          </a:p>
          <a:p>
            <a:pPr marL="0" indent="0" algn="just">
              <a:lnSpc>
                <a:spcPct val="120000"/>
              </a:lnSpc>
              <a:buNone/>
            </a:pPr>
            <a:r>
              <a:rPr lang="en-US" altLang="zh-CN" sz="1900" dirty="0" smtClean="0"/>
              <a:t>      </a:t>
            </a:r>
            <a:r>
              <a:rPr lang="en-US" altLang="zh-CN" sz="2000" dirty="0" smtClean="0"/>
              <a:t>          • 过去完成时由“had + 动词的过去分词”构成，表示在过去某一时间或某一动作发生以前已经 </a:t>
            </a:r>
          </a:p>
          <a:p>
            <a:pPr marL="0" indent="0" algn="just">
              <a:lnSpc>
                <a:spcPct val="120000"/>
              </a:lnSpc>
              <a:buNone/>
            </a:pPr>
            <a:r>
              <a:rPr lang="en-US" altLang="zh-CN" sz="2000" dirty="0" smtClean="0"/>
              <a:t>     发生或完成了的动作。它表示动作发生的时间是“过去的过去”。例如：</a:t>
            </a:r>
          </a:p>
          <a:p>
            <a:pPr marL="0" indent="0" algn="just">
              <a:lnSpc>
                <a:spcPct val="120000"/>
              </a:lnSpc>
              <a:buNone/>
            </a:pPr>
            <a:r>
              <a:rPr lang="en-US" altLang="zh-CN" sz="2000" dirty="0" smtClean="0"/>
              <a:t>            When we got there, she had left.（表示她已经离开。）</a:t>
            </a:r>
          </a:p>
          <a:p>
            <a:pPr marL="0" indent="0" algn="just">
              <a:lnSpc>
                <a:spcPct val="120000"/>
              </a:lnSpc>
              <a:buNone/>
            </a:pPr>
            <a:r>
              <a:rPr lang="en-US" altLang="zh-CN" sz="2000" dirty="0" smtClean="0"/>
              <a:t>            The worker had worked for ten hours by seven o’clock. （表示现在已过了七点。）</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1296"/>
            <a:ext cx="12204032" cy="789305"/>
            <a:chOff x="0" y="-32251"/>
            <a:chExt cx="12204032" cy="789305"/>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270" y="13469"/>
              <a:ext cx="1028700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prstClr val="white"/>
                  </a:solidFill>
                  <a:latin typeface="微软雅黑" panose="020B0503020204020204" pitchFamily="34" charset="-122"/>
                  <a:ea typeface="微软雅黑" panose="020B0503020204020204" pitchFamily="34" charset="-122"/>
                  <a:sym typeface="+mn-ea"/>
                </a:rPr>
                <a:t>Task 6</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Complete the paragraph with words from the above passage.</a:t>
            </a:r>
          </a:p>
        </p:txBody>
      </p:sp>
      <p:sp>
        <p:nvSpPr>
          <p:cNvPr id="9" name="圆角矩形 8"/>
          <p:cNvSpPr/>
          <p:nvPr/>
        </p:nvSpPr>
        <p:spPr>
          <a:xfrm>
            <a:off x="573405" y="1428750"/>
            <a:ext cx="10683875" cy="497586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772160" y="1736090"/>
            <a:ext cx="10315575" cy="3386455"/>
          </a:xfrm>
          <a:prstGeom prst="rect">
            <a:avLst/>
          </a:prstGeom>
          <a:noFill/>
        </p:spPr>
        <p:txBody>
          <a:bodyPr wrap="square" rtlCol="0" anchor="t">
            <a:spAutoFit/>
          </a:bodyPr>
          <a:lstStyle/>
          <a:p>
            <a:pPr algn="just"/>
            <a:endParaRPr lang="en-US" altLang="zh-CN" sz="2400"/>
          </a:p>
          <a:p>
            <a:pPr algn="just"/>
            <a:r>
              <a:rPr lang="en-US" altLang="zh-CN" sz="2400"/>
              <a:t>        </a:t>
            </a:r>
            <a:r>
              <a:rPr lang="zh-CN" altLang="en-US" sz="2400"/>
              <a:t>Some common </a:t>
            </a:r>
            <a:r>
              <a:rPr lang="zh-CN" altLang="en-US" sz="2400" u="sng"/>
              <a:t>    1      </a:t>
            </a:r>
            <a:r>
              <a:rPr lang="zh-CN" altLang="en-US" sz="2400"/>
              <a:t>can help you in building effective document management. The files can be found easily when you</a:t>
            </a:r>
            <a:r>
              <a:rPr lang="zh-CN" altLang="en-US" sz="2400" u="sng"/>
              <a:t>    2     </a:t>
            </a:r>
            <a:r>
              <a:rPr lang="zh-CN" altLang="en-US" sz="2400"/>
              <a:t>your files and folders with names such as </a:t>
            </a:r>
            <a:r>
              <a:rPr lang="zh-CN" altLang="en-US" sz="2400" u="sng"/>
              <a:t>    3    </a:t>
            </a:r>
            <a:r>
              <a:rPr lang="zh-CN" altLang="en-US" sz="2400"/>
              <a:t> and school names. You can have a quick idea of the </a:t>
            </a:r>
            <a:r>
              <a:rPr lang="zh-CN" altLang="en-US" sz="2400" u="sng"/>
              <a:t>    4     </a:t>
            </a:r>
            <a:r>
              <a:rPr lang="zh-CN" altLang="en-US" sz="2400"/>
              <a:t>types if you search through folders in thumbnail view. You also need to remove</a:t>
            </a:r>
            <a:r>
              <a:rPr lang="zh-CN" altLang="en-US" sz="2400" u="sng"/>
              <a:t>     5    </a:t>
            </a:r>
            <a:r>
              <a:rPr lang="zh-CN" altLang="en-US" sz="2400"/>
              <a:t>files to make it clear and put things similar together in a folder. And keeping files in</a:t>
            </a:r>
            <a:r>
              <a:rPr lang="zh-CN" altLang="en-US" sz="2400" u="sng"/>
              <a:t>    6       </a:t>
            </a:r>
            <a:r>
              <a:rPr lang="zh-CN" altLang="en-US" sz="2400"/>
              <a:t>order is a good way to sort out all files. Of course, you should</a:t>
            </a:r>
            <a:r>
              <a:rPr lang="zh-CN" altLang="en-US" sz="2400" u="sng"/>
              <a:t>   7 </a:t>
            </a:r>
            <a:r>
              <a:rPr lang="zh-CN" altLang="en-US" sz="2400"/>
              <a:t>and reorganize files from a certain period of time to make sure they are in</a:t>
            </a:r>
          </a:p>
          <a:p>
            <a:pPr algn="just"/>
            <a:r>
              <a:rPr lang="zh-CN" altLang="en-US" sz="2400"/>
              <a:t>the</a:t>
            </a:r>
            <a:r>
              <a:rPr lang="zh-CN" altLang="en-US" sz="2400" u="sng"/>
              <a:t>    8   </a:t>
            </a:r>
            <a:r>
              <a:rPr lang="zh-CN" altLang="en-US" sz="2400"/>
              <a:t> place.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90855" y="2040255"/>
            <a:ext cx="11222990" cy="475424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If you want to manage your files quickly and easily, the following tips might be helpful.</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如果你想快速并轻松地管理你的文档，以下建议也许会有帮助。</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might 是情态动词，表示推测，意思是“也许、可能”，表示的可能性比 may 小一些。例如：</a:t>
            </a:r>
          </a:p>
          <a:p>
            <a:pPr marL="0" indent="0">
              <a:lnSpc>
                <a:spcPct val="100000"/>
              </a:lnSpc>
              <a:buNone/>
            </a:pPr>
            <a:r>
              <a:rPr lang="en-US" altLang="zh-CN" sz="2000" dirty="0"/>
              <a:t>   It might be very cold there today.今天那里也许会很冷。此句中，tip 的意思是“有用的小建议，小窍</a:t>
            </a:r>
          </a:p>
          <a:p>
            <a:pPr marL="0" indent="0">
              <a:lnSpc>
                <a:spcPct val="100000"/>
              </a:lnSpc>
              <a:buNone/>
            </a:pPr>
            <a:r>
              <a:rPr lang="en-US" altLang="zh-CN" sz="2000" dirty="0"/>
              <a:t>   门”。tip还有“小费”的意思。</a:t>
            </a:r>
          </a:p>
          <a:p>
            <a:pPr marL="0" indent="0">
              <a:lnSpc>
                <a:spcPct val="100000"/>
              </a:lnSpc>
              <a:buNone/>
            </a:pPr>
            <a:endParaRPr lang="en-US" altLang="zh-CN" sz="2000" dirty="0" smtClean="0"/>
          </a:p>
          <a:p>
            <a:pPr marL="0" indent="0">
              <a:lnSpc>
                <a:spcPct val="100000"/>
              </a:lnSpc>
              <a:buNone/>
            </a:pPr>
            <a:endParaRPr lang="en-US" altLang="zh-CN" sz="2000" dirty="0"/>
          </a:p>
          <a:p>
            <a:pPr marL="0" indent="0">
              <a:lnSpc>
                <a:spcPct val="100000"/>
              </a:lnSpc>
              <a:buNone/>
            </a:pPr>
            <a:endParaRPr lang="en-US" altLang="zh-CN" sz="20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You may have done many things every day.</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也许你每天做了很多事情。</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“may+have+ 过去分词”表示说话人对过去发生的事情有轻度把握或有怀疑的推测，例如：— </a:t>
            </a:r>
          </a:p>
          <a:p>
            <a:pPr marL="0" indent="0">
              <a:lnSpc>
                <a:spcPct val="100000"/>
              </a:lnSpc>
              <a:buNone/>
            </a:pPr>
            <a:r>
              <a:rPr lang="en-US" altLang="zh-CN" sz="2000" dirty="0">
                <a:sym typeface="+mn-ea"/>
              </a:rPr>
              <a:t>   Where is Tom? —He may have gone to the library. ——汤姆去哪里了？——他可能去了图书馆。  </a:t>
            </a:r>
          </a:p>
          <a:p>
            <a:pPr marL="0" indent="0">
              <a:lnSpc>
                <a:spcPct val="100000"/>
              </a:lnSpc>
              <a:buNone/>
            </a:pPr>
            <a:r>
              <a:rPr lang="en-US" altLang="zh-CN" sz="2000" dirty="0">
                <a:sym typeface="+mn-ea"/>
              </a:rPr>
              <a:t>   “might+have+过去分词”表示对过去事情可能性的推测或假设，有时会有批评之意。例如：You might</a:t>
            </a:r>
          </a:p>
          <a:p>
            <a:pPr marL="0" indent="0">
              <a:lnSpc>
                <a:spcPct val="100000"/>
              </a:lnSpc>
              <a:buNone/>
            </a:pPr>
            <a:r>
              <a:rPr lang="en-US" altLang="zh-CN" sz="2000" dirty="0">
                <a:sym typeface="+mn-ea"/>
              </a:rPr>
              <a:t>    have finished the work earlier. 你或许该早点完成工作。“might / may / must+have done”表示对过去行为的</a:t>
            </a:r>
          </a:p>
          <a:p>
            <a:pPr marL="0" indent="0">
              <a:lnSpc>
                <a:spcPct val="100000"/>
              </a:lnSpc>
              <a:buNone/>
            </a:pPr>
            <a:r>
              <a:rPr lang="en-US" altLang="zh-CN" sz="2000" dirty="0">
                <a:sym typeface="+mn-ea"/>
              </a:rPr>
              <a:t>    肯定猜测，语气依次由弱到强，表示“或者/ 也许/ 肯定已干过</a:t>
            </a:r>
            <a:r>
              <a:rPr lang="en-US" altLang="zh-CN" sz="2000" dirty="0">
                <a:latin typeface="华文中宋" panose="02010600040101010101" charset="-122"/>
                <a:ea typeface="华文中宋" panose="02010600040101010101" charset="-122"/>
                <a:sym typeface="+mn-ea"/>
              </a:rPr>
              <a:t>……</a:t>
            </a:r>
            <a:r>
              <a:rPr lang="en-US" altLang="zh-CN" sz="2000" dirty="0">
                <a:sym typeface="+mn-ea"/>
              </a:rPr>
              <a:t>”It must have snowed heavily last few </a:t>
            </a:r>
          </a:p>
          <a:p>
            <a:pPr marL="0" indent="0">
              <a:lnSpc>
                <a:spcPct val="100000"/>
              </a:lnSpc>
              <a:buNone/>
            </a:pPr>
            <a:r>
              <a:rPr lang="en-US" altLang="zh-CN" sz="2000" dirty="0">
                <a:sym typeface="+mn-ea"/>
              </a:rPr>
              <a:t>    days. You see the trees are still covered with snow. 过去几天一定下大雪了，你看，树上还覆盖着雪。</a:t>
            </a:r>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529695" cy="5196205"/>
          </a:xfrm>
        </p:spPr>
        <p:txBody>
          <a:bodyPr>
            <a:noAutofit/>
          </a:bodyPr>
          <a:lstStyle/>
          <a:p>
            <a:pPr marL="0" indent="0" algn="just">
              <a:lnSpc>
                <a:spcPct val="10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One should recheck and reorganize documents from a certain period of time in order to make sure </a:t>
            </a:r>
          </a:p>
          <a:p>
            <a:pPr marL="0" indent="0" algn="just">
              <a:lnSpc>
                <a:spcPct val="100000"/>
              </a:lnSpc>
              <a:buNone/>
            </a:pPr>
            <a:r>
              <a:rPr lang="en-US" altLang="zh-CN" sz="2000" dirty="0">
                <a:sym typeface="+mn-ea"/>
              </a:rPr>
              <a:t>   they are in the right place.</a:t>
            </a:r>
          </a:p>
          <a:p>
            <a:pPr marL="0" indent="0" algn="just">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为了确保文档归放在合适的地方，每隔一段时间，都应该再对文档进行检查与整理。</a:t>
            </a:r>
          </a:p>
          <a:p>
            <a:pPr marL="0" indent="0" algn="just">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句中recheck and reorganize 是“再次核对与再次整理”的意思。re- 是最常用的前缀之一。它可</a:t>
            </a:r>
          </a:p>
          <a:p>
            <a:pPr marL="0" indent="0" algn="just">
              <a:lnSpc>
                <a:spcPct val="100000"/>
              </a:lnSpc>
              <a:buNone/>
            </a:pPr>
            <a:r>
              <a:rPr lang="en-US" altLang="zh-CN" sz="2000" dirty="0">
                <a:sym typeface="+mn-ea"/>
              </a:rPr>
              <a:t>   以加在名词或动词前面，构成新的名词或动词，表示“再次，重复”。例如：restart（重新开始），</a:t>
            </a:r>
          </a:p>
          <a:p>
            <a:pPr marL="0" indent="0" algn="just">
              <a:lnSpc>
                <a:spcPct val="100000"/>
              </a:lnSpc>
              <a:buNone/>
            </a:pPr>
            <a:r>
              <a:rPr lang="en-US" altLang="zh-CN" sz="2000" dirty="0">
                <a:sym typeface="+mn-ea"/>
              </a:rPr>
              <a:t>   reconstruction（重建）。in order to 表示目的，意为“为了</a:t>
            </a:r>
            <a:r>
              <a:rPr lang="en-US" altLang="zh-CN" sz="2000" dirty="0">
                <a:latin typeface="华文中宋" panose="02010600040101010101" charset="-122"/>
                <a:ea typeface="华文中宋" panose="02010600040101010101" charset="-122"/>
                <a:sym typeface="+mn-ea"/>
              </a:rPr>
              <a:t>……</a:t>
            </a:r>
            <a:r>
              <a:rPr lang="en-US" altLang="zh-CN" sz="2000" dirty="0">
                <a:sym typeface="+mn-ea"/>
              </a:rPr>
              <a:t>”在用法和意义上相当于so as to 结构，</a:t>
            </a:r>
          </a:p>
          <a:p>
            <a:pPr marL="0" indent="0" algn="just">
              <a:lnSpc>
                <a:spcPct val="100000"/>
              </a:lnSpc>
              <a:buNone/>
            </a:pPr>
            <a:r>
              <a:rPr lang="en-US" altLang="zh-CN" sz="2000" dirty="0">
                <a:sym typeface="+mn-ea"/>
              </a:rPr>
              <a:t>   但是in order to 结构可以用于句首、句中，而so as to 多用于句中。两者的否定式分别为in order not to </a:t>
            </a:r>
          </a:p>
          <a:p>
            <a:pPr marL="0" indent="0" algn="just">
              <a:lnSpc>
                <a:spcPct val="100000"/>
              </a:lnSpc>
              <a:buNone/>
            </a:pPr>
            <a:r>
              <a:rPr lang="en-US" altLang="zh-CN" sz="2000" dirty="0">
                <a:sym typeface="+mn-ea"/>
              </a:rPr>
              <a:t>   和so as not to。例如：I’ve been here for years in order to learn painting. 我来这里多年，就是为了学习</a:t>
            </a:r>
          </a:p>
          <a:p>
            <a:pPr marL="0" indent="0" algn="just">
              <a:lnSpc>
                <a:spcPct val="100000"/>
              </a:lnSpc>
              <a:buNone/>
            </a:pPr>
            <a:r>
              <a:rPr lang="en-US" altLang="zh-CN" sz="2000" dirty="0">
                <a:sym typeface="+mn-ea"/>
              </a:rPr>
              <a:t>   绘画。In order to earn enough money，he worked late into the night every day. 为了赚到足够的钱，他天</a:t>
            </a:r>
          </a:p>
          <a:p>
            <a:pPr marL="0" indent="0" algn="just">
              <a:lnSpc>
                <a:spcPct val="100000"/>
              </a:lnSpc>
              <a:buNone/>
            </a:pPr>
            <a:r>
              <a:rPr lang="en-US" altLang="zh-CN" sz="2000" dirty="0">
                <a:sym typeface="+mn-ea"/>
              </a:rPr>
              <a:t>   天工作到深夜。make sure 把事情弄清楚，确信，证实。例如：Make sure they remember you! 确保让</a:t>
            </a:r>
          </a:p>
          <a:p>
            <a:pPr marL="0" indent="0" algn="just">
              <a:lnSpc>
                <a:spcPct val="100000"/>
              </a:lnSpc>
              <a:buNone/>
            </a:pPr>
            <a:r>
              <a:rPr lang="en-US" altLang="zh-CN" sz="2000" dirty="0">
                <a:sym typeface="+mn-ea"/>
              </a:rPr>
              <a:t>   他们记得你！</a:t>
            </a:r>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1296"/>
            <a:ext cx="12204032" cy="789305"/>
            <a:chOff x="0" y="-32251"/>
            <a:chExt cx="12204032" cy="789305"/>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270" y="13469"/>
              <a:ext cx="1028700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prstClr val="white"/>
                  </a:solidFill>
                  <a:latin typeface="微软雅黑" panose="020B0503020204020204" pitchFamily="34" charset="-122"/>
                  <a:ea typeface="微软雅黑" panose="020B0503020204020204" pitchFamily="34" charset="-122"/>
                  <a:sym typeface="+mn-ea"/>
                </a:rPr>
                <a:t>Task 7</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382270" y="1000125"/>
            <a:ext cx="11203305"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Complete the memo for Melinda with the information given below.</a:t>
            </a:r>
          </a:p>
        </p:txBody>
      </p:sp>
      <p:sp>
        <p:nvSpPr>
          <p:cNvPr id="9" name="圆角矩形 8"/>
          <p:cNvSpPr/>
          <p:nvPr/>
        </p:nvSpPr>
        <p:spPr>
          <a:xfrm>
            <a:off x="588010" y="1971040"/>
            <a:ext cx="10683875" cy="182499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772160" y="1736090"/>
            <a:ext cx="10499725" cy="1923415"/>
          </a:xfrm>
          <a:prstGeom prst="rect">
            <a:avLst/>
          </a:prstGeom>
          <a:noFill/>
        </p:spPr>
        <p:txBody>
          <a:bodyPr wrap="square" rtlCol="0" anchor="t">
            <a:spAutoFit/>
          </a:bodyPr>
          <a:lstStyle/>
          <a:p>
            <a:pPr algn="just"/>
            <a:endParaRPr lang="en-US" altLang="zh-CN" sz="2400"/>
          </a:p>
          <a:p>
            <a:pPr algn="just"/>
            <a:r>
              <a:rPr lang="en-US" altLang="zh-CN" sz="2400"/>
              <a:t> </a:t>
            </a:r>
            <a:r>
              <a:rPr lang="zh-CN" altLang="en-US" sz="2400"/>
              <a:t>so three filing cabinet drawers are needed                    Melinda</a:t>
            </a:r>
          </a:p>
          <a:p>
            <a:pPr algn="just"/>
            <a:r>
              <a:rPr lang="zh-CN" altLang="en-US" sz="2400"/>
              <a:t>we need to add one air conditioner                                 The Financial Department</a:t>
            </a:r>
          </a:p>
          <a:p>
            <a:pPr algn="just"/>
            <a:r>
              <a:rPr lang="zh-CN" altLang="en-US" sz="2400"/>
              <a:t>Buying new equipment for the new office                      Dec. 23, 2015</a:t>
            </a:r>
          </a:p>
          <a:p>
            <a:pPr algn="just"/>
            <a:r>
              <a:rPr lang="zh-CN" altLang="en-US" sz="2400"/>
              <a:t>and then we need a new photocopier</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11296"/>
            <a:ext cx="12204032" cy="789305"/>
            <a:chOff x="0" y="-32251"/>
            <a:chExt cx="12204032" cy="789305"/>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270" y="13469"/>
              <a:ext cx="1028700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prstClr val="white"/>
                  </a:solidFill>
                  <a:latin typeface="微软雅黑" panose="020B0503020204020204" pitchFamily="34" charset="-122"/>
                  <a:ea typeface="微软雅黑" panose="020B0503020204020204" pitchFamily="34" charset="-122"/>
                  <a:sym typeface="+mn-ea"/>
                </a:rPr>
                <a:t>Task 7</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382270" y="1000125"/>
            <a:ext cx="11203305"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Complete the memo for Melinda with the information given below.</a:t>
            </a:r>
          </a:p>
        </p:txBody>
      </p:sp>
      <p:sp>
        <p:nvSpPr>
          <p:cNvPr id="9" name="圆角矩形 8"/>
          <p:cNvSpPr/>
          <p:nvPr/>
        </p:nvSpPr>
        <p:spPr>
          <a:xfrm>
            <a:off x="382905" y="1513840"/>
            <a:ext cx="10888980" cy="488950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782955" y="1513840"/>
            <a:ext cx="10293985" cy="6678295"/>
          </a:xfrm>
          <a:prstGeom prst="rect">
            <a:avLst/>
          </a:prstGeom>
          <a:noFill/>
        </p:spPr>
        <p:txBody>
          <a:bodyPr wrap="square" rtlCol="0" anchor="t">
            <a:spAutoFit/>
          </a:bodyPr>
          <a:lstStyle/>
          <a:p>
            <a:pPr algn="ctr"/>
            <a:r>
              <a:rPr lang="en-US" altLang="zh-CN" sz="2400" b="1"/>
              <a:t>Memo</a:t>
            </a:r>
          </a:p>
          <a:p>
            <a:pPr algn="just"/>
            <a:r>
              <a:rPr lang="zh-CN" altLang="en-US" sz="2400"/>
              <a:t>From:       1.</a:t>
            </a:r>
          </a:p>
          <a:p>
            <a:pPr algn="just"/>
            <a:r>
              <a:rPr lang="zh-CN" altLang="en-US" sz="2400"/>
              <a:t>To:            2.</a:t>
            </a:r>
          </a:p>
          <a:p>
            <a:pPr algn="just"/>
            <a:r>
              <a:rPr lang="zh-CN" altLang="en-US" sz="2400"/>
              <a:t>Subject:  3.</a:t>
            </a:r>
          </a:p>
          <a:p>
            <a:pPr algn="just"/>
            <a:r>
              <a:rPr lang="zh-CN" altLang="en-US" sz="2400"/>
              <a:t>Date:       4</a:t>
            </a:r>
            <a:r>
              <a:rPr lang="zh-CN" altLang="en-US" sz="2400" b="1"/>
              <a:t>.</a:t>
            </a:r>
          </a:p>
          <a:p>
            <a:pPr algn="just"/>
            <a:r>
              <a:rPr lang="zh-CN" altLang="en-US" sz="2400"/>
              <a:t>Last week we moved into the new office. Unfortunately, the former office</a:t>
            </a:r>
          </a:p>
          <a:p>
            <a:pPr algn="just"/>
            <a:r>
              <a:rPr lang="zh-CN" altLang="en-US" sz="2400"/>
              <a:t>equipment was not enough for the new requirements. The following</a:t>
            </a:r>
          </a:p>
          <a:p>
            <a:pPr algn="just"/>
            <a:r>
              <a:rPr lang="zh-CN" altLang="en-US" sz="2400"/>
              <a:t>problems are outstanding:</a:t>
            </a:r>
          </a:p>
          <a:p>
            <a:pPr algn="just"/>
            <a:r>
              <a:rPr lang="zh-CN" altLang="en-US" sz="2400"/>
              <a:t>               • 5. The weather is very cold,               .</a:t>
            </a:r>
          </a:p>
          <a:p>
            <a:pPr algn="just"/>
            <a:r>
              <a:rPr lang="zh-CN" altLang="en-US" sz="2400"/>
              <a:t>               • 6. There are so many files,                 .</a:t>
            </a:r>
          </a:p>
          <a:p>
            <a:pPr algn="just"/>
            <a:r>
              <a:rPr lang="zh-CN" altLang="en-US" sz="2400"/>
              <a:t>               • 7. Some important files need to be kept,              .</a:t>
            </a:r>
          </a:p>
          <a:p>
            <a:pPr algn="just"/>
            <a:r>
              <a:rPr lang="zh-CN" altLang="en-US" sz="2400"/>
              <a:t>I would be grateful to know when you will be able to approve the equipment buying.</a:t>
            </a:r>
          </a:p>
          <a:p>
            <a:pPr algn="ctr"/>
            <a:endParaRPr lang="zh-CN" altLang="en-US" sz="2400" b="1"/>
          </a:p>
          <a:p>
            <a:pPr algn="ctr"/>
            <a:endParaRPr lang="zh-CN" altLang="en-US" sz="2400" b="1"/>
          </a:p>
          <a:p>
            <a:pPr algn="ctr"/>
            <a:endParaRPr lang="zh-CN" altLang="en-US" sz="2400" b="1"/>
          </a:p>
          <a:p>
            <a:pPr algn="ctr"/>
            <a:endParaRPr lang="zh-CN" altLang="en-US" sz="2400" b="1"/>
          </a:p>
          <a:p>
            <a:pPr algn="ctr"/>
            <a:endParaRPr lang="zh-CN" altLang="en-US" sz="2400" b="1"/>
          </a:p>
        </p:txBody>
      </p:sp>
      <p:cxnSp>
        <p:nvCxnSpPr>
          <p:cNvPr id="3" name="直接连接符 2"/>
          <p:cNvCxnSpPr/>
          <p:nvPr/>
        </p:nvCxnSpPr>
        <p:spPr>
          <a:xfrm>
            <a:off x="2395220" y="2218690"/>
            <a:ext cx="1169035" cy="0"/>
          </a:xfrm>
          <a:prstGeom prst="line">
            <a:avLst/>
          </a:prstGeom>
        </p:spPr>
        <p:style>
          <a:lnRef idx="1">
            <a:schemeClr val="dk1"/>
          </a:lnRef>
          <a:fillRef idx="0">
            <a:schemeClr val="dk1"/>
          </a:fillRef>
          <a:effectRef idx="0">
            <a:schemeClr val="dk1"/>
          </a:effectRef>
          <a:fontRef idx="minor">
            <a:schemeClr val="tx1"/>
          </a:fontRef>
        </p:style>
      </p:cxnSp>
      <p:cxnSp>
        <p:nvCxnSpPr>
          <p:cNvPr id="7" name="直接连接符 6"/>
          <p:cNvCxnSpPr/>
          <p:nvPr/>
        </p:nvCxnSpPr>
        <p:spPr>
          <a:xfrm>
            <a:off x="2327275" y="2575560"/>
            <a:ext cx="1157605" cy="0"/>
          </a:xfrm>
          <a:prstGeom prst="line">
            <a:avLst/>
          </a:prstGeom>
        </p:spPr>
        <p:style>
          <a:lnRef idx="1">
            <a:schemeClr val="dk1"/>
          </a:lnRef>
          <a:fillRef idx="0">
            <a:schemeClr val="dk1"/>
          </a:fillRef>
          <a:effectRef idx="0">
            <a:schemeClr val="dk1"/>
          </a:effectRef>
          <a:fontRef idx="minor">
            <a:schemeClr val="tx1"/>
          </a:fontRef>
        </p:style>
      </p:cxnSp>
      <p:cxnSp>
        <p:nvCxnSpPr>
          <p:cNvPr id="10" name="直接连接符 9"/>
          <p:cNvCxnSpPr/>
          <p:nvPr/>
        </p:nvCxnSpPr>
        <p:spPr>
          <a:xfrm>
            <a:off x="2270125" y="2970530"/>
            <a:ext cx="1169035" cy="0"/>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flipV="1">
            <a:off x="2327275" y="3283585"/>
            <a:ext cx="1077595" cy="15875"/>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a:off x="5527040" y="4786630"/>
            <a:ext cx="939165" cy="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5443220" y="5203825"/>
            <a:ext cx="981710" cy="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7176135" y="5517515"/>
            <a:ext cx="918845"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635" y="1306830"/>
            <a:ext cx="11292840" cy="5057775"/>
          </a:xfrm>
        </p:spPr>
        <p:txBody>
          <a:bodyPr>
            <a:normAutofit fontScale="90000" lnSpcReduction="10000"/>
          </a:bodyPr>
          <a:lstStyle/>
          <a:p>
            <a:pPr marL="0" indent="0" algn="ctr">
              <a:buNone/>
            </a:pPr>
            <a:r>
              <a:rPr sz="2600" b="1" dirty="0">
                <a:solidFill>
                  <a:schemeClr val="tx1"/>
                </a:solidFill>
              </a:rPr>
              <a:t>Tips for Writing a Memo（写备忘录的技巧）</a:t>
            </a:r>
          </a:p>
          <a:p>
            <a:pPr marL="0" indent="0" algn="l">
              <a:buNone/>
            </a:pPr>
            <a:r>
              <a:rPr lang="en-US" altLang="zh-CN" sz="2400" dirty="0" smtClean="0"/>
              <a:t>         </a:t>
            </a:r>
            <a:r>
              <a:rPr lang="en-US" altLang="zh-CN" sz="2400" dirty="0"/>
              <a:t>When you are asked to prepare a memo for your boss, don’t worry. If you can keep these</a:t>
            </a:r>
          </a:p>
          <a:p>
            <a:pPr marL="0" indent="0" algn="l">
              <a:buNone/>
            </a:pPr>
            <a:r>
              <a:rPr lang="en-US" altLang="zh-CN" sz="2400" dirty="0"/>
              <a:t>tips in mind, you are sure to have a nice job.</a:t>
            </a:r>
          </a:p>
          <a:p>
            <a:pPr marL="0" indent="0" algn="l">
              <a:buNone/>
            </a:pPr>
            <a:r>
              <a:rPr lang="en-US" altLang="zh-CN" sz="2400" dirty="0"/>
              <a:t>          • “Memorandum” can be used instead of “memo”.</a:t>
            </a:r>
          </a:p>
          <a:p>
            <a:pPr marL="0" indent="0" algn="l">
              <a:buNone/>
            </a:pPr>
            <a:r>
              <a:rPr lang="en-US" altLang="zh-CN" sz="2400" dirty="0"/>
              <a:t>          • Date: Spell out or use standard abbreviations（缩略形式）.</a:t>
            </a:r>
          </a:p>
          <a:p>
            <a:pPr marL="0" indent="0" algn="l">
              <a:buNone/>
            </a:pPr>
            <a:r>
              <a:rPr lang="en-US" altLang="zh-CN" sz="2400" dirty="0"/>
              <a:t>          • To: Order alphabetically or by professional status, avoid nicknames（昵称）, courtesy</a:t>
            </a:r>
          </a:p>
          <a:p>
            <a:pPr marL="0" indent="0" algn="l">
              <a:buNone/>
            </a:pPr>
            <a:r>
              <a:rPr lang="en-US" altLang="zh-CN" sz="2400" dirty="0"/>
              <a:t>（礼节性的）and professional titles.</a:t>
            </a:r>
          </a:p>
          <a:p>
            <a:pPr marL="0" indent="0" algn="l">
              <a:buNone/>
            </a:pPr>
            <a:r>
              <a:rPr lang="en-US" altLang="zh-CN" sz="2400" dirty="0"/>
              <a:t>          • From: Avoid courtesy and professional titles unless you are unknown to recipients（接</a:t>
            </a:r>
          </a:p>
          <a:p>
            <a:pPr marL="0" indent="0" algn="l">
              <a:buNone/>
            </a:pPr>
            <a:r>
              <a:rPr lang="en-US" altLang="zh-CN" sz="2400" dirty="0"/>
              <a:t>收人）. Then include your professional title and department.</a:t>
            </a:r>
          </a:p>
          <a:p>
            <a:pPr marL="0" indent="0" algn="l">
              <a:buNone/>
            </a:pPr>
            <a:r>
              <a:rPr lang="en-US" altLang="zh-CN" sz="2400" dirty="0"/>
              <a:t>          • Subject: “Subject” is better than “Re:”</a:t>
            </a:r>
          </a:p>
          <a:p>
            <a:pPr marL="0" indent="0" algn="l">
              <a:buNone/>
            </a:pPr>
            <a:r>
              <a:rPr lang="en-US" altLang="zh-CN" sz="2400" dirty="0"/>
              <a:t>          • When it comes to style, remember that you are not writing for an English class. You</a:t>
            </a:r>
          </a:p>
          <a:p>
            <a:pPr marL="0" indent="0" algn="l">
              <a:buNone/>
            </a:pPr>
            <a:r>
              <a:rPr lang="en-US" altLang="zh-CN" sz="2400" dirty="0"/>
              <a:t>want to communicate in a clear, precise fashion（精确明了的方式）. Simplicity is the key.</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9405" y="1306830"/>
            <a:ext cx="11534775" cy="5450840"/>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 it’s better to do something right the first time than have to do it again.  </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最好第一次就把事情做好，而不要再返工。</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It’s better to do A than do B 这个比较级结构用来表示做前面一件事情比做后面一件事情要好，</a:t>
            </a:r>
          </a:p>
          <a:p>
            <a:pPr marL="0" indent="0">
              <a:lnSpc>
                <a:spcPts val="2600"/>
              </a:lnSpc>
              <a:buNone/>
            </a:pPr>
            <a:r>
              <a:rPr lang="en-US" altLang="zh-CN" sz="2000" dirty="0"/>
              <a:t>   一般用于提出建议，也可以说you’d better do... 例如：It’s better to do something imperfectly than do </a:t>
            </a:r>
          </a:p>
          <a:p>
            <a:pPr marL="0" indent="0">
              <a:lnSpc>
                <a:spcPts val="2600"/>
              </a:lnSpc>
              <a:buNone/>
            </a:pPr>
            <a:r>
              <a:rPr lang="en-US" altLang="zh-CN" sz="2000" dirty="0"/>
              <a:t>   nothing at all. 宁可做得不那么完美，也比什么都不做要好。</a:t>
            </a:r>
          </a:p>
          <a:p>
            <a:pPr marL="0" indent="0">
              <a:lnSpc>
                <a:spcPts val="2600"/>
              </a:lnSpc>
              <a:buNone/>
            </a:pPr>
            <a:endParaRPr lang="en-US" altLang="zh-CN" sz="2000" dirty="0" smtClean="0">
              <a:latin typeface="华文琥珀" panose="02010800040101010101" pitchFamily="2" charset="-122"/>
              <a:ea typeface="华文琥珀" panose="02010800040101010101" pitchFamily="2" charset="-122"/>
            </a:endParaRP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Smile a lot and be as friendly as possible to everyone you meet — no matter what their position</a:t>
            </a:r>
          </a:p>
          <a:p>
            <a:pPr marL="0" indent="0">
              <a:lnSpc>
                <a:spcPts val="2600"/>
              </a:lnSpc>
              <a:buNone/>
            </a:pPr>
            <a:r>
              <a:rPr lang="en-US" altLang="zh-CN" sz="2000" dirty="0" smtClean="0"/>
              <a:t>   is or how important they are!</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smtClean="0"/>
              <a:t>多微笑，尽可能友好地对待你遇到的每一个人，无论他们身居何位，重要与否。</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be friendly to ... 对……友好；be friendly with... 和某人相处得好，相处融洽。例如：She is </a:t>
            </a:r>
          </a:p>
          <a:p>
            <a:pPr marL="0" indent="0">
              <a:lnSpc>
                <a:spcPts val="2600"/>
              </a:lnSpc>
              <a:buNone/>
            </a:pPr>
            <a:r>
              <a:rPr sz="2000" dirty="0"/>
              <a:t>   friendly to us. 她对我们很友好。She is friendly with her friends.她和她的朋友相处很融洽。as ... as </a:t>
            </a:r>
          </a:p>
          <a:p>
            <a:pPr marL="0" indent="0">
              <a:lnSpc>
                <a:spcPts val="2600"/>
              </a:lnSpc>
              <a:buNone/>
            </a:pPr>
            <a:r>
              <a:rPr sz="2000" dirty="0"/>
              <a:t>   possible 尽可能…… 例如：You should come as early as possible. 你应该尽量早来</a:t>
            </a:r>
            <a:r>
              <a:rPr lang="zh-CN" sz="2000" dirty="0"/>
              <a:t>。</a:t>
            </a:r>
          </a:p>
          <a:p>
            <a:pPr marL="0" indent="0">
              <a:lnSpc>
                <a:spcPts val="2600"/>
              </a:lnSpc>
              <a:buNone/>
            </a:pPr>
            <a:endParaRPr lang="zh-CN" altLang="en-US" sz="2000" dirty="0"/>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7"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8</a:t>
              </a:r>
            </a:p>
          </p:txBody>
        </p:sp>
      </p:grpSp>
      <p:sp>
        <p:nvSpPr>
          <p:cNvPr id="119" name="文本框 118"/>
          <p:cNvSpPr txBox="1"/>
          <p:nvPr/>
        </p:nvSpPr>
        <p:spPr>
          <a:xfrm>
            <a:off x="1146810" y="1807421"/>
            <a:ext cx="5963920" cy="16059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Publishing Information</a:t>
            </a:r>
          </a:p>
        </p:txBody>
      </p:sp>
      <p:pic>
        <p:nvPicPr>
          <p:cNvPr id="8194" name="Picture 2" descr="C:\Documents and Settings\dell\桌面\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64930" y="3531870"/>
            <a:ext cx="4633719" cy="282321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1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0896" y="4226960"/>
            <a:ext cx="3475990" cy="904875"/>
            <a:chOff x="310896" y="4226960"/>
            <a:chExt cx="3475990" cy="904875"/>
          </a:xfrm>
        </p:grpSpPr>
        <p:sp>
          <p:nvSpPr>
            <p:cNvPr id="16" name="矩形 15"/>
            <p:cNvSpPr/>
            <p:nvPr/>
          </p:nvSpPr>
          <p:spPr>
            <a:xfrm>
              <a:off x="1486916" y="4747025"/>
              <a:ext cx="2299970"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写电子邮件</a:t>
              </a:r>
            </a:p>
          </p:txBody>
        </p:sp>
        <p:sp>
          <p:nvSpPr>
            <p:cNvPr id="17" name="文本框 32"/>
            <p:cNvSpPr txBox="1"/>
            <p:nvPr/>
          </p:nvSpPr>
          <p:spPr>
            <a:xfrm>
              <a:off x="408051" y="4226960"/>
              <a:ext cx="2726055" cy="48323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an e-mail</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48277"/>
            <a:ext cx="3400205" cy="1272444"/>
            <a:chOff x="8767167" y="3548277"/>
            <a:chExt cx="3400205" cy="127244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将指令排序</a:t>
              </a:r>
            </a:p>
          </p:txBody>
        </p:sp>
        <p:sp>
          <p:nvSpPr>
            <p:cNvPr id="20" name="文本框 36"/>
            <p:cNvSpPr txBox="1"/>
            <p:nvPr/>
          </p:nvSpPr>
          <p:spPr>
            <a:xfrm>
              <a:off x="8767227" y="3548277"/>
              <a:ext cx="3131273"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Sequence a series of instructions</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628857" y="1613343"/>
            <a:ext cx="3767252" cy="868262"/>
            <a:chOff x="8569167" y="1613343"/>
            <a:chExt cx="3767252" cy="86826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主动提供帮助</a:t>
              </a:r>
            </a:p>
          </p:txBody>
        </p:sp>
        <p:sp>
          <p:nvSpPr>
            <p:cNvPr id="23" name="文本框 40"/>
            <p:cNvSpPr txBox="1"/>
            <p:nvPr/>
          </p:nvSpPr>
          <p:spPr>
            <a:xfrm>
              <a:off x="8569167" y="1613343"/>
              <a:ext cx="3408045"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Offer help</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145061" y="1485432"/>
            <a:ext cx="3181350" cy="1233805"/>
            <a:chOff x="-145061" y="1485432"/>
            <a:chExt cx="3181350" cy="1233805"/>
          </a:xfrm>
        </p:grpSpPr>
        <p:grpSp>
          <p:nvGrpSpPr>
            <p:cNvPr id="29" name="组合 28"/>
            <p:cNvGrpSpPr/>
            <p:nvPr/>
          </p:nvGrpSpPr>
          <p:grpSpPr>
            <a:xfrm>
              <a:off x="-145061" y="1485432"/>
              <a:ext cx="3181350" cy="1233805"/>
              <a:chOff x="102336" y="1531152"/>
              <a:chExt cx="2925382" cy="1233805"/>
            </a:xfrm>
          </p:grpSpPr>
          <p:sp>
            <p:nvSpPr>
              <p:cNvPr id="13" name="矩形 12"/>
              <p:cNvSpPr/>
              <p:nvPr/>
            </p:nvSpPr>
            <p:spPr>
              <a:xfrm>
                <a:off x="858498" y="2380147"/>
                <a:ext cx="2012149"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寻求帮助以及回应</a:t>
                </a:r>
              </a:p>
            </p:txBody>
          </p:sp>
          <p:sp>
            <p:nvSpPr>
              <p:cNvPr id="14" name="文本框 28"/>
              <p:cNvSpPr txBox="1"/>
              <p:nvPr/>
            </p:nvSpPr>
            <p:spPr>
              <a:xfrm>
                <a:off x="102336" y="1531152"/>
                <a:ext cx="2925382"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Ask for help and respond to it</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32251"/>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024" y="13469"/>
              <a:ext cx="5972029"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Getting Started</a:t>
              </a:r>
            </a:p>
          </p:txBody>
        </p:sp>
      </p:grpSp>
      <p:sp>
        <p:nvSpPr>
          <p:cNvPr id="6" name="TextBox 5"/>
          <p:cNvSpPr txBox="1"/>
          <p:nvPr/>
        </p:nvSpPr>
        <p:spPr>
          <a:xfrm>
            <a:off x="239395" y="777875"/>
            <a:ext cx="11700510" cy="153543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You are going to organize a charity book sale next month. You want to</a:t>
            </a:r>
          </a:p>
          <a:p>
            <a:pPr lvl="0">
              <a:lnSpc>
                <a:spcPct val="90000"/>
              </a:lnSpc>
              <a:spcBef>
                <a:spcPts val="1000"/>
              </a:spcBef>
            </a:pPr>
            <a:r>
              <a:rPr lang="en-US" altLang="zh-CN" sz="2800" b="1" dirty="0">
                <a:solidFill>
                  <a:prstClr val="black"/>
                </a:solidFill>
              </a:rPr>
              <a:t>publish the information in the community. Talk about the advantages and</a:t>
            </a:r>
          </a:p>
          <a:p>
            <a:pPr lvl="0">
              <a:lnSpc>
                <a:spcPct val="90000"/>
              </a:lnSpc>
              <a:spcBef>
                <a:spcPts val="1000"/>
              </a:spcBef>
            </a:pPr>
            <a:r>
              <a:rPr lang="en-US" altLang="zh-CN" sz="2800" b="1" dirty="0">
                <a:solidFill>
                  <a:prstClr val="black"/>
                </a:solidFill>
              </a:rPr>
              <a:t>disadvantages of each medium.</a:t>
            </a:r>
          </a:p>
        </p:txBody>
      </p:sp>
      <p:sp>
        <p:nvSpPr>
          <p:cNvPr id="9" name="圆角矩形 8"/>
          <p:cNvSpPr/>
          <p:nvPr/>
        </p:nvSpPr>
        <p:spPr>
          <a:xfrm>
            <a:off x="877570" y="2346960"/>
            <a:ext cx="3206750" cy="405066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4519930" y="2368550"/>
            <a:ext cx="3164840" cy="402907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圆角矩形 1"/>
          <p:cNvSpPr/>
          <p:nvPr/>
        </p:nvSpPr>
        <p:spPr>
          <a:xfrm>
            <a:off x="8258810" y="2368550"/>
            <a:ext cx="3164840" cy="402907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3" name="文本框 2"/>
          <p:cNvSpPr txBox="1"/>
          <p:nvPr/>
        </p:nvSpPr>
        <p:spPr>
          <a:xfrm>
            <a:off x="1210945" y="2368550"/>
            <a:ext cx="2540000" cy="2654935"/>
          </a:xfrm>
          <a:prstGeom prst="rect">
            <a:avLst/>
          </a:prstGeom>
          <a:noFill/>
        </p:spPr>
        <p:txBody>
          <a:bodyPr wrap="square" rtlCol="0" anchor="t">
            <a:spAutoFit/>
          </a:bodyPr>
          <a:lstStyle/>
          <a:p>
            <a:pPr algn="ctr"/>
            <a:r>
              <a:rPr lang="zh-CN" altLang="en-US" sz="2400" b="1"/>
              <a:t>Ways</a:t>
            </a:r>
          </a:p>
          <a:p>
            <a:pPr algn="ctr"/>
            <a:endParaRPr lang="zh-CN" altLang="en-US" sz="2400" b="1"/>
          </a:p>
          <a:p>
            <a:pPr algn="ctr"/>
            <a:r>
              <a:rPr lang="zh-CN" altLang="en-US" sz="2400"/>
              <a:t>brochure</a:t>
            </a:r>
          </a:p>
          <a:p>
            <a:pPr algn="ctr"/>
            <a:r>
              <a:rPr lang="zh-CN" altLang="en-US" sz="2400"/>
              <a:t>E-poster</a:t>
            </a:r>
          </a:p>
          <a:p>
            <a:pPr algn="ctr"/>
            <a:r>
              <a:rPr lang="zh-CN" altLang="en-US" sz="2400"/>
              <a:t>website</a:t>
            </a:r>
          </a:p>
          <a:p>
            <a:pPr algn="ctr"/>
            <a:r>
              <a:rPr lang="zh-CN" altLang="en-US" sz="2400"/>
              <a:t>WeChat</a:t>
            </a:r>
          </a:p>
          <a:p>
            <a:pPr algn="ctr"/>
            <a:r>
              <a:rPr lang="zh-CN" altLang="en-US" sz="2400"/>
              <a:t>E-mail</a:t>
            </a:r>
          </a:p>
        </p:txBody>
      </p:sp>
      <p:sp>
        <p:nvSpPr>
          <p:cNvPr id="7" name="文本框 6"/>
          <p:cNvSpPr txBox="1"/>
          <p:nvPr/>
        </p:nvSpPr>
        <p:spPr>
          <a:xfrm>
            <a:off x="4977130" y="2368550"/>
            <a:ext cx="2388870" cy="460375"/>
          </a:xfrm>
          <a:prstGeom prst="rect">
            <a:avLst/>
          </a:prstGeom>
          <a:noFill/>
        </p:spPr>
        <p:txBody>
          <a:bodyPr wrap="square" rtlCol="0" anchor="t">
            <a:spAutoFit/>
          </a:bodyPr>
          <a:lstStyle/>
          <a:p>
            <a:pPr algn="ctr"/>
            <a:r>
              <a:rPr lang="zh-CN" altLang="en-US" sz="2400" b="1"/>
              <a:t>Advantages</a:t>
            </a:r>
          </a:p>
        </p:txBody>
      </p:sp>
      <p:sp>
        <p:nvSpPr>
          <p:cNvPr id="13" name="文本框 12"/>
          <p:cNvSpPr txBox="1"/>
          <p:nvPr/>
        </p:nvSpPr>
        <p:spPr>
          <a:xfrm>
            <a:off x="8571230" y="2346960"/>
            <a:ext cx="2540000" cy="460375"/>
          </a:xfrm>
          <a:prstGeom prst="rect">
            <a:avLst/>
          </a:prstGeom>
          <a:noFill/>
        </p:spPr>
        <p:txBody>
          <a:bodyPr wrap="square" rtlCol="0" anchor="t">
            <a:spAutoFit/>
          </a:bodyPr>
          <a:lstStyle/>
          <a:p>
            <a:pPr algn="ctr"/>
            <a:r>
              <a:rPr lang="zh-CN" altLang="en-US" sz="2400" b="1"/>
              <a:t>Disadvantages</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792415"/>
            <a:chOff x="0" y="-32251"/>
            <a:chExt cx="12670375"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TextBox 6"/>
          <p:cNvSpPr txBox="1"/>
          <p:nvPr/>
        </p:nvSpPr>
        <p:spPr>
          <a:xfrm>
            <a:off x="449148" y="1113039"/>
            <a:ext cx="11575974" cy="460375"/>
          </a:xfrm>
          <a:prstGeom prst="rect">
            <a:avLst/>
          </a:prstGeom>
          <a:noFill/>
        </p:spPr>
        <p:txBody>
          <a:bodyPr wrap="square" rtlCol="0">
            <a:spAutoFit/>
          </a:bodyPr>
          <a:lstStyle/>
          <a:p>
            <a:r>
              <a:rPr lang="en-US" altLang="zh-CN" sz="2400" b="1"/>
              <a:t>Match the following English words with their Chinese equivalents.</a:t>
            </a:r>
          </a:p>
        </p:txBody>
      </p:sp>
      <p:sp>
        <p:nvSpPr>
          <p:cNvPr id="10" name="圆角矩形 9"/>
          <p:cNvSpPr/>
          <p:nvPr/>
        </p:nvSpPr>
        <p:spPr>
          <a:xfrm>
            <a:off x="949960" y="1760220"/>
            <a:ext cx="4526915"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4" name="圆角矩形 13"/>
          <p:cNvSpPr/>
          <p:nvPr/>
        </p:nvSpPr>
        <p:spPr>
          <a:xfrm>
            <a:off x="6224905" y="1759585"/>
            <a:ext cx="4610100"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2633980" y="1760220"/>
            <a:ext cx="1517015" cy="460375"/>
          </a:xfrm>
          <a:prstGeom prst="rect">
            <a:avLst/>
          </a:prstGeom>
          <a:noFill/>
        </p:spPr>
        <p:txBody>
          <a:bodyPr wrap="square" rtlCol="0" anchor="t">
            <a:spAutoFit/>
          </a:bodyPr>
          <a:lstStyle/>
          <a:p>
            <a:r>
              <a:rPr lang="zh-CN" altLang="en-US" sz="2400" b="1"/>
              <a:t>Column A</a:t>
            </a:r>
          </a:p>
        </p:txBody>
      </p:sp>
      <p:sp>
        <p:nvSpPr>
          <p:cNvPr id="3" name="文本框 2"/>
          <p:cNvSpPr txBox="1"/>
          <p:nvPr/>
        </p:nvSpPr>
        <p:spPr>
          <a:xfrm>
            <a:off x="1390015" y="2220595"/>
            <a:ext cx="3646170" cy="5031740"/>
          </a:xfrm>
          <a:prstGeom prst="rect">
            <a:avLst/>
          </a:prstGeom>
          <a:noFill/>
        </p:spPr>
        <p:txBody>
          <a:bodyPr wrap="square" rtlCol="0" anchor="t">
            <a:spAutoFit/>
          </a:bodyPr>
          <a:lstStyle/>
          <a:p>
            <a:r>
              <a:rPr lang="zh-CN" altLang="en-US"/>
              <a:t>1. microblog</a:t>
            </a:r>
          </a:p>
          <a:p>
            <a:endParaRPr lang="zh-CN" altLang="en-US"/>
          </a:p>
          <a:p>
            <a:r>
              <a:rPr lang="zh-CN" altLang="en-US"/>
              <a:t>2. bulletin board</a:t>
            </a:r>
          </a:p>
          <a:p>
            <a:endParaRPr lang="zh-CN" altLang="en-US"/>
          </a:p>
          <a:p>
            <a:r>
              <a:rPr lang="zh-CN" altLang="en-US"/>
              <a:t>3. poster</a:t>
            </a:r>
          </a:p>
          <a:p>
            <a:endParaRPr lang="zh-CN" altLang="en-US"/>
          </a:p>
          <a:p>
            <a:r>
              <a:rPr lang="zh-CN" altLang="en-US"/>
              <a:t>4. OA system</a:t>
            </a:r>
          </a:p>
          <a:p>
            <a:endParaRPr lang="zh-CN" altLang="en-US"/>
          </a:p>
          <a:p>
            <a:r>
              <a:rPr lang="zh-CN" altLang="en-US"/>
              <a:t>5. WeChat platform</a:t>
            </a:r>
          </a:p>
          <a:p>
            <a:endParaRPr lang="zh-CN" altLang="en-US"/>
          </a:p>
          <a:p>
            <a:r>
              <a:rPr lang="zh-CN" altLang="en-US"/>
              <a:t>6. E-mail</a:t>
            </a:r>
          </a:p>
          <a:p>
            <a:endParaRPr lang="zh-CN" altLang="en-US"/>
          </a:p>
          <a:p>
            <a:r>
              <a:rPr lang="zh-CN" altLang="en-US"/>
              <a:t>7. memo</a:t>
            </a:r>
          </a:p>
          <a:p>
            <a:endParaRPr lang="zh-CN" altLang="en-US"/>
          </a:p>
          <a:p>
            <a:r>
              <a:rPr lang="zh-CN" altLang="en-US"/>
              <a:t>8. website</a:t>
            </a:r>
          </a:p>
          <a:p>
            <a:endParaRPr lang="zh-CN" altLang="en-US"/>
          </a:p>
          <a:p>
            <a:endParaRPr lang="zh-CN" altLang="en-US"/>
          </a:p>
          <a:p>
            <a:endParaRPr lang="zh-CN" altLang="en-US"/>
          </a:p>
        </p:txBody>
      </p:sp>
      <p:sp>
        <p:nvSpPr>
          <p:cNvPr id="6" name="文本框 5"/>
          <p:cNvSpPr txBox="1"/>
          <p:nvPr/>
        </p:nvSpPr>
        <p:spPr>
          <a:xfrm>
            <a:off x="7435850" y="1806575"/>
            <a:ext cx="2540000" cy="460375"/>
          </a:xfrm>
          <a:prstGeom prst="rect">
            <a:avLst/>
          </a:prstGeom>
          <a:noFill/>
        </p:spPr>
        <p:txBody>
          <a:bodyPr wrap="square" rtlCol="0" anchor="t">
            <a:spAutoFit/>
          </a:bodyPr>
          <a:lstStyle/>
          <a:p>
            <a:pPr algn="ctr"/>
            <a:r>
              <a:rPr lang="zh-CN" altLang="en-US" sz="2400" b="1"/>
              <a:t>Column B</a:t>
            </a:r>
          </a:p>
        </p:txBody>
      </p:sp>
      <p:sp>
        <p:nvSpPr>
          <p:cNvPr id="9" name="文本框 8"/>
          <p:cNvSpPr txBox="1"/>
          <p:nvPr/>
        </p:nvSpPr>
        <p:spPr>
          <a:xfrm>
            <a:off x="7259955" y="2220595"/>
            <a:ext cx="3121660" cy="4208780"/>
          </a:xfrm>
          <a:prstGeom prst="rect">
            <a:avLst/>
          </a:prstGeom>
          <a:noFill/>
        </p:spPr>
        <p:txBody>
          <a:bodyPr wrap="square" rtlCol="0" anchor="t">
            <a:spAutoFit/>
          </a:bodyPr>
          <a:lstStyle/>
          <a:p>
            <a:r>
              <a:rPr lang="zh-CN" altLang="en-US"/>
              <a:t>A. 微信平台</a:t>
            </a:r>
          </a:p>
          <a:p>
            <a:endParaRPr lang="zh-CN" altLang="en-US"/>
          </a:p>
          <a:p>
            <a:r>
              <a:rPr lang="zh-CN" altLang="en-US"/>
              <a:t>B. 网站</a:t>
            </a:r>
          </a:p>
          <a:p>
            <a:endParaRPr lang="zh-CN" altLang="en-US"/>
          </a:p>
          <a:p>
            <a:r>
              <a:rPr lang="zh-CN" altLang="en-US"/>
              <a:t>C. 备忘录</a:t>
            </a:r>
          </a:p>
          <a:p>
            <a:endParaRPr lang="zh-CN" altLang="en-US"/>
          </a:p>
          <a:p>
            <a:r>
              <a:rPr lang="zh-CN" altLang="en-US"/>
              <a:t>D. 电子邮件</a:t>
            </a:r>
          </a:p>
          <a:p>
            <a:endParaRPr lang="zh-CN" altLang="en-US"/>
          </a:p>
          <a:p>
            <a:r>
              <a:rPr lang="zh-CN" altLang="en-US"/>
              <a:t>E. OA（办公自动化）系统</a:t>
            </a:r>
          </a:p>
          <a:p>
            <a:endParaRPr lang="zh-CN" altLang="en-US"/>
          </a:p>
          <a:p>
            <a:r>
              <a:rPr lang="zh-CN" altLang="en-US"/>
              <a:t>F. 海报</a:t>
            </a:r>
          </a:p>
          <a:p>
            <a:endParaRPr lang="zh-CN" altLang="en-US"/>
          </a:p>
          <a:p>
            <a:r>
              <a:rPr lang="zh-CN" altLang="en-US"/>
              <a:t>G. 布告栏</a:t>
            </a:r>
          </a:p>
          <a:p>
            <a:endParaRPr lang="zh-CN" altLang="en-US"/>
          </a:p>
          <a:p>
            <a:r>
              <a:rPr lang="zh-CN" altLang="en-US"/>
              <a:t>H. 微博</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8490" y="2087880"/>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Well, talking on the phone is more personal and interactive than sending information </a:t>
            </a:r>
          </a:p>
          <a:p>
            <a:pPr marL="0" indent="0" fontAlgn="auto">
              <a:lnSpc>
                <a:spcPts val="2500"/>
              </a:lnSpc>
              <a:buNone/>
            </a:pPr>
            <a:r>
              <a:rPr lang="en-US" altLang="zh-CN" sz="2200" dirty="0"/>
              <a:t>  by e-mails.</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电话通知比发电子邮件更人性化，更具有互动性。</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more...than... 比</a:t>
            </a:r>
            <a:r>
              <a:rPr lang="en-US" altLang="zh-CN" sz="2000">
                <a:latin typeface="华文中宋" panose="02010600040101010101" charset="-122"/>
                <a:ea typeface="华文中宋" panose="02010600040101010101" charset="-122"/>
              </a:rPr>
              <a:t>……</a:t>
            </a:r>
            <a:r>
              <a:rPr lang="en-US" altLang="zh-CN" sz="2000"/>
              <a:t>更</a:t>
            </a:r>
            <a:r>
              <a:rPr lang="en-US" altLang="zh-CN" sz="2000">
                <a:latin typeface="华文中宋" panose="02010600040101010101" charset="-122"/>
                <a:ea typeface="华文中宋" panose="02010600040101010101" charset="-122"/>
              </a:rPr>
              <a:t>……</a:t>
            </a:r>
            <a:r>
              <a:rPr lang="en-US" altLang="zh-CN" sz="2000"/>
              <a:t>，more后接多音节形容词或副词，构成比较级，表示对两者</a:t>
            </a:r>
          </a:p>
          <a:p>
            <a:pPr marL="0" indent="0" fontAlgn="auto">
              <a:lnSpc>
                <a:spcPts val="2500"/>
              </a:lnSpc>
              <a:buNone/>
            </a:pPr>
            <a:r>
              <a:rPr lang="en-US" altLang="zh-CN" sz="2000"/>
              <a:t>  进行比较。例如：Traveling by train is more relaxing than driving. 乘火车旅行比开汽车轻松得多。 </a:t>
            </a:r>
          </a:p>
          <a:p>
            <a:pPr marL="0" indent="0" fontAlgn="auto">
              <a:lnSpc>
                <a:spcPts val="2500"/>
              </a:lnSpc>
              <a:buNone/>
            </a:pPr>
            <a:r>
              <a:rPr lang="en-US" altLang="zh-CN" sz="2000"/>
              <a:t>  This company is more concerned with quality than with quantity. 这家公司更加关注质量而不是产量。</a:t>
            </a:r>
          </a:p>
          <a:p>
            <a:pPr marL="0" indent="0" fontAlgn="auto">
              <a:lnSpc>
                <a:spcPts val="2500"/>
              </a:lnSpc>
              <a:buNone/>
            </a:pPr>
            <a:endParaRPr lang="en-US" altLang="zh-CN" sz="2000"/>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828114"/>
            <a:chOff x="0" y="-32251"/>
            <a:chExt cx="12670375" cy="828114"/>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7" name="TextBox 6"/>
          <p:cNvSpPr txBox="1"/>
          <p:nvPr/>
        </p:nvSpPr>
        <p:spPr>
          <a:xfrm>
            <a:off x="950163" y="1071129"/>
            <a:ext cx="11575974" cy="460375"/>
          </a:xfrm>
          <a:prstGeom prst="rect">
            <a:avLst/>
          </a:prstGeom>
          <a:noFill/>
        </p:spPr>
        <p:txBody>
          <a:bodyPr wrap="square" rtlCol="0">
            <a:spAutoFit/>
          </a:bodyPr>
          <a:lstStyle/>
          <a:p>
            <a:r>
              <a:rPr lang="en-US" altLang="zh-CN" sz="2400" b="1"/>
              <a:t>Listen to the dialog and put the following instructions in order.</a:t>
            </a:r>
          </a:p>
        </p:txBody>
      </p:sp>
      <p:sp>
        <p:nvSpPr>
          <p:cNvPr id="10" name="圆角矩形 9"/>
          <p:cNvSpPr/>
          <p:nvPr/>
        </p:nvSpPr>
        <p:spPr>
          <a:xfrm>
            <a:off x="949960" y="1760220"/>
            <a:ext cx="4526915"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4" name="圆角矩形 13"/>
          <p:cNvSpPr/>
          <p:nvPr/>
        </p:nvSpPr>
        <p:spPr>
          <a:xfrm>
            <a:off x="5908040" y="1759585"/>
            <a:ext cx="5344160"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2633980" y="1760220"/>
            <a:ext cx="1517015" cy="460375"/>
          </a:xfrm>
          <a:prstGeom prst="rect">
            <a:avLst/>
          </a:prstGeom>
          <a:noFill/>
        </p:spPr>
        <p:txBody>
          <a:bodyPr wrap="square" rtlCol="0" anchor="t">
            <a:spAutoFit/>
          </a:bodyPr>
          <a:lstStyle/>
          <a:p>
            <a:r>
              <a:rPr lang="zh-CN" altLang="en-US" sz="2400" b="1"/>
              <a:t>Column A</a:t>
            </a:r>
          </a:p>
        </p:txBody>
      </p:sp>
      <p:sp>
        <p:nvSpPr>
          <p:cNvPr id="3" name="文本框 2"/>
          <p:cNvSpPr txBox="1"/>
          <p:nvPr/>
        </p:nvSpPr>
        <p:spPr>
          <a:xfrm>
            <a:off x="1390015" y="2494915"/>
            <a:ext cx="3646170" cy="3934460"/>
          </a:xfrm>
          <a:prstGeom prst="rect">
            <a:avLst/>
          </a:prstGeom>
          <a:noFill/>
        </p:spPr>
        <p:txBody>
          <a:bodyPr wrap="square" rtlCol="0" anchor="t">
            <a:spAutoFit/>
          </a:bodyPr>
          <a:lstStyle/>
          <a:p>
            <a:r>
              <a:rPr lang="zh-CN" altLang="en-US"/>
              <a:t>Step 1.</a:t>
            </a:r>
          </a:p>
          <a:p>
            <a:endParaRPr lang="zh-CN" altLang="en-US"/>
          </a:p>
          <a:p>
            <a:r>
              <a:rPr lang="zh-CN" altLang="en-US"/>
              <a:t>Step 2.</a:t>
            </a:r>
          </a:p>
          <a:p>
            <a:endParaRPr lang="zh-CN" altLang="en-US"/>
          </a:p>
          <a:p>
            <a:r>
              <a:rPr lang="zh-CN" altLang="en-US"/>
              <a:t>Step 3.</a:t>
            </a:r>
          </a:p>
          <a:p>
            <a:endParaRPr lang="zh-CN" altLang="en-US"/>
          </a:p>
          <a:p>
            <a:r>
              <a:rPr lang="zh-CN" altLang="en-US"/>
              <a:t>Step 4.</a:t>
            </a:r>
          </a:p>
          <a:p>
            <a:endParaRPr lang="zh-CN" altLang="en-US"/>
          </a:p>
          <a:p>
            <a:r>
              <a:rPr lang="zh-CN" altLang="en-US"/>
              <a:t>Step 5.</a:t>
            </a:r>
          </a:p>
          <a:p>
            <a:endParaRPr lang="zh-CN" altLang="en-US"/>
          </a:p>
          <a:p>
            <a:endParaRPr lang="zh-CN" altLang="en-US"/>
          </a:p>
          <a:p>
            <a:endParaRPr lang="zh-CN" altLang="en-US"/>
          </a:p>
          <a:p>
            <a:endParaRPr lang="zh-CN" altLang="en-US"/>
          </a:p>
          <a:p>
            <a:endParaRPr lang="zh-CN" altLang="en-US"/>
          </a:p>
        </p:txBody>
      </p:sp>
      <p:sp>
        <p:nvSpPr>
          <p:cNvPr id="6" name="文本框 5"/>
          <p:cNvSpPr txBox="1"/>
          <p:nvPr/>
        </p:nvSpPr>
        <p:spPr>
          <a:xfrm>
            <a:off x="7435850" y="1806575"/>
            <a:ext cx="2540000" cy="460375"/>
          </a:xfrm>
          <a:prstGeom prst="rect">
            <a:avLst/>
          </a:prstGeom>
          <a:noFill/>
        </p:spPr>
        <p:txBody>
          <a:bodyPr wrap="square" rtlCol="0" anchor="t">
            <a:spAutoFit/>
          </a:bodyPr>
          <a:lstStyle/>
          <a:p>
            <a:pPr algn="ctr"/>
            <a:r>
              <a:rPr lang="zh-CN" altLang="en-US" sz="2400" b="1"/>
              <a:t>Column B</a:t>
            </a:r>
          </a:p>
        </p:txBody>
      </p:sp>
      <p:sp>
        <p:nvSpPr>
          <p:cNvPr id="9" name="文本框 8"/>
          <p:cNvSpPr txBox="1"/>
          <p:nvPr/>
        </p:nvSpPr>
        <p:spPr>
          <a:xfrm>
            <a:off x="6192520" y="2494915"/>
            <a:ext cx="5026660" cy="2867660"/>
          </a:xfrm>
          <a:prstGeom prst="rect">
            <a:avLst/>
          </a:prstGeom>
          <a:noFill/>
        </p:spPr>
        <p:txBody>
          <a:bodyPr wrap="square" rtlCol="0" anchor="t">
            <a:spAutoFit/>
          </a:bodyPr>
          <a:lstStyle/>
          <a:p>
            <a:r>
              <a:rPr lang="zh-CN" altLang="en-US" sz="2000"/>
              <a:t>A. You enter the user name and password.</a:t>
            </a:r>
          </a:p>
          <a:p>
            <a:endParaRPr lang="zh-CN" altLang="en-US"/>
          </a:p>
          <a:p>
            <a:r>
              <a:rPr lang="zh-CN" altLang="en-US"/>
              <a:t>B. You need to fill in each entry.</a:t>
            </a:r>
          </a:p>
          <a:p>
            <a:endParaRPr lang="zh-CN" altLang="en-US"/>
          </a:p>
          <a:p>
            <a:r>
              <a:rPr lang="zh-CN" altLang="en-US"/>
              <a:t>C. You have to log on.</a:t>
            </a:r>
          </a:p>
          <a:p>
            <a:endParaRPr lang="zh-CN" altLang="en-US"/>
          </a:p>
          <a:p>
            <a:r>
              <a:rPr lang="zh-CN" altLang="en-US"/>
              <a:t>D. You click “Send” button, and the information is</a:t>
            </a:r>
          </a:p>
          <a:p>
            <a:r>
              <a:rPr lang="zh-CN" altLang="en-US"/>
              <a:t>     published.</a:t>
            </a:r>
          </a:p>
          <a:p>
            <a:endParaRPr lang="zh-CN" altLang="en-US"/>
          </a:p>
          <a:p>
            <a:r>
              <a:rPr lang="zh-CN" altLang="en-US"/>
              <a:t>E. You click “publish information” button.</a:t>
            </a:r>
          </a:p>
        </p:txBody>
      </p:sp>
      <p:cxnSp>
        <p:nvCxnSpPr>
          <p:cNvPr id="8" name="直接连接符 7"/>
          <p:cNvCxnSpPr/>
          <p:nvPr/>
        </p:nvCxnSpPr>
        <p:spPr>
          <a:xfrm flipV="1">
            <a:off x="2218690" y="2745105"/>
            <a:ext cx="2204085" cy="19685"/>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flipV="1">
            <a:off x="2199005" y="3300730"/>
            <a:ext cx="2263775" cy="19685"/>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flipV="1">
            <a:off x="2199005" y="3856990"/>
            <a:ext cx="2303145" cy="19685"/>
          </a:xfrm>
          <a:prstGeom prst="line">
            <a:avLst/>
          </a:prstGeom>
        </p:spPr>
        <p:style>
          <a:lnRef idx="1">
            <a:schemeClr val="dk1"/>
          </a:lnRef>
          <a:fillRef idx="0">
            <a:schemeClr val="dk1"/>
          </a:fillRef>
          <a:effectRef idx="0">
            <a:schemeClr val="dk1"/>
          </a:effectRef>
          <a:fontRef idx="minor">
            <a:schemeClr val="tx1"/>
          </a:fontRef>
        </p:style>
      </p:cxnSp>
      <p:cxnSp>
        <p:nvCxnSpPr>
          <p:cNvPr id="16" name="直接连接符 15"/>
          <p:cNvCxnSpPr/>
          <p:nvPr/>
        </p:nvCxnSpPr>
        <p:spPr>
          <a:xfrm flipV="1">
            <a:off x="2218690" y="4392930"/>
            <a:ext cx="2323465" cy="19685"/>
          </a:xfrm>
          <a:prstGeom prst="line">
            <a:avLst/>
          </a:prstGeom>
        </p:spPr>
        <p:style>
          <a:lnRef idx="1">
            <a:schemeClr val="dk1"/>
          </a:lnRef>
          <a:fillRef idx="0">
            <a:schemeClr val="dk1"/>
          </a:fillRef>
          <a:effectRef idx="0">
            <a:schemeClr val="dk1"/>
          </a:effectRef>
          <a:fontRef idx="minor">
            <a:schemeClr val="tx1"/>
          </a:fontRef>
        </p:style>
      </p:cxnSp>
      <p:cxnSp>
        <p:nvCxnSpPr>
          <p:cNvPr id="17" name="直接连接符 16"/>
          <p:cNvCxnSpPr/>
          <p:nvPr/>
        </p:nvCxnSpPr>
        <p:spPr>
          <a:xfrm flipV="1">
            <a:off x="2258695" y="4949190"/>
            <a:ext cx="2243455" cy="1968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296332" y="1426464"/>
            <a:ext cx="11087947" cy="5239512"/>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 have no idea of how to use my OA account.</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我不知道怎样使用我的OA 账号。</a:t>
            </a:r>
            <a:endParaRPr lang="en-US" altLang="zh-CN" sz="2000" dirty="0"/>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how 引导的宾语从句充当介词of 的宾语，构成介宾结构。have no idea of 不知道。例如：</a:t>
            </a:r>
          </a:p>
          <a:p>
            <a:pPr marL="0" indent="0">
              <a:lnSpc>
                <a:spcPct val="120000"/>
              </a:lnSpc>
              <a:buNone/>
            </a:pPr>
            <a:r>
              <a:rPr lang="en-US" altLang="zh-CN" sz="2000" dirty="0"/>
              <a:t>   He has no idea of how to log on his email account. 他不知道如何登录他的电子邮箱账号。how to use </a:t>
            </a:r>
          </a:p>
          <a:p>
            <a:pPr marL="0" indent="0">
              <a:lnSpc>
                <a:spcPct val="120000"/>
              </a:lnSpc>
              <a:buNone/>
            </a:pPr>
            <a:r>
              <a:rPr lang="en-US" altLang="zh-CN" sz="2000" dirty="0"/>
              <a:t>   是“疑问词+ 动词不定式”结构作宾语，这类疑问词包括疑问代词what, which, who 和疑问副词when,</a:t>
            </a:r>
          </a:p>
          <a:p>
            <a:pPr marL="0" indent="0">
              <a:lnSpc>
                <a:spcPct val="120000"/>
              </a:lnSpc>
              <a:buNone/>
            </a:pPr>
            <a:r>
              <a:rPr lang="en-US" altLang="zh-CN" sz="2000" dirty="0"/>
              <a:t>   how, where 等。疑问词和不定式一起构成不定式短语，这种结构在句子中不能作谓语，可作主</a:t>
            </a:r>
          </a:p>
          <a:p>
            <a:pPr marL="0" indent="0">
              <a:lnSpc>
                <a:spcPct val="120000"/>
              </a:lnSpc>
              <a:buNone/>
            </a:pPr>
            <a:r>
              <a:rPr lang="en-US" altLang="zh-CN" sz="2000" dirty="0"/>
              <a:t>   语、宾语、表语等。例如：When to start remains undecided. 何时出发，尚未决定（作主语）。</a:t>
            </a:r>
          </a:p>
          <a:p>
            <a:pPr marL="0" indent="0">
              <a:lnSpc>
                <a:spcPct val="120000"/>
              </a:lnSpc>
              <a:buNone/>
            </a:pPr>
            <a:r>
              <a:rPr lang="en-US" altLang="zh-CN" sz="2000" dirty="0"/>
              <a:t>    She didn’t know which bus to take.　她不知乘哪路公共汽车（作动词宾语）。The diff iculty</a:t>
            </a:r>
          </a:p>
          <a:p>
            <a:pPr marL="0" indent="0">
              <a:lnSpc>
                <a:spcPct val="120000"/>
              </a:lnSpc>
              <a:buNone/>
            </a:pPr>
            <a:r>
              <a:rPr lang="en-US" altLang="zh-CN" sz="2000" dirty="0"/>
              <a:t>    is how to do the most of work with the least of money. 困难是如何尽量少花钱多办事（做表语）。</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17220" y="1859280"/>
            <a:ext cx="10956925" cy="515683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Now all you need to do is fill in each entry and then click “send”.</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现在你需要做的就是填写好每个条目，然后点击“发送”键。</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句中有两个省略成分：其一，all 后面省略了一个that 连接词，all 充当的是不定式to do </a:t>
            </a:r>
          </a:p>
          <a:p>
            <a:pPr marL="0" indent="0">
              <a:lnSpc>
                <a:spcPct val="120000"/>
              </a:lnSpc>
              <a:buNone/>
            </a:pPr>
            <a:r>
              <a:rPr lang="en-US" altLang="zh-CN" sz="2000" dirty="0"/>
              <a:t>  的宾语。例如：This is all（that）I want to say. 这就是我要说的 （我就想说这么多）。其二，动</a:t>
            </a:r>
          </a:p>
          <a:p>
            <a:pPr marL="0" indent="0">
              <a:lnSpc>
                <a:spcPct val="120000"/>
              </a:lnSpc>
              <a:buNone/>
            </a:pPr>
            <a:r>
              <a:rPr lang="en-US" altLang="zh-CN" sz="2000" dirty="0"/>
              <a:t>   词fill 和 click 前各省去了不定式小品词to，原因是前面主语从句中结尾的单词是动词 do。另外，</a:t>
            </a:r>
          </a:p>
          <a:p>
            <a:pPr marL="0" indent="0">
              <a:lnSpc>
                <a:spcPct val="120000"/>
              </a:lnSpc>
              <a:buNone/>
            </a:pPr>
            <a:r>
              <a:rPr lang="en-US" altLang="zh-CN" sz="2000" dirty="0"/>
              <a:t>   当两个或两个以上不定式短语连用而且作用相同时，那么除第一个不定式短语用to 外，其余的</a:t>
            </a:r>
          </a:p>
          <a:p>
            <a:pPr marL="0" indent="0">
              <a:lnSpc>
                <a:spcPct val="120000"/>
              </a:lnSpc>
              <a:buNone/>
            </a:pPr>
            <a:r>
              <a:rPr lang="en-US" altLang="zh-CN" sz="2000" dirty="0"/>
              <a:t>   不定式短语可省略to。例如：This article is easy to read and（to）understand. 这篇文章浅显易懂。</a:t>
            </a:r>
          </a:p>
          <a:p>
            <a:pPr marL="0" indent="0">
              <a:lnSpc>
                <a:spcPct val="120000"/>
              </a:lnSpc>
              <a:buNone/>
            </a:pPr>
            <a:endParaRPr lang="en-US" altLang="zh-CN" sz="2000" dirty="0" smtClean="0"/>
          </a:p>
          <a:p>
            <a:pPr marL="0" indent="0">
              <a:lnSpc>
                <a:spcPct val="120000"/>
              </a:lnSpc>
              <a:buNone/>
            </a:pPr>
            <a:endParaRPr lang="en-US" altLang="zh-CN" sz="2000" dirty="0" smtClean="0"/>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581984" y="3040159"/>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74278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46430" y="1770380"/>
            <a:ext cx="10737850" cy="4895215"/>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It’s not that difficult.</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也没有那么难。</a:t>
            </a:r>
            <a:endParaRPr lang="en-US" altLang="zh-CN" sz="2000" dirty="0"/>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句中that 是一个副词，修饰形容词或副词，是“那么，这么”的意思，常用于口语中。</a:t>
            </a:r>
          </a:p>
          <a:p>
            <a:pPr marL="0" indent="0">
              <a:lnSpc>
                <a:spcPct val="120000"/>
              </a:lnSpc>
              <a:buNone/>
            </a:pPr>
            <a:r>
              <a:rPr lang="en-US" altLang="zh-CN" sz="2000" dirty="0"/>
              <a:t>  例如：I was’t that clever. 我没有那么聪明。Can hard work change a person that much? 努力工作</a:t>
            </a:r>
          </a:p>
          <a:p>
            <a:pPr marL="0" indent="0">
              <a:lnSpc>
                <a:spcPct val="120000"/>
              </a:lnSpc>
              <a:buNone/>
            </a:pPr>
            <a:r>
              <a:rPr lang="en-US" altLang="zh-CN" sz="2000" dirty="0"/>
              <a:t>  真的可以如此改变一个人吗？</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7569" y="1383457"/>
            <a:ext cx="11596383" cy="5628111"/>
          </a:xfrm>
        </p:spPr>
        <p:txBody>
          <a:bodyPr>
            <a:noAutofit/>
          </a:bodyPr>
          <a:lstStyle/>
          <a:p>
            <a:pPr marL="0" indent="0" algn="ctr">
              <a:lnSpc>
                <a:spcPct val="120000"/>
              </a:lnSpc>
              <a:buNone/>
            </a:pPr>
            <a:r>
              <a:rPr lang="zh-CN" altLang="en-US" sz="2000" b="1" dirty="0">
                <a:latin typeface="黑体" panose="02010609060101010101" pitchFamily="2" charset="-122"/>
                <a:ea typeface="黑体" panose="02010609060101010101" pitchFamily="2" charset="-122"/>
              </a:rPr>
              <a:t> 现在完成进行时</a:t>
            </a:r>
          </a:p>
          <a:p>
            <a:pPr marL="0" indent="0" fontAlgn="auto">
              <a:lnSpc>
                <a:spcPts val="2500"/>
              </a:lnSpc>
              <a:buNone/>
            </a:pPr>
            <a:r>
              <a:rPr lang="en-US" altLang="zh-CN" sz="2000" dirty="0" smtClean="0"/>
              <a:t>         • 现在完成进行时表示动作从某一时间开始，一直持续到现在，或者刚刚终止，或者</a:t>
            </a:r>
            <a:r>
              <a:rPr sz="2000" dirty="0"/>
              <a:t>可能仍然要继</a:t>
            </a:r>
          </a:p>
          <a:p>
            <a:pPr marL="0" indent="0" fontAlgn="auto">
              <a:lnSpc>
                <a:spcPts val="2500"/>
              </a:lnSpc>
              <a:buNone/>
            </a:pPr>
            <a:r>
              <a:rPr sz="2000" dirty="0"/>
              <a:t>续下去（与since，for 连用时）；也可以表示某种经历。结构为：主语+ 助动词（have / has）+been+ 动</a:t>
            </a:r>
          </a:p>
          <a:p>
            <a:pPr marL="0" indent="0" fontAlgn="auto">
              <a:lnSpc>
                <a:spcPts val="2500"/>
              </a:lnSpc>
              <a:buNone/>
            </a:pPr>
            <a:r>
              <a:rPr sz="2000" dirty="0"/>
              <a:t>词的现在分词+ 其他成分。例如：</a:t>
            </a:r>
          </a:p>
          <a:p>
            <a:pPr marL="0" indent="0" fontAlgn="auto">
              <a:lnSpc>
                <a:spcPts val="2500"/>
              </a:lnSpc>
              <a:buNone/>
            </a:pPr>
            <a:r>
              <a:rPr sz="2000" dirty="0"/>
              <a:t>           Well, I have been following it up these days.</a:t>
            </a:r>
          </a:p>
          <a:p>
            <a:pPr marL="0" indent="0" fontAlgn="auto">
              <a:lnSpc>
                <a:spcPts val="2500"/>
              </a:lnSpc>
              <a:buNone/>
            </a:pPr>
            <a:r>
              <a:rPr sz="2000" dirty="0"/>
              <a:t>           How long have you been waiting here?</a:t>
            </a:r>
          </a:p>
          <a:p>
            <a:pPr marL="0" indent="0" fontAlgn="auto">
              <a:lnSpc>
                <a:spcPts val="2500"/>
              </a:lnSpc>
              <a:buNone/>
            </a:pPr>
            <a:r>
              <a:rPr sz="2000" dirty="0"/>
              <a:t>           The Chinese have been making paper for two thousand years.</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003" y="1342342"/>
            <a:ext cx="11534660" cy="5193272"/>
          </a:xfrm>
        </p:spPr>
        <p:txBody>
          <a:bodyPr>
            <a:noAutofit/>
          </a:bodyPr>
          <a:lstStyle/>
          <a:p>
            <a:pPr marL="0" indent="0">
              <a:lnSpc>
                <a:spcPts val="2600"/>
              </a:lnSpc>
              <a:buNone/>
            </a:pPr>
            <a:r>
              <a:rPr lang="en-US" altLang="zh-CN" sz="2000" dirty="0" smtClean="0"/>
              <a:t>   no matter what 相当于whatever，意为“无论什么，不管怎样”。例如：No matter what diff iculties you   </a:t>
            </a:r>
          </a:p>
          <a:p>
            <a:pPr marL="0" indent="0">
              <a:lnSpc>
                <a:spcPts val="2600"/>
              </a:lnSpc>
              <a:buNone/>
            </a:pPr>
            <a:r>
              <a:rPr lang="en-US" altLang="zh-CN" sz="2000" dirty="0" smtClean="0"/>
              <a:t>   may meet, you should have your confidence. 无论你可能遇到什么困难，你都要有信心。</a:t>
            </a:r>
          </a:p>
          <a:p>
            <a:pPr marL="0" indent="0">
              <a:lnSpc>
                <a:spcPts val="2600"/>
              </a:lnSpc>
              <a:buNone/>
            </a:pPr>
            <a:endParaRPr lang="en-US" altLang="zh-CN" sz="2000" dirty="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词组</a:t>
            </a:r>
            <a:r>
              <a:rPr lang="en-US" altLang="zh-CN" sz="2000" dirty="0" smtClean="0">
                <a:latin typeface="华文琥珀" panose="02010800040101010101" pitchFamily="2" charset="-122"/>
                <a:ea typeface="华文琥珀" panose="02010800040101010101" pitchFamily="2" charset="-122"/>
              </a:rPr>
              <a:t>】</a:t>
            </a:r>
            <a:r>
              <a:rPr lang="en-US" altLang="zh-CN" sz="2000" dirty="0"/>
              <a:t>Use your lunch hours to get together with your co-workers. </a:t>
            </a:r>
            <a:endParaRPr lang="en-US" altLang="zh-CN" sz="2000" dirty="0" smtClean="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利用午餐时间和同事们多聚聚。</a:t>
            </a:r>
            <a:r>
              <a:rPr lang="en-US" altLang="zh-CN" sz="2000" dirty="0" smtClean="0"/>
              <a:t> </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get together with 和某人聚会。例如：It’s a time to get together with the family and welcome</a:t>
            </a:r>
          </a:p>
          <a:p>
            <a:pPr marL="0" indent="0">
              <a:lnSpc>
                <a:spcPts val="2600"/>
              </a:lnSpc>
              <a:buNone/>
            </a:pPr>
            <a:r>
              <a:rPr sz="2000" dirty="0"/>
              <a:t>  the new year. 这个时候，是和家人团聚共同迎接新年的时候。</a:t>
            </a:r>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7569" y="1383457"/>
            <a:ext cx="11596383" cy="5628111"/>
          </a:xfrm>
        </p:spPr>
        <p:txBody>
          <a:bodyPr>
            <a:noAutofit/>
          </a:bodyPr>
          <a:lstStyle/>
          <a:p>
            <a:pPr marL="0" indent="0" algn="ctr">
              <a:lnSpc>
                <a:spcPct val="120000"/>
              </a:lnSpc>
              <a:buNone/>
            </a:pPr>
            <a:r>
              <a:rPr lang="zh-CN" altLang="en-US" sz="2000" b="1" dirty="0">
                <a:latin typeface="黑体" panose="02010609060101010101" pitchFamily="2" charset="-122"/>
                <a:ea typeface="黑体" panose="02010609060101010101" pitchFamily="2" charset="-122"/>
              </a:rPr>
              <a:t> 将来完成时</a:t>
            </a:r>
          </a:p>
          <a:p>
            <a:pPr marL="0" indent="0" fontAlgn="auto">
              <a:lnSpc>
                <a:spcPts val="2500"/>
              </a:lnSpc>
              <a:buNone/>
            </a:pPr>
            <a:r>
              <a:rPr lang="en-US" altLang="zh-CN" sz="2000" dirty="0" smtClean="0"/>
              <a:t>           • 将来完成时表示在将来某一时间以前已经完成或一直持续的动作或状态。经常与</a:t>
            </a:r>
          </a:p>
          <a:p>
            <a:pPr marL="0" indent="0" fontAlgn="auto">
              <a:lnSpc>
                <a:spcPts val="2500"/>
              </a:lnSpc>
              <a:buNone/>
            </a:pPr>
            <a:r>
              <a:rPr lang="en-US" altLang="zh-CN" sz="2000" dirty="0" smtClean="0"/>
              <a:t>   “before+ 将来时间”或“by+ 将来时间”连用，也可与before 或by the time 引导的现在时的</a:t>
            </a:r>
          </a:p>
          <a:p>
            <a:pPr marL="0" indent="0" fontAlgn="auto">
              <a:lnSpc>
                <a:spcPts val="2500"/>
              </a:lnSpc>
              <a:buNone/>
            </a:pPr>
            <a:r>
              <a:rPr lang="en-US" altLang="zh-CN" sz="2000" dirty="0" smtClean="0"/>
              <a:t>    从句连用。</a:t>
            </a:r>
          </a:p>
          <a:p>
            <a:pPr marL="0" indent="0" fontAlgn="auto">
              <a:lnSpc>
                <a:spcPts val="2500"/>
              </a:lnSpc>
              <a:buNone/>
            </a:pPr>
            <a:r>
              <a:rPr lang="en-US" altLang="zh-CN" sz="2000" dirty="0" smtClean="0"/>
              <a:t>           • 表示状态已完成，即表示某事持续到将来某一时间为止一直保持的状态，并在将</a:t>
            </a:r>
          </a:p>
          <a:p>
            <a:pPr marL="0" indent="0" fontAlgn="auto">
              <a:lnSpc>
                <a:spcPts val="2500"/>
              </a:lnSpc>
              <a:buNone/>
            </a:pPr>
            <a:r>
              <a:rPr lang="en-US" altLang="zh-CN" sz="2000" dirty="0" smtClean="0"/>
              <a:t>    来完成。例如：</a:t>
            </a:r>
          </a:p>
          <a:p>
            <a:pPr marL="0" indent="0" fontAlgn="auto">
              <a:lnSpc>
                <a:spcPts val="2500"/>
              </a:lnSpc>
              <a:buNone/>
            </a:pPr>
            <a:r>
              <a:rPr lang="en-US" altLang="zh-CN" sz="2000" dirty="0" smtClean="0"/>
              <a:t>            By the end of the month he will have been here for ten years．</a:t>
            </a:r>
          </a:p>
          <a:p>
            <a:pPr marL="0" indent="0" fontAlgn="auto">
              <a:lnSpc>
                <a:spcPts val="2500"/>
              </a:lnSpc>
              <a:buNone/>
            </a:pPr>
            <a:r>
              <a:rPr lang="en-US" altLang="zh-CN" sz="2000" dirty="0" smtClean="0"/>
              <a:t>           • 表示动作已完成，即表示在将来的某一时间或另一个动作之前已经完成的动作或</a:t>
            </a:r>
          </a:p>
          <a:p>
            <a:pPr marL="0" indent="0" fontAlgn="auto">
              <a:lnSpc>
                <a:spcPts val="2500"/>
              </a:lnSpc>
              <a:buNone/>
            </a:pPr>
            <a:r>
              <a:rPr lang="en-US" altLang="zh-CN" sz="2000" dirty="0" smtClean="0"/>
              <a:t>已经对动作产生一定的影响。例如：</a:t>
            </a:r>
          </a:p>
          <a:p>
            <a:pPr marL="0" indent="0" fontAlgn="auto">
              <a:lnSpc>
                <a:spcPts val="2500"/>
              </a:lnSpc>
              <a:buNone/>
            </a:pPr>
            <a:r>
              <a:rPr lang="en-US" altLang="zh-CN" sz="2000" dirty="0" smtClean="0"/>
              <a:t>           You will have entered another operation interface as soon as you finish this step.</a:t>
            </a:r>
          </a:p>
          <a:p>
            <a:pPr marL="0" indent="0" fontAlgn="auto">
              <a:lnSpc>
                <a:spcPts val="2500"/>
              </a:lnSpc>
              <a:buNone/>
            </a:pPr>
            <a:r>
              <a:rPr lang="en-US" altLang="zh-CN" sz="2000" dirty="0" smtClean="0"/>
              <a:t>           You will have reached Shanghai by this time tomorrow.</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1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42232" y="635157"/>
            <a:ext cx="7296785" cy="2837180"/>
            <a:chOff x="4142232" y="635157"/>
            <a:chExt cx="7038667" cy="2837180"/>
          </a:xfrm>
        </p:grpSpPr>
        <p:sp>
          <p:nvSpPr>
            <p:cNvPr id="49" name="圆角矩形 48"/>
            <p:cNvSpPr/>
            <p:nvPr/>
          </p:nvSpPr>
          <p:spPr>
            <a:xfrm>
              <a:off x="4142232" y="1221262"/>
              <a:ext cx="2391346" cy="1560830"/>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Ask for help and respond to it</a:t>
              </a:r>
            </a:p>
          </p:txBody>
        </p:sp>
        <p:sp>
          <p:nvSpPr>
            <p:cNvPr id="6" name="TextBox 5"/>
            <p:cNvSpPr txBox="1"/>
            <p:nvPr/>
          </p:nvSpPr>
          <p:spPr>
            <a:xfrm>
              <a:off x="6533578" y="635157"/>
              <a:ext cx="4647321" cy="28371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 Could you please give me a hand?</a:t>
              </a:r>
            </a:p>
            <a:p>
              <a:r>
                <a:rPr lang="en-US" altLang="zh-CN" dirty="0"/>
                <a:t>— Sure. What can I do for you?</a:t>
              </a:r>
            </a:p>
            <a:p>
              <a:r>
                <a:rPr lang="en-US" altLang="zh-CN" dirty="0"/>
                <a:t>— Could you please help me to carry these books  </a:t>
              </a:r>
            </a:p>
            <a:p>
              <a:r>
                <a:rPr lang="en-US" altLang="zh-CN" dirty="0"/>
                <a:t>     to the classroom?</a:t>
              </a:r>
            </a:p>
            <a:p>
              <a:r>
                <a:rPr lang="en-US" altLang="zh-CN" dirty="0"/>
                <a:t>— Yes, I can.</a:t>
              </a:r>
            </a:p>
            <a:p>
              <a:r>
                <a:rPr lang="en-US" altLang="zh-CN" dirty="0"/>
                <a:t>— Excuse me! Could you please tell me how to </a:t>
              </a:r>
            </a:p>
            <a:p>
              <a:r>
                <a:rPr lang="en-US" altLang="zh-CN" dirty="0"/>
                <a:t>     get to the Tian’anmen Square?</a:t>
              </a:r>
            </a:p>
            <a:p>
              <a:r>
                <a:rPr lang="en-US" altLang="zh-CN" dirty="0"/>
                <a:t>— Well, it’s not far from here. You can take Bus </a:t>
              </a:r>
            </a:p>
            <a:p>
              <a:r>
                <a:rPr lang="en-US" altLang="zh-CN" dirty="0"/>
                <a:t>      No.1, and get off at the station of the  </a:t>
              </a:r>
            </a:p>
            <a:p>
              <a:r>
                <a:rPr lang="en-US" altLang="zh-CN" dirty="0"/>
                <a:t>      Tian’anmen Square.</a:t>
              </a:r>
            </a:p>
          </p:txBody>
        </p:sp>
      </p:grpSp>
      <p:grpSp>
        <p:nvGrpSpPr>
          <p:cNvPr id="12" name="组合 11"/>
          <p:cNvGrpSpPr/>
          <p:nvPr/>
        </p:nvGrpSpPr>
        <p:grpSpPr>
          <a:xfrm>
            <a:off x="319927" y="4138511"/>
            <a:ext cx="3822065" cy="1987550"/>
            <a:chOff x="319927" y="4138511"/>
            <a:chExt cx="3822065" cy="1987550"/>
          </a:xfrm>
        </p:grpSpPr>
        <p:sp>
          <p:nvSpPr>
            <p:cNvPr id="7" name="TextBox 6"/>
            <p:cNvSpPr txBox="1"/>
            <p:nvPr/>
          </p:nvSpPr>
          <p:spPr>
            <a:xfrm>
              <a:off x="319927" y="4660481"/>
              <a:ext cx="3822065"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Do you need a hand?</a:t>
              </a:r>
            </a:p>
            <a:p>
              <a:r>
                <a:rPr lang="en-US" altLang="zh-CN" dirty="0"/>
                <a:t>How can I help you?</a:t>
              </a:r>
            </a:p>
            <a:p>
              <a:r>
                <a:rPr lang="en-US" altLang="zh-CN" dirty="0"/>
                <a:t>What can I do for you?</a:t>
              </a:r>
            </a:p>
            <a:p>
              <a:r>
                <a:rPr lang="en-US" altLang="zh-CN" dirty="0"/>
                <a:t>May I help you? / Can I help you?</a:t>
              </a:r>
            </a:p>
            <a:p>
              <a:r>
                <a:rPr lang="en-US" altLang="zh-CN" dirty="0"/>
                <a:t>Is there anything I can do for you?</a:t>
              </a:r>
            </a:p>
          </p:txBody>
        </p:sp>
        <p:sp>
          <p:nvSpPr>
            <p:cNvPr id="9" name="TextBox 8"/>
            <p:cNvSpPr txBox="1"/>
            <p:nvPr/>
          </p:nvSpPr>
          <p:spPr>
            <a:xfrm>
              <a:off x="821271" y="4138511"/>
              <a:ext cx="2576746" cy="5219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Offer help</a:t>
              </a:r>
            </a:p>
          </p:txBody>
        </p:sp>
      </p:grpSp>
      <p:grpSp>
        <p:nvGrpSpPr>
          <p:cNvPr id="13" name="组合 12"/>
          <p:cNvGrpSpPr/>
          <p:nvPr/>
        </p:nvGrpSpPr>
        <p:grpSpPr>
          <a:xfrm>
            <a:off x="5791959" y="4115110"/>
            <a:ext cx="6274435" cy="2712085"/>
            <a:chOff x="5791959" y="4115110"/>
            <a:chExt cx="6274435" cy="2712085"/>
          </a:xfrm>
        </p:grpSpPr>
        <p:sp>
          <p:nvSpPr>
            <p:cNvPr id="55" name="文本框 54"/>
            <p:cNvSpPr txBox="1"/>
            <p:nvPr/>
          </p:nvSpPr>
          <p:spPr>
            <a:xfrm>
              <a:off x="7831963"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Sequence a series  </a:t>
              </a:r>
            </a:p>
            <a:p>
              <a:r>
                <a:rPr lang="en-US" altLang="zh-CN" sz="2800" dirty="0">
                  <a:latin typeface="+mn-lt"/>
                </a:rPr>
                <a:t>    of instructions</a:t>
              </a:r>
            </a:p>
          </p:txBody>
        </p:sp>
        <p:sp>
          <p:nvSpPr>
            <p:cNvPr id="11" name="TextBox 10"/>
            <p:cNvSpPr txBox="1"/>
            <p:nvPr/>
          </p:nvSpPr>
          <p:spPr>
            <a:xfrm>
              <a:off x="5791959" y="5087295"/>
              <a:ext cx="6274435" cy="17399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First, you have to log on.</a:t>
              </a:r>
            </a:p>
            <a:p>
              <a:r>
                <a:rPr lang="en-US" altLang="zh-CN" dirty="0"/>
                <a:t>Now all you need to do is fill in each entry and then click “send”.</a:t>
              </a:r>
            </a:p>
            <a:p>
              <a:r>
                <a:rPr lang="en-US" altLang="zh-CN" dirty="0"/>
                <a:t>First, close the door, then press the start button.</a:t>
              </a:r>
            </a:p>
            <a:p>
              <a:r>
                <a:rPr lang="en-US" altLang="zh-CN" dirty="0"/>
                <a:t>First, I walk to the train station, after that I take the train. Finally, I take the taxi to my office.</a:t>
              </a:r>
            </a:p>
            <a:p>
              <a:r>
                <a:rPr lang="en-US" altLang="zh-CN" dirty="0"/>
                <a:t>Knock first, and then wait to be invited in.</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5257363" y="2821362"/>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592580"/>
            <a:ext cx="11555730" cy="5688330"/>
          </a:xfrm>
        </p:spPr>
        <p:txBody>
          <a:bodyPr>
            <a:noAutofit/>
          </a:bodyPr>
          <a:lstStyle/>
          <a:p>
            <a:pPr marL="0" indent="0" algn="ctr">
              <a:buNone/>
            </a:pPr>
            <a:r>
              <a:rPr sz="2600" b="1" dirty="0"/>
              <a:t>E-mail Etiquette（电子邮件礼仪）</a:t>
            </a:r>
          </a:p>
          <a:p>
            <a:pPr marL="0" indent="0" algn="just">
              <a:buNone/>
            </a:pPr>
            <a:r>
              <a:rPr lang="en-US" altLang="zh-CN" sz="2400" dirty="0" smtClean="0"/>
              <a:t>       </a:t>
            </a:r>
            <a:r>
              <a:rPr lang="en-US" altLang="zh-CN" sz="2400" b="1" dirty="0" smtClean="0"/>
              <a:t> 1. Start with a salutation</a:t>
            </a:r>
            <a:r>
              <a:rPr lang="en-US" altLang="zh-CN" sz="2400" dirty="0" smtClean="0"/>
              <a:t>（正确称呼）. You can begin your email with:</a:t>
            </a:r>
          </a:p>
          <a:p>
            <a:pPr marL="0" indent="0" algn="just">
              <a:buNone/>
            </a:pPr>
            <a:r>
              <a:rPr lang="en-US" altLang="zh-CN" sz="2400" dirty="0" smtClean="0"/>
              <a:t>         Dear Mr. Jones, or Dear Professor Smith, （for someone you don’t know well, </a:t>
            </a:r>
          </a:p>
          <a:p>
            <a:pPr marL="0" indent="0" algn="just">
              <a:buNone/>
            </a:pPr>
            <a:r>
              <a:rPr lang="en-US" altLang="zh-CN" sz="2400" dirty="0" smtClean="0"/>
              <a:t>especially if he or she is a superior）OR Dear Joe, or Dear Mandy,（if you have a working </a:t>
            </a:r>
          </a:p>
          <a:p>
            <a:pPr marL="0" indent="0" algn="just">
              <a:buNone/>
            </a:pPr>
            <a:r>
              <a:rPr lang="en-US" altLang="zh-CN" sz="2400" dirty="0" smtClean="0"/>
              <a:t>relationship with the person) OR Hi Joe, or Hello Joe or just Joe, （if you know the person </a:t>
            </a:r>
          </a:p>
          <a:p>
            <a:pPr marL="0" indent="0" algn="just">
              <a:buNone/>
            </a:pPr>
            <a:r>
              <a:rPr lang="en-US" altLang="zh-CN" sz="2400" dirty="0" smtClean="0"/>
              <a:t>well）.</a:t>
            </a:r>
          </a:p>
          <a:p>
            <a:pPr marL="0" indent="0" algn="just">
              <a:buNone/>
            </a:pPr>
            <a:r>
              <a:rPr lang="en-US" altLang="zh-CN" sz="2400" dirty="0" smtClean="0"/>
              <a:t>       </a:t>
            </a:r>
            <a:r>
              <a:rPr lang="en-US" altLang="zh-CN" sz="2400" b="1" dirty="0" smtClean="0"/>
              <a:t> 2.</a:t>
            </a:r>
            <a:r>
              <a:rPr lang="en-US" altLang="zh-CN" sz="2400" dirty="0" smtClean="0"/>
              <a:t> </a:t>
            </a:r>
            <a:r>
              <a:rPr lang="en-US" altLang="zh-CN" sz="2400" b="1" dirty="0" smtClean="0"/>
              <a:t>Make sure your message is simple and clear</a:t>
            </a:r>
            <a:r>
              <a:rPr lang="en-US" altLang="zh-CN" sz="2400" dirty="0" smtClean="0"/>
              <a:t>（简洁明了）. Write in short </a:t>
            </a:r>
          </a:p>
          <a:p>
            <a:pPr marL="0" indent="0" algn="just">
              <a:buNone/>
            </a:pPr>
            <a:r>
              <a:rPr lang="en-US" altLang="zh-CN" sz="2400" dirty="0" smtClean="0"/>
              <a:t>paragraphs.Get straight to the point — don’t waste time. Split your email into two to four </a:t>
            </a:r>
          </a:p>
          <a:p>
            <a:pPr marL="0" indent="0" algn="just">
              <a:buNone/>
            </a:pPr>
            <a:r>
              <a:rPr lang="en-US" altLang="zh-CN" sz="2400" dirty="0" smtClean="0"/>
              <a:t>short paragraphs,each one dealing with a single idea.</a:t>
            </a:r>
          </a:p>
          <a:p>
            <a:pPr marL="0" indent="0" algn="just">
              <a:buNone/>
            </a:pPr>
            <a:endParaRPr lang="en-US" altLang="zh-CN" sz="2400" dirty="0"/>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592580"/>
            <a:ext cx="11555730" cy="5688330"/>
          </a:xfrm>
        </p:spPr>
        <p:txBody>
          <a:bodyPr>
            <a:noAutofit/>
          </a:bodyPr>
          <a:lstStyle/>
          <a:p>
            <a:pPr marL="0" indent="0" algn="ctr">
              <a:buNone/>
            </a:pPr>
            <a:r>
              <a:rPr sz="2600" b="1" dirty="0"/>
              <a:t>E-mail Etiquette（电子邮件礼仪）</a:t>
            </a:r>
          </a:p>
          <a:p>
            <a:pPr marL="0" indent="0" algn="just">
              <a:buNone/>
            </a:pPr>
            <a:r>
              <a:rPr lang="en-US" altLang="zh-CN" sz="2400" dirty="0" smtClean="0"/>
              <a:t>       </a:t>
            </a:r>
            <a:r>
              <a:rPr lang="en-US" altLang="zh-CN" sz="2400" b="1" dirty="0" smtClean="0"/>
              <a:t> 3. Have a clear goal in your e-mail</a:t>
            </a:r>
            <a:r>
              <a:rPr lang="en-US" altLang="zh-CN" sz="2400" dirty="0" smtClean="0"/>
              <a:t> so that the receiver knows exactly what to do after </a:t>
            </a:r>
          </a:p>
          <a:p>
            <a:pPr marL="0" indent="0" algn="just">
              <a:buNone/>
            </a:pPr>
            <a:r>
              <a:rPr lang="en-US" altLang="zh-CN" sz="2400" dirty="0" smtClean="0"/>
              <a:t>reading it.</a:t>
            </a:r>
          </a:p>
          <a:p>
            <a:pPr marL="0" indent="0" algn="just">
              <a:buNone/>
            </a:pPr>
            <a:r>
              <a:rPr lang="en-US" altLang="zh-CN" sz="2400" dirty="0" smtClean="0"/>
              <a:t>       </a:t>
            </a:r>
            <a:r>
              <a:rPr lang="en-US" altLang="zh-CN" sz="2400" b="1" dirty="0" smtClean="0"/>
              <a:t> 4. Sign off the email properly.</a:t>
            </a:r>
            <a:r>
              <a:rPr lang="en-US" altLang="zh-CN" sz="2400" dirty="0" smtClean="0"/>
              <a:t> With Yours sincerely,（when you know the name of </a:t>
            </a:r>
          </a:p>
          <a:p>
            <a:pPr marL="0" indent="0" algn="just">
              <a:buNone/>
            </a:pPr>
            <a:r>
              <a:rPr lang="en-US" altLang="zh-CN" sz="2400" dirty="0" smtClean="0"/>
              <a:t>your addressee）and Yours faithfully,（when you’ve addressed it to “Dear Sir/Madam”）</a:t>
            </a:r>
          </a:p>
          <a:p>
            <a:pPr marL="0" indent="0" algn="just">
              <a:buNone/>
            </a:pPr>
            <a:r>
              <a:rPr lang="en-US" altLang="zh-CN" sz="2400" dirty="0" smtClean="0"/>
              <a:t>for very formal emails such as job applications. Use Best regards, or Kind regards, in most </a:t>
            </a:r>
          </a:p>
          <a:p>
            <a:pPr marL="0" indent="0" algn="just">
              <a:buNone/>
            </a:pPr>
            <a:r>
              <a:rPr lang="en-US" altLang="zh-CN" sz="2400" dirty="0" smtClean="0"/>
              <a:t>other situations.Even when writing to people you know well, it’s polite to sign off with </a:t>
            </a:r>
          </a:p>
          <a:p>
            <a:pPr marL="0" indent="0" algn="just">
              <a:buNone/>
            </a:pPr>
            <a:r>
              <a:rPr lang="en-US" altLang="zh-CN" sz="2400" dirty="0" smtClean="0"/>
              <a:t>something like All the best, Take care, or Have a nice day, before typing your name.</a:t>
            </a:r>
          </a:p>
          <a:p>
            <a:pPr marL="0" indent="0" algn="just">
              <a:buNone/>
            </a:pPr>
            <a:endParaRPr lang="en-US" altLang="zh-CN" sz="2400" dirty="0"/>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301752" y="804182"/>
            <a:ext cx="11475720" cy="5760720"/>
          </a:xfrm>
          <a:prstGeom prst="rect">
            <a:avLst/>
          </a:prstGeom>
          <a:noFill/>
        </p:spPr>
        <p:txBody>
          <a:bodyPr wrap="square" rtlCol="0">
            <a:spAutoFit/>
          </a:bodyPr>
          <a:lstStyle/>
          <a:p>
            <a:pPr>
              <a:lnSpc>
                <a:spcPct val="150000"/>
              </a:lnSpc>
            </a:pPr>
            <a:r>
              <a:rPr lang="en-US" altLang="zh-CN" sz="2800" b="1" dirty="0"/>
              <a:t>Read the passage and decide whether the following statements are True</a:t>
            </a:r>
          </a:p>
          <a:p>
            <a:pPr>
              <a:lnSpc>
                <a:spcPct val="150000"/>
              </a:lnSpc>
            </a:pPr>
            <a:r>
              <a:rPr lang="en-US" altLang="zh-CN" sz="2800" b="1" dirty="0"/>
              <a:t>(T) or False (F).</a:t>
            </a:r>
          </a:p>
          <a:p>
            <a:pPr>
              <a:lnSpc>
                <a:spcPct val="150000"/>
              </a:lnSpc>
            </a:pPr>
            <a:r>
              <a:rPr lang="en-US" altLang="zh-CN" sz="2400" dirty="0"/>
              <a:t>1. Nowadays, many companies still use formal memo writing.</a:t>
            </a:r>
          </a:p>
          <a:p>
            <a:pPr>
              <a:lnSpc>
                <a:spcPct val="150000"/>
              </a:lnSpc>
            </a:pPr>
            <a:r>
              <a:rPr lang="en-US" altLang="zh-CN" sz="2400" dirty="0"/>
              <a:t>2. You could send the same e-mail message to many people at the same time.</a:t>
            </a:r>
          </a:p>
          <a:p>
            <a:pPr>
              <a:lnSpc>
                <a:spcPct val="150000"/>
              </a:lnSpc>
            </a:pPr>
            <a:r>
              <a:rPr lang="en-US" altLang="zh-CN" sz="2400" dirty="0"/>
              <a:t>3. No matter how long the documents are, they can be sent through e-mails.</a:t>
            </a:r>
          </a:p>
          <a:p>
            <a:pPr>
              <a:lnSpc>
                <a:spcPct val="150000"/>
              </a:lnSpc>
            </a:pPr>
            <a:r>
              <a:rPr lang="en-US" altLang="zh-CN" sz="2400" dirty="0"/>
              <a:t>4. The second when you send the e-mail message, people receive it.</a:t>
            </a:r>
          </a:p>
          <a:p>
            <a:pPr>
              <a:lnSpc>
                <a:spcPct val="150000"/>
              </a:lnSpc>
            </a:pPr>
            <a:r>
              <a:rPr lang="en-US" altLang="zh-CN" sz="2400" dirty="0"/>
              <a:t>5. Working with e-mail is one way of saving time and energy.</a:t>
            </a:r>
          </a:p>
          <a:p>
            <a:pPr>
              <a:lnSpc>
                <a:spcPct val="150000"/>
              </a:lnSpc>
            </a:pPr>
            <a:endParaRPr lang="en-US" altLang="zh-CN" sz="2400" dirty="0"/>
          </a:p>
          <a:p>
            <a:pPr>
              <a:lnSpc>
                <a:spcPct val="150000"/>
              </a:lnSpc>
            </a:pPr>
            <a:endParaRPr lang="en-US" altLang="zh-CN" sz="2400" dirty="0"/>
          </a:p>
          <a:p>
            <a:pPr>
              <a:lnSpc>
                <a:spcPct val="150000"/>
              </a:lnSpc>
            </a:pPr>
            <a:endParaRPr lang="en-US" altLang="zh-CN" sz="2400" dirty="0"/>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208280" y="1816100"/>
            <a:ext cx="11814810" cy="31775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As more workers have their own personal computers at work, e-mails are beginning to take over formal </a:t>
            </a:r>
          </a:p>
          <a:p>
            <a:pPr>
              <a:lnSpc>
                <a:spcPts val="2700"/>
              </a:lnSpc>
            </a:pPr>
            <a:r>
              <a:rPr lang="en-US" altLang="zh-CN" sz="2000" dirty="0"/>
              <a:t>   memo writing in many companies.</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随着越来越多的人在工作中使用个人计算机，在很多公司里电子邮件开始替代正式备忘录</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句中as 是连词，表示两个同步发生的动作或行为，意思是“随着……”例如：As time went on / </a:t>
            </a:r>
          </a:p>
          <a:p>
            <a:pPr>
              <a:lnSpc>
                <a:spcPts val="2700"/>
              </a:lnSpc>
            </a:pPr>
            <a:r>
              <a:rPr lang="zh-CN" altLang="en-US" sz="2000" dirty="0"/>
              <a:t>   by,she became more and more beautiful. 随着时间的推移，她变得越来越漂亮了。主句e-mails are </a:t>
            </a:r>
          </a:p>
          <a:p>
            <a:pPr>
              <a:lnSpc>
                <a:spcPts val="2700"/>
              </a:lnSpc>
            </a:pPr>
            <a:r>
              <a:rPr lang="zh-CN" altLang="en-US" sz="2000" dirty="0"/>
              <a:t>   beginning to ... 中，be doing 进行时表示将来。在英语中，be doing 表示将来，这种用法仅限于某些瞬间</a:t>
            </a:r>
          </a:p>
          <a:p>
            <a:pPr>
              <a:lnSpc>
                <a:spcPts val="2700"/>
              </a:lnSpc>
            </a:pPr>
            <a:r>
              <a:rPr lang="zh-CN" altLang="en-US" sz="2000" dirty="0"/>
              <a:t>   动词以及表示位置移动的动词，如：go, start, leave, begin, arrive, stay 等。例如：The meeting is beginning </a:t>
            </a:r>
          </a:p>
          <a:p>
            <a:pPr>
              <a:lnSpc>
                <a:spcPts val="2700"/>
              </a:lnSpc>
            </a:pPr>
            <a:r>
              <a:rPr lang="zh-CN" altLang="en-US" sz="2000" dirty="0"/>
              <a:t>   soon. 会议马上要开始了。The train is leaving. 火车要开了。take over　接管，接收。例如：Henry’s </a:t>
            </a:r>
          </a:p>
          <a:p>
            <a:pPr>
              <a:lnSpc>
                <a:spcPts val="2700"/>
              </a:lnSpc>
            </a:pPr>
            <a:r>
              <a:rPr lang="zh-CN" altLang="en-US" sz="2000" dirty="0"/>
              <a:t>   taken over the running of the family firm from his old father．亨利从年迈的父亲手里接管了自家的商行。</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2141220"/>
            <a:ext cx="11534775" cy="5450840"/>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E-mails can be sent readily to anyone listed in your address book, a feature that lets you store </a:t>
            </a:r>
          </a:p>
          <a:p>
            <a:pPr marL="0" indent="0">
              <a:lnSpc>
                <a:spcPts val="2600"/>
              </a:lnSpc>
              <a:buNone/>
            </a:pPr>
            <a:r>
              <a:rPr lang="en-US" altLang="zh-CN" sz="2000" dirty="0" smtClean="0"/>
              <a:t>   frequently used e-mail addresses.</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电子邮件能够让你轻松地把邮件发送给通讯录里的任何人，通讯录功能可以帮你储存常用邮</a:t>
            </a:r>
          </a:p>
          <a:p>
            <a:pPr marL="0" indent="0">
              <a:lnSpc>
                <a:spcPts val="2600"/>
              </a:lnSpc>
              <a:buNone/>
            </a:pPr>
            <a:r>
              <a:rPr lang="zh-CN" altLang="en-US" sz="2000" dirty="0"/>
              <a:t>  箱地址。</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句中listed in your address book 是过去分词短语作为后置定语修饰anyone。</a:t>
            </a:r>
          </a:p>
          <a:p>
            <a:pPr marL="0" indent="0">
              <a:lnSpc>
                <a:spcPts val="2600"/>
              </a:lnSpc>
              <a:buNone/>
            </a:pPr>
            <a:endParaRPr lang="en-US" altLang="zh-CN" sz="2000" dirty="0" smtClean="0">
              <a:latin typeface="华文琥珀" panose="02010800040101010101" pitchFamily="2" charset="-122"/>
              <a:ea typeface="华文琥珀" panose="02010800040101010101" pitchFamily="2" charset="-122"/>
            </a:endParaRPr>
          </a:p>
          <a:p>
            <a:pPr marL="0" indent="0">
              <a:lnSpc>
                <a:spcPts val="2600"/>
              </a:lnSpc>
              <a:buNone/>
            </a:pPr>
            <a:endParaRPr lang="zh-CN" altLang="en-US" sz="2000" dirty="0"/>
          </a:p>
          <a:p>
            <a:pPr marL="0" indent="0">
              <a:lnSpc>
                <a:spcPts val="2600"/>
              </a:lnSpc>
              <a:buNone/>
            </a:pPr>
            <a:endParaRPr lang="zh-CN" altLang="en-US" sz="2000" dirty="0"/>
          </a:p>
          <a:p>
            <a:pPr marL="0" indent="0">
              <a:lnSpc>
                <a:spcPts val="2600"/>
              </a:lnSpc>
              <a:buNone/>
            </a:pPr>
            <a:endParaRPr lang="zh-CN" altLang="en-US" sz="1800" dirty="0"/>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7030" y="1306195"/>
            <a:ext cx="11516995" cy="5371465"/>
          </a:xfrm>
        </p:spPr>
        <p:txBody>
          <a:bodyPr>
            <a:normAutofit fontScale="90000"/>
          </a:bodyPr>
          <a:lstStyle/>
          <a:p>
            <a:pPr marL="0" indent="0" algn="ctr">
              <a:buNone/>
            </a:pPr>
            <a:r>
              <a:rPr sz="2600" b="1" dirty="0">
                <a:solidFill>
                  <a:schemeClr val="tx1"/>
                </a:solidFill>
              </a:rPr>
              <a:t>Designing a Leaflet（如何设计传单）</a:t>
            </a:r>
          </a:p>
          <a:p>
            <a:pPr marL="0" indent="0" algn="just">
              <a:buNone/>
            </a:pPr>
            <a:r>
              <a:rPr lang="en-US" altLang="zh-CN" sz="2400" dirty="0" smtClean="0"/>
              <a:t>        </a:t>
            </a:r>
            <a:r>
              <a:rPr lang="en-US" altLang="zh-CN" sz="2400" dirty="0"/>
              <a:t>The design of a leaflet determines whether someone picks up your leaflet or not. If it doesn’t </a:t>
            </a:r>
          </a:p>
          <a:p>
            <a:pPr marL="0" indent="0" algn="just">
              <a:buNone/>
            </a:pPr>
            <a:r>
              <a:rPr lang="en-US" altLang="zh-CN" sz="2400" dirty="0"/>
              <a:t>look attractive and eye-catching, nobody will look at it.</a:t>
            </a:r>
          </a:p>
          <a:p>
            <a:pPr marL="0" indent="0" algn="just">
              <a:buNone/>
            </a:pPr>
            <a:r>
              <a:rPr lang="en-US" altLang="zh-CN" sz="2400" dirty="0"/>
              <a:t>        Here are some quick tips which cover the basics of marketing leaflets:</a:t>
            </a:r>
          </a:p>
          <a:p>
            <a:pPr marL="0" indent="0" algn="just">
              <a:buNone/>
            </a:pPr>
            <a:r>
              <a:rPr lang="en-US" altLang="zh-CN" sz="2400" dirty="0"/>
              <a:t>        • Colored leafl ets are far more eye-catching than black and white ones.</a:t>
            </a:r>
          </a:p>
          <a:p>
            <a:pPr marL="0" indent="0" algn="just">
              <a:lnSpc>
                <a:spcPct val="80000"/>
              </a:lnSpc>
              <a:buNone/>
            </a:pPr>
            <a:r>
              <a:rPr lang="en-US" altLang="zh-CN" sz="2400" dirty="0"/>
              <a:t>        • Make sure the headline grabs attention. For example, “Cathy’s hair salon provides cuts,colors </a:t>
            </a:r>
          </a:p>
          <a:p>
            <a:pPr marL="0" indent="0" algn="just">
              <a:lnSpc>
                <a:spcPct val="80000"/>
              </a:lnSpc>
              <a:buNone/>
            </a:pPr>
            <a:r>
              <a:rPr lang="en-US" altLang="zh-CN" sz="2400" dirty="0"/>
              <a:t>and perms（烫发）at fair prices” is much less attention grabbing than “Say goodbye to bad hair </a:t>
            </a:r>
          </a:p>
          <a:p>
            <a:pPr marL="0" indent="0" algn="just">
              <a:lnSpc>
                <a:spcPct val="80000"/>
              </a:lnSpc>
              <a:buNone/>
            </a:pPr>
            <a:r>
              <a:rPr lang="en-US" altLang="zh-CN" sz="2400" dirty="0"/>
              <a:t>days!”</a:t>
            </a:r>
          </a:p>
          <a:p>
            <a:pPr marL="0" indent="0" algn="just">
              <a:lnSpc>
                <a:spcPct val="80000"/>
              </a:lnSpc>
              <a:buNone/>
            </a:pPr>
            <a:r>
              <a:rPr lang="en-US" altLang="zh-CN" sz="2400" dirty="0"/>
              <a:t>        • Use bullet points and short paragraphs for the text. People will not read long text.</a:t>
            </a:r>
          </a:p>
          <a:p>
            <a:pPr marL="0" indent="0" algn="just">
              <a:lnSpc>
                <a:spcPct val="80000"/>
              </a:lnSpc>
              <a:buNone/>
            </a:pPr>
            <a:r>
              <a:rPr lang="en-US" altLang="zh-CN" sz="2400" dirty="0"/>
              <a:t>        • Use relevant images to add interest to your message.</a:t>
            </a:r>
          </a:p>
          <a:p>
            <a:pPr marL="0" indent="0" algn="just">
              <a:lnSpc>
                <a:spcPct val="80000"/>
              </a:lnSpc>
              <a:buNone/>
            </a:pPr>
            <a:r>
              <a:rPr lang="en-US" altLang="zh-CN" sz="2400" dirty="0"/>
              <a:t>        • Make the leafl et clean and clear. Filling every space will make it look confusing.</a:t>
            </a:r>
          </a:p>
          <a:p>
            <a:pPr marL="0" indent="0" algn="just">
              <a:lnSpc>
                <a:spcPct val="80000"/>
              </a:lnSpc>
              <a:buNone/>
            </a:pPr>
            <a:r>
              <a:rPr lang="en-US" altLang="zh-CN" sz="2400" dirty="0"/>
              <a:t>        • Include a call-to-action（行为召唤）such as “Book before April and receive a free color”, or </a:t>
            </a:r>
          </a:p>
          <a:p>
            <a:pPr marL="0" indent="0" algn="just">
              <a:lnSpc>
                <a:spcPct val="80000"/>
              </a:lnSpc>
              <a:buNone/>
            </a:pPr>
            <a:r>
              <a:rPr lang="en-US" altLang="zh-CN" sz="2400" dirty="0"/>
              <a:t>“Introduce a friend and get 20% off your next haircut”.</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1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828114"/>
            <a:chOff x="0" y="-32251"/>
            <a:chExt cx="12670375" cy="828114"/>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a:t>
              </a:r>
              <a:r>
                <a:rPr lang="en-US" altLang="zh-CN" sz="4000" b="1" dirty="0" smtClean="0">
                  <a:solidFill>
                    <a:schemeClr val="bg1"/>
                  </a:solidFill>
                  <a:latin typeface="微软雅黑" panose="020B0503020204020204" pitchFamily="34" charset="-122"/>
                  <a:ea typeface="微软雅黑" panose="020B0503020204020204" pitchFamily="34" charset="-122"/>
                </a:rPr>
                <a:t>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TextBox 6"/>
          <p:cNvSpPr txBox="1"/>
          <p:nvPr/>
        </p:nvSpPr>
        <p:spPr>
          <a:xfrm>
            <a:off x="538480" y="933450"/>
            <a:ext cx="10960735" cy="460375"/>
          </a:xfrm>
          <a:prstGeom prst="rect">
            <a:avLst/>
          </a:prstGeom>
          <a:noFill/>
        </p:spPr>
        <p:txBody>
          <a:bodyPr wrap="square" rtlCol="0">
            <a:spAutoFit/>
          </a:bodyPr>
          <a:lstStyle/>
          <a:p>
            <a:r>
              <a:rPr lang="en-US" altLang="zh-CN" sz="2400" b="1"/>
              <a:t>Find out the English expressions in the passage according to the Chinese meanings.</a:t>
            </a:r>
          </a:p>
        </p:txBody>
      </p:sp>
      <p:sp>
        <p:nvSpPr>
          <p:cNvPr id="10" name="圆角矩形 9"/>
          <p:cNvSpPr/>
          <p:nvPr/>
        </p:nvSpPr>
        <p:spPr>
          <a:xfrm>
            <a:off x="949960" y="1760220"/>
            <a:ext cx="4526915"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4" name="圆角矩形 13"/>
          <p:cNvSpPr/>
          <p:nvPr/>
        </p:nvSpPr>
        <p:spPr>
          <a:xfrm>
            <a:off x="5908040" y="1759585"/>
            <a:ext cx="5344160" cy="471805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2125345" y="1806575"/>
            <a:ext cx="2588895" cy="460375"/>
          </a:xfrm>
          <a:prstGeom prst="rect">
            <a:avLst/>
          </a:prstGeom>
          <a:noFill/>
        </p:spPr>
        <p:txBody>
          <a:bodyPr wrap="square" rtlCol="0" anchor="t">
            <a:spAutoFit/>
          </a:bodyPr>
          <a:lstStyle/>
          <a:p>
            <a:r>
              <a:rPr lang="zh-CN" altLang="en-US" sz="2400" b="1"/>
              <a:t>Chinese Meaning</a:t>
            </a:r>
          </a:p>
        </p:txBody>
      </p:sp>
      <p:sp>
        <p:nvSpPr>
          <p:cNvPr id="3" name="文本框 2"/>
          <p:cNvSpPr txBox="1"/>
          <p:nvPr/>
        </p:nvSpPr>
        <p:spPr>
          <a:xfrm>
            <a:off x="1682115" y="2266950"/>
            <a:ext cx="3237230" cy="4208780"/>
          </a:xfrm>
          <a:prstGeom prst="rect">
            <a:avLst/>
          </a:prstGeom>
          <a:noFill/>
        </p:spPr>
        <p:txBody>
          <a:bodyPr wrap="square" rtlCol="0" anchor="t">
            <a:spAutoFit/>
          </a:bodyPr>
          <a:lstStyle/>
          <a:p>
            <a:r>
              <a:rPr lang="zh-CN" altLang="en-US"/>
              <a:t>1. 信息技术</a:t>
            </a:r>
          </a:p>
          <a:p>
            <a:endParaRPr lang="zh-CN" altLang="en-US"/>
          </a:p>
          <a:p>
            <a:r>
              <a:rPr lang="zh-CN" altLang="en-US"/>
              <a:t>2. 企业管理</a:t>
            </a:r>
          </a:p>
          <a:p>
            <a:endParaRPr lang="zh-CN" altLang="en-US"/>
          </a:p>
          <a:p>
            <a:r>
              <a:rPr lang="zh-CN" altLang="en-US"/>
              <a:t>3. 在线论坛</a:t>
            </a:r>
          </a:p>
          <a:p>
            <a:endParaRPr lang="zh-CN" altLang="en-US"/>
          </a:p>
          <a:p>
            <a:r>
              <a:rPr lang="zh-CN" altLang="en-US"/>
              <a:t>4. 网络营销</a:t>
            </a:r>
          </a:p>
          <a:p>
            <a:endParaRPr lang="zh-CN" altLang="en-US"/>
          </a:p>
          <a:p>
            <a:r>
              <a:rPr lang="zh-CN" altLang="en-US"/>
              <a:t>5. 人力资源</a:t>
            </a:r>
          </a:p>
          <a:p>
            <a:endParaRPr lang="zh-CN" altLang="en-US"/>
          </a:p>
          <a:p>
            <a:r>
              <a:rPr lang="zh-CN" altLang="en-US"/>
              <a:t>6. 实践经验</a:t>
            </a:r>
          </a:p>
          <a:p>
            <a:endParaRPr lang="zh-CN" altLang="en-US"/>
          </a:p>
          <a:p>
            <a:r>
              <a:rPr lang="zh-CN" altLang="en-US"/>
              <a:t>7. 移动技术</a:t>
            </a:r>
          </a:p>
          <a:p>
            <a:endParaRPr lang="zh-CN" altLang="en-US"/>
          </a:p>
          <a:p>
            <a:r>
              <a:rPr lang="zh-CN" altLang="en-US"/>
              <a:t>8. 视频会议</a:t>
            </a:r>
          </a:p>
        </p:txBody>
      </p:sp>
      <p:sp>
        <p:nvSpPr>
          <p:cNvPr id="6" name="文本框 5"/>
          <p:cNvSpPr txBox="1"/>
          <p:nvPr/>
        </p:nvSpPr>
        <p:spPr>
          <a:xfrm>
            <a:off x="7435850" y="1806575"/>
            <a:ext cx="2540000" cy="460375"/>
          </a:xfrm>
          <a:prstGeom prst="rect">
            <a:avLst/>
          </a:prstGeom>
          <a:noFill/>
        </p:spPr>
        <p:txBody>
          <a:bodyPr wrap="square" rtlCol="0" anchor="t">
            <a:spAutoFit/>
          </a:bodyPr>
          <a:lstStyle/>
          <a:p>
            <a:pPr algn="ctr"/>
            <a:r>
              <a:rPr lang="zh-CN" altLang="en-US" sz="2400" b="1"/>
              <a:t>English Expression</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00355" y="202755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Whatever business you are in, IT is definitely used in your management to a certain extent.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无论你从事什么行业，管理中都一定会不同程度地用到信息技术。</a:t>
            </a:r>
            <a:endParaRPr lang="en-US" altLang="zh-CN" sz="2000" dirty="0"/>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whatever 引导的是一个让步状语从句，表示“不管什么、无论怎样”。to a certain extent 在一定程</a:t>
            </a:r>
          </a:p>
          <a:p>
            <a:pPr marL="0" indent="0">
              <a:lnSpc>
                <a:spcPct val="100000"/>
              </a:lnSpc>
              <a:buNone/>
            </a:pPr>
            <a:r>
              <a:rPr lang="en-US" altLang="zh-CN" sz="2000" dirty="0"/>
              <a:t>   度上。例如：Whatever I do at work, it’s useful to know a foreign language to a certain extent. 无论我做什么</a:t>
            </a:r>
          </a:p>
          <a:p>
            <a:pPr marL="0" indent="0">
              <a:lnSpc>
                <a:spcPct val="100000"/>
              </a:lnSpc>
              <a:buNone/>
            </a:pPr>
            <a:r>
              <a:rPr lang="en-US" altLang="zh-CN" sz="2000" dirty="0"/>
              <a:t>   工作，在一定程度上，懂一门外语总是有用的。</a:t>
            </a:r>
          </a:p>
          <a:p>
            <a:pPr marL="0" indent="0">
              <a:lnSpc>
                <a:spcPct val="100000"/>
              </a:lnSpc>
              <a:buNone/>
            </a:pPr>
            <a:endParaRPr lang="en-US" altLang="zh-CN" sz="2000" dirty="0"/>
          </a:p>
          <a:p>
            <a:pPr marL="0" indent="0">
              <a:lnSpc>
                <a:spcPct val="100000"/>
              </a:lnSpc>
              <a:buNone/>
            </a:pPr>
            <a:endParaRPr lang="en-US" altLang="zh-CN" sz="2000" dirty="0" smtClean="0"/>
          </a:p>
          <a:p>
            <a:pPr marL="0" indent="0">
              <a:lnSpc>
                <a:spcPct val="100000"/>
              </a:lnSpc>
              <a:buNone/>
            </a:pPr>
            <a:endParaRPr lang="en-US" altLang="zh-CN" sz="2000" dirty="0"/>
          </a:p>
          <a:p>
            <a:pPr marL="0" indent="0">
              <a:lnSpc>
                <a:spcPct val="100000"/>
              </a:lnSpc>
              <a:buNone/>
            </a:pPr>
            <a:endParaRPr lang="en-US" altLang="zh-CN" sz="18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9489" y="1306681"/>
            <a:ext cx="11534660" cy="5193272"/>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Get to know them and their interests.</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逐渐了解他们及其兴趣爱好。</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get to do sth. 逐渐做某事。例如：The best way to get to know the city is to visit it on foot. 要想了</a:t>
            </a:r>
          </a:p>
          <a:p>
            <a:pPr marL="0" indent="0">
              <a:lnSpc>
                <a:spcPts val="2600"/>
              </a:lnSpc>
              <a:buNone/>
            </a:pPr>
            <a:r>
              <a:rPr sz="2000" dirty="0"/>
              <a:t>   解这座城市，最好的方法是步行游览。</a:t>
            </a:r>
            <a:r>
              <a:rPr lang="zh-CN" altLang="en-US" sz="2000" dirty="0"/>
              <a:t> </a:t>
            </a:r>
          </a:p>
          <a:p>
            <a:pPr marL="0" indent="0">
              <a:lnSpc>
                <a:spcPts val="2600"/>
              </a:lnSpc>
              <a:buNone/>
            </a:pPr>
            <a:endParaRPr lang="en-US" altLang="zh-CN" sz="2000" dirty="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Pay attention to the rumors, but don’t join them. </a:t>
            </a:r>
            <a:endParaRPr lang="en-US" altLang="zh-CN" sz="2000" dirty="0" smtClean="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留意一下传闻，但自己不要参与。</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pay attention to 注意， 留心。例如：Please pay attention to the diff erence between the two</a:t>
            </a:r>
          </a:p>
          <a:p>
            <a:pPr marL="0" indent="0">
              <a:lnSpc>
                <a:spcPts val="2600"/>
              </a:lnSpc>
              <a:buNone/>
            </a:pPr>
            <a:r>
              <a:rPr lang="zh-CN" altLang="en-US" sz="2000" dirty="0"/>
              <a:t>  words. 请注意这两个词之间的区别。</a:t>
            </a:r>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1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656715"/>
            <a:ext cx="11903710" cy="5196205"/>
          </a:xfrm>
        </p:spPr>
        <p:txBody>
          <a:bodyPr>
            <a:noAutofit/>
          </a:bodyPr>
          <a:lstStyle/>
          <a:p>
            <a:pPr marL="0" indent="0" algn="just">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E-mails, online BBS, video conferencing, QQ, WeChat and other tools make communication</a:t>
            </a:r>
          </a:p>
          <a:p>
            <a:pPr marL="0" indent="0" algn="just">
              <a:lnSpc>
                <a:spcPct val="100000"/>
              </a:lnSpc>
              <a:buNone/>
            </a:pPr>
            <a:r>
              <a:rPr lang="en-US" altLang="zh-CN" sz="2000" dirty="0"/>
              <a:t>   faster, more convenient, and most important of all, more efficient.</a:t>
            </a:r>
          </a:p>
          <a:p>
            <a:pPr marL="0" indent="0" algn="just">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电子邮件、在线BBS（电子公布栏）、视频会议、QQ、微信和其他工具使得沟通变得更加快捷、</a:t>
            </a:r>
          </a:p>
          <a:p>
            <a:pPr marL="0" indent="0" algn="just">
              <a:lnSpc>
                <a:spcPct val="100000"/>
              </a:lnSpc>
              <a:buNone/>
            </a:pPr>
            <a:r>
              <a:rPr lang="zh-CN" altLang="en-US" sz="2000" dirty="0"/>
              <a:t>  更加方便，尤为重要的是，更加高效。</a:t>
            </a:r>
          </a:p>
          <a:p>
            <a:pPr marL="0" indent="0" algn="just">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句中make 用作及物动词，后接复合宾语，表示“使</a:t>
            </a:r>
            <a:r>
              <a:rPr lang="en-US" altLang="zh-CN" sz="2000" dirty="0">
                <a:latin typeface="华文中宋" panose="02010600040101010101" charset="-122"/>
                <a:ea typeface="华文中宋" panose="02010600040101010101" charset="-122"/>
              </a:rPr>
              <a:t>……</a:t>
            </a:r>
            <a:r>
              <a:rPr lang="en-US" altLang="zh-CN" sz="2000" dirty="0"/>
              <a:t>成为</a:t>
            </a:r>
            <a:r>
              <a:rPr lang="en-US" altLang="zh-CN" sz="2000" dirty="0">
                <a:latin typeface="华文中宋" panose="02010600040101010101" charset="-122"/>
                <a:ea typeface="华文中宋" panose="02010600040101010101" charset="-122"/>
              </a:rPr>
              <a:t>……</a:t>
            </a:r>
            <a:r>
              <a:rPr lang="en-US" altLang="zh-CN" sz="2000" dirty="0"/>
              <a:t>；使成为</a:t>
            </a:r>
            <a:r>
              <a:rPr lang="en-US" altLang="zh-CN" sz="2000" dirty="0">
                <a:latin typeface="华文中宋" panose="02010600040101010101" charset="-122"/>
                <a:ea typeface="华文中宋" panose="02010600040101010101" charset="-122"/>
              </a:rPr>
              <a:t>……</a:t>
            </a:r>
            <a:r>
              <a:rPr lang="en-US" altLang="zh-CN" sz="2000" dirty="0"/>
              <a:t>”时，通常由形容</a:t>
            </a:r>
          </a:p>
          <a:p>
            <a:pPr marL="0" indent="0" algn="just">
              <a:lnSpc>
                <a:spcPct val="100000"/>
              </a:lnSpc>
              <a:buNone/>
            </a:pPr>
            <a:r>
              <a:rPr lang="en-US" altLang="zh-CN" sz="2000" dirty="0"/>
              <a:t>   词、名词、介词短语充当宾语补足语。例如：Loud music makes me uncomfortable. 吵闹的音乐使我不舒</a:t>
            </a:r>
          </a:p>
          <a:p>
            <a:pPr marL="0" indent="0" algn="just">
              <a:lnSpc>
                <a:spcPct val="100000"/>
              </a:lnSpc>
              <a:buNone/>
            </a:pPr>
            <a:r>
              <a:rPr lang="en-US" altLang="zh-CN" sz="2000" dirty="0"/>
              <a:t>   服。The teacher tried his best to make himself a good friend of his pupils. 那位老师尽力使自己成为学生的好</a:t>
            </a:r>
          </a:p>
          <a:p>
            <a:pPr marL="0" indent="0" algn="just">
              <a:lnSpc>
                <a:spcPct val="100000"/>
              </a:lnSpc>
              <a:buNone/>
            </a:pPr>
            <a:r>
              <a:rPr lang="en-US" altLang="zh-CN" sz="2000" dirty="0"/>
              <a:t>   朋友。</a:t>
            </a:r>
          </a:p>
          <a:p>
            <a:pPr marL="0" indent="0">
              <a:lnSpc>
                <a:spcPct val="100000"/>
              </a:lnSpc>
              <a:buNone/>
            </a:pPr>
            <a:endParaRPr lang="en-US" altLang="zh-CN" sz="20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1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E-mail according to the information given in Chinese.</a:t>
            </a:r>
          </a:p>
          <a:p>
            <a:pPr marL="0" indent="0" fontAlgn="auto">
              <a:lnSpc>
                <a:spcPts val="2600"/>
              </a:lnSpc>
              <a:buNone/>
            </a:pPr>
            <a:r>
              <a:rPr lang="en-US" altLang="zh-CN" sz="2400" dirty="0"/>
              <a:t>                            </a:t>
            </a:r>
            <a:r>
              <a:rPr lang="en-US" altLang="zh-CN" sz="2000" dirty="0"/>
              <a:t>From: greetings@reply.hotmail.com</a:t>
            </a:r>
          </a:p>
          <a:p>
            <a:pPr marL="0" indent="0" fontAlgn="auto">
              <a:lnSpc>
                <a:spcPts val="2600"/>
              </a:lnSpc>
              <a:buNone/>
            </a:pPr>
            <a:r>
              <a:rPr lang="en-US" altLang="zh-CN" sz="2000" dirty="0"/>
              <a:t>                                  Date:2015/11/1 14:36</a:t>
            </a:r>
          </a:p>
          <a:p>
            <a:pPr marL="0" indent="0" fontAlgn="auto">
              <a:lnSpc>
                <a:spcPts val="2600"/>
              </a:lnSpc>
              <a:buNone/>
            </a:pPr>
            <a:r>
              <a:rPr lang="en-US" altLang="zh-CN" sz="2000" dirty="0"/>
              <a:t>                                  To:kongqy@hotmail.com</a:t>
            </a:r>
          </a:p>
          <a:p>
            <a:pPr marL="0" indent="0" fontAlgn="auto">
              <a:lnSpc>
                <a:spcPts val="2600"/>
              </a:lnSpc>
              <a:buNone/>
            </a:pPr>
            <a:r>
              <a:rPr lang="en-US" altLang="zh-CN" sz="2000" dirty="0"/>
              <a:t>                                 Subject: 1.（武晶已经收到你来自hotmail 的祝福！）</a:t>
            </a:r>
          </a:p>
          <a:p>
            <a:pPr marL="0" indent="0" fontAlgn="auto">
              <a:lnSpc>
                <a:spcPts val="2600"/>
              </a:lnSpc>
              <a:buNone/>
            </a:pPr>
            <a:r>
              <a:rPr lang="en-US" altLang="zh-CN" sz="2000" dirty="0"/>
              <a:t>                                 2.（你于2015 年10 月29 日寄给武晶(wujing@online.com) 的问候卡已经收到。）</a:t>
            </a:r>
          </a:p>
          <a:p>
            <a:pPr marL="0" indent="0" fontAlgn="auto">
              <a:lnSpc>
                <a:spcPts val="2600"/>
              </a:lnSpc>
              <a:buNone/>
            </a:pPr>
            <a:r>
              <a:rPr lang="en-US" altLang="zh-CN" sz="2000" dirty="0"/>
              <a:t>                                 3.（如果你希望发出另一份祝福）, you can do so at </a:t>
            </a:r>
            <a:r>
              <a:rPr lang="en-US" altLang="zh-CN" sz="2000" u="sng" dirty="0"/>
              <a:t>http://greetings.hotmial.com</a:t>
            </a:r>
            <a:r>
              <a:rPr lang="en-US" altLang="zh-CN" sz="2000" dirty="0"/>
              <a:t>.</a:t>
            </a:r>
          </a:p>
          <a:p>
            <a:pPr marL="0" indent="0" fontAlgn="auto">
              <a:lnSpc>
                <a:spcPts val="2600"/>
              </a:lnSpc>
              <a:buNone/>
            </a:pPr>
            <a:r>
              <a:rPr lang="en-US" altLang="zh-CN" sz="2000" dirty="0"/>
              <a:t>                                 4.（You can 在</a:t>
            </a:r>
            <a:r>
              <a:rPr lang="en-US" altLang="zh-CN" sz="2000" u="sng" dirty="0"/>
              <a:t>http://view.greetings.hotmail.com/greet/view</a:t>
            </a:r>
            <a:r>
              <a:rPr lang="en-US" altLang="zh-CN" sz="2000" dirty="0"/>
              <a:t> 看到你发给武晶的问                  </a:t>
            </a:r>
          </a:p>
          <a:p>
            <a:pPr marL="0" indent="0" fontAlgn="auto">
              <a:lnSpc>
                <a:spcPts val="2600"/>
              </a:lnSpc>
              <a:buNone/>
            </a:pPr>
            <a:r>
              <a:rPr lang="en-US" altLang="zh-CN" sz="2000" dirty="0"/>
              <a:t>                                      候。）</a:t>
            </a:r>
          </a:p>
          <a:p>
            <a:pPr marL="0" indent="0" fontAlgn="auto">
              <a:lnSpc>
                <a:spcPts val="2600"/>
              </a:lnSpc>
              <a:buNone/>
            </a:pPr>
            <a:r>
              <a:rPr lang="en-US" altLang="zh-CN" sz="2400" dirty="0"/>
              <a:t>                        </a:t>
            </a:r>
            <a:r>
              <a:rPr lang="en-US" altLang="zh-CN" sz="2000" dirty="0"/>
              <a:t>    5.（感谢你使用Hotmail 问候！）</a:t>
            </a:r>
          </a:p>
          <a:p>
            <a:pPr marL="0" indent="0" fontAlgn="auto">
              <a:lnSpc>
                <a:spcPts val="2600"/>
              </a:lnSpc>
              <a:buNone/>
            </a:pPr>
            <a:r>
              <a:rPr lang="en-US" altLang="zh-CN" sz="2000" dirty="0"/>
              <a:t>                                 The Hotmail Greetings Team</a:t>
            </a:r>
          </a:p>
          <a:p>
            <a:pPr marL="0" indent="0" fontAlgn="auto">
              <a:lnSpc>
                <a:spcPts val="2600"/>
              </a:lnSpc>
              <a:buNone/>
            </a:pPr>
            <a:endParaRPr lang="en-US" altLang="zh-CN" sz="2400" dirty="0"/>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1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1" y="6642846"/>
            <a:ext cx="12192001" cy="21515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E74C2E"/>
              </a:solidFill>
            </a:endParaRPr>
          </a:p>
        </p:txBody>
      </p:sp>
      <p:sp>
        <p:nvSpPr>
          <p:cNvPr id="12" name="矩形 11"/>
          <p:cNvSpPr/>
          <p:nvPr/>
        </p:nvSpPr>
        <p:spPr>
          <a:xfrm>
            <a:off x="-12032" y="0"/>
            <a:ext cx="12204032" cy="336657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sz="2400"/>
          </a:p>
        </p:txBody>
      </p:sp>
      <p:sp>
        <p:nvSpPr>
          <p:cNvPr id="15" name="文本框 14"/>
          <p:cNvSpPr txBox="1"/>
          <p:nvPr/>
        </p:nvSpPr>
        <p:spPr>
          <a:xfrm>
            <a:off x="5020166" y="2338776"/>
            <a:ext cx="4789867" cy="1005019"/>
          </a:xfrm>
          <a:prstGeom prst="rect">
            <a:avLst/>
          </a:prstGeom>
          <a:noFill/>
        </p:spPr>
        <p:txBody>
          <a:bodyPr wrap="square" rtlCol="0">
            <a:spAutoFit/>
          </a:bodyPr>
          <a:lstStyle/>
          <a:p>
            <a:pPr algn="ctr">
              <a:lnSpc>
                <a:spcPct val="120000"/>
              </a:lnSpc>
            </a:pPr>
            <a:r>
              <a:rPr lang="en-US" altLang="zh-CN" sz="5400" b="1" dirty="0" smtClean="0">
                <a:solidFill>
                  <a:srgbClr val="FCF8ED"/>
                </a:solidFill>
                <a:latin typeface="Arial" panose="020B0604020202020204" pitchFamily="34" charset="0"/>
                <a:ea typeface="微软雅黑" panose="020B0503020204020204" pitchFamily="34" charset="-122"/>
                <a:cs typeface="Arial" panose="020B0604020202020204" pitchFamily="34" charset="0"/>
              </a:rPr>
              <a:t>THANK  YOU</a:t>
            </a:r>
            <a:endParaRPr lang="zh-CN" altLang="en-US" sz="5400" b="1" dirty="0">
              <a:solidFill>
                <a:srgbClr val="FCF8ED"/>
              </a:solidFill>
              <a:latin typeface="Arial" panose="020B0604020202020204" pitchFamily="34" charset="0"/>
              <a:ea typeface="微软雅黑" panose="020B0503020204020204" pitchFamily="34" charset="-122"/>
              <a:cs typeface="Arial" panose="020B0604020202020204" pitchFamily="34" charset="0"/>
            </a:endParaRPr>
          </a:p>
        </p:txBody>
      </p:sp>
      <p:sp>
        <p:nvSpPr>
          <p:cNvPr id="5" name="矩形 4"/>
          <p:cNvSpPr/>
          <p:nvPr/>
        </p:nvSpPr>
        <p:spPr>
          <a:xfrm>
            <a:off x="-12032" y="3460196"/>
            <a:ext cx="12192001" cy="65801"/>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E74C2E"/>
              </a:solidFill>
            </a:endParaRPr>
          </a:p>
        </p:txBody>
      </p:sp>
    </p:spTree>
  </p:cSld>
  <p:clrMapOvr>
    <a:masterClrMapping/>
  </p:clrMapOvr>
  <p:transition>
    <p:wedg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17" name="矩形 116"/>
          <p:cNvSpPr/>
          <p:nvPr/>
        </p:nvSpPr>
        <p:spPr>
          <a:xfrm>
            <a:off x="2533470" y="0"/>
            <a:ext cx="719981" cy="2780928"/>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0070C0"/>
              </a:solidFill>
            </a:endParaRPr>
          </a:p>
        </p:txBody>
      </p:sp>
      <p:sp>
        <p:nvSpPr>
          <p:cNvPr id="118" name="矩形 117"/>
          <p:cNvSpPr/>
          <p:nvPr/>
        </p:nvSpPr>
        <p:spPr>
          <a:xfrm>
            <a:off x="3823309" y="658907"/>
            <a:ext cx="1233323" cy="5782234"/>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0070C0"/>
              </a:solidFill>
            </a:endParaRPr>
          </a:p>
        </p:txBody>
      </p:sp>
      <p:sp>
        <p:nvSpPr>
          <p:cNvPr id="121" name="矩形 120"/>
          <p:cNvSpPr/>
          <p:nvPr/>
        </p:nvSpPr>
        <p:spPr>
          <a:xfrm>
            <a:off x="3805299" y="1200951"/>
            <a:ext cx="1251334"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2</a:t>
            </a:r>
            <a:endParaRPr lang="zh-CN" altLang="en-US" sz="2000" dirty="0">
              <a:latin typeface="Arial" panose="020B0604020202020204" pitchFamily="34" charset="0"/>
              <a:cs typeface="Arial" panose="020B0604020202020204" pitchFamily="34" charset="0"/>
            </a:endParaRPr>
          </a:p>
        </p:txBody>
      </p:sp>
      <p:sp>
        <p:nvSpPr>
          <p:cNvPr id="122" name="矩形 121"/>
          <p:cNvSpPr/>
          <p:nvPr/>
        </p:nvSpPr>
        <p:spPr>
          <a:xfrm>
            <a:off x="3805299" y="1936974"/>
            <a:ext cx="1251333"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3</a:t>
            </a:r>
            <a:endParaRPr lang="zh-CN" altLang="en-US" sz="2000" dirty="0">
              <a:latin typeface="Arial" panose="020B0604020202020204" pitchFamily="34" charset="0"/>
              <a:cs typeface="Arial" panose="020B0604020202020204" pitchFamily="34" charset="0"/>
            </a:endParaRPr>
          </a:p>
        </p:txBody>
      </p:sp>
      <p:sp>
        <p:nvSpPr>
          <p:cNvPr id="123" name="矩形 122"/>
          <p:cNvSpPr/>
          <p:nvPr/>
        </p:nvSpPr>
        <p:spPr>
          <a:xfrm>
            <a:off x="3805298" y="2686444"/>
            <a:ext cx="1251333"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4</a:t>
            </a:r>
            <a:endParaRPr lang="zh-CN" altLang="en-US" sz="2000" dirty="0">
              <a:latin typeface="Arial" panose="020B0604020202020204" pitchFamily="34" charset="0"/>
              <a:cs typeface="Arial" panose="020B0604020202020204" pitchFamily="34" charset="0"/>
            </a:endParaRPr>
          </a:p>
        </p:txBody>
      </p:sp>
      <p:sp>
        <p:nvSpPr>
          <p:cNvPr id="125" name="文本框 124"/>
          <p:cNvSpPr txBox="1"/>
          <p:nvPr/>
        </p:nvSpPr>
        <p:spPr>
          <a:xfrm>
            <a:off x="5360547" y="1128219"/>
            <a:ext cx="6599103" cy="52322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Describing Jobs</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
        <p:nvSpPr>
          <p:cNvPr id="126" name="文本框 125"/>
          <p:cNvSpPr txBox="1"/>
          <p:nvPr/>
        </p:nvSpPr>
        <p:spPr>
          <a:xfrm>
            <a:off x="5354197" y="1883473"/>
            <a:ext cx="4791336" cy="52322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Making Plans</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
        <p:nvSpPr>
          <p:cNvPr id="124" name="矩形 123"/>
          <p:cNvSpPr/>
          <p:nvPr/>
        </p:nvSpPr>
        <p:spPr>
          <a:xfrm>
            <a:off x="3805299" y="3435914"/>
            <a:ext cx="1251332"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5</a:t>
            </a:r>
            <a:endParaRPr lang="zh-CN" altLang="en-US" sz="2000" dirty="0">
              <a:latin typeface="Arial" panose="020B0604020202020204" pitchFamily="34" charset="0"/>
              <a:cs typeface="Arial" panose="020B0604020202020204" pitchFamily="34" charset="0"/>
            </a:endParaRPr>
          </a:p>
        </p:txBody>
      </p:sp>
      <p:sp>
        <p:nvSpPr>
          <p:cNvPr id="127" name="文本框 126"/>
          <p:cNvSpPr txBox="1"/>
          <p:nvPr/>
        </p:nvSpPr>
        <p:spPr>
          <a:xfrm>
            <a:off x="5360476" y="2632943"/>
            <a:ext cx="6837802" cy="52322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Receiving Visitors</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
        <p:nvSpPr>
          <p:cNvPr id="128" name="文本框 127"/>
          <p:cNvSpPr txBox="1"/>
          <p:nvPr/>
        </p:nvSpPr>
        <p:spPr>
          <a:xfrm>
            <a:off x="5390920" y="4837337"/>
            <a:ext cx="5879977" cy="54864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Keeping </a:t>
            </a:r>
            <a:r>
              <a:rPr lang="zh-CN" altLang="en-US" sz="2800" b="1" dirty="0">
                <a:solidFill>
                  <a:srgbClr val="222A35"/>
                </a:solidFill>
                <a:latin typeface="微软雅黑" panose="020B0503020204020204" pitchFamily="34" charset="-122"/>
                <a:ea typeface="微软雅黑" panose="020B0503020204020204" pitchFamily="34" charset="-122"/>
              </a:rPr>
              <a:t>Files</a:t>
            </a:r>
          </a:p>
        </p:txBody>
      </p:sp>
      <p:sp>
        <p:nvSpPr>
          <p:cNvPr id="130" name="矩形 129"/>
          <p:cNvSpPr/>
          <p:nvPr/>
        </p:nvSpPr>
        <p:spPr>
          <a:xfrm>
            <a:off x="3805299" y="4173552"/>
            <a:ext cx="1251332"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6</a:t>
            </a:r>
            <a:endParaRPr lang="zh-CN" altLang="en-US" sz="2000" dirty="0">
              <a:latin typeface="Arial" panose="020B0604020202020204" pitchFamily="34" charset="0"/>
              <a:cs typeface="Arial" panose="020B0604020202020204" pitchFamily="34" charset="0"/>
            </a:endParaRPr>
          </a:p>
        </p:txBody>
      </p:sp>
      <p:sp>
        <p:nvSpPr>
          <p:cNvPr id="131" name="文本框 130"/>
          <p:cNvSpPr txBox="1"/>
          <p:nvPr/>
        </p:nvSpPr>
        <p:spPr>
          <a:xfrm>
            <a:off x="5390920" y="3382413"/>
            <a:ext cx="6341652" cy="52322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Organizing Meetings</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
        <p:nvSpPr>
          <p:cNvPr id="16" name="矩形 15"/>
          <p:cNvSpPr/>
          <p:nvPr/>
        </p:nvSpPr>
        <p:spPr>
          <a:xfrm>
            <a:off x="0" y="6441141"/>
            <a:ext cx="12192000" cy="416859"/>
          </a:xfrm>
          <a:prstGeom prst="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p>
        </p:txBody>
      </p:sp>
      <p:sp>
        <p:nvSpPr>
          <p:cNvPr id="17" name="矩形 16"/>
          <p:cNvSpPr/>
          <p:nvPr/>
        </p:nvSpPr>
        <p:spPr>
          <a:xfrm>
            <a:off x="3796335" y="4904173"/>
            <a:ext cx="1260296"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7</a:t>
            </a:r>
            <a:endParaRPr lang="zh-CN" altLang="en-US" sz="2000" dirty="0">
              <a:latin typeface="Arial" panose="020B0604020202020204" pitchFamily="34" charset="0"/>
              <a:cs typeface="Arial" panose="020B0604020202020204" pitchFamily="34" charset="0"/>
            </a:endParaRPr>
          </a:p>
        </p:txBody>
      </p:sp>
      <p:sp>
        <p:nvSpPr>
          <p:cNvPr id="18" name="文本框 17"/>
          <p:cNvSpPr txBox="1"/>
          <p:nvPr/>
        </p:nvSpPr>
        <p:spPr>
          <a:xfrm>
            <a:off x="5391151" y="4120686"/>
            <a:ext cx="5352430" cy="54864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Arranging Schedules</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
        <p:nvSpPr>
          <p:cNvPr id="19" name="矩形 18"/>
          <p:cNvSpPr/>
          <p:nvPr/>
        </p:nvSpPr>
        <p:spPr>
          <a:xfrm>
            <a:off x="3796335" y="5629509"/>
            <a:ext cx="1260296"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8</a:t>
            </a:r>
            <a:endParaRPr lang="zh-CN" altLang="en-US" sz="2000" dirty="0">
              <a:latin typeface="Arial" panose="020B0604020202020204" pitchFamily="34" charset="0"/>
              <a:cs typeface="Arial" panose="020B0604020202020204" pitchFamily="34" charset="0"/>
            </a:endParaRPr>
          </a:p>
        </p:txBody>
      </p:sp>
      <p:sp>
        <p:nvSpPr>
          <p:cNvPr id="20" name="文本框 19"/>
          <p:cNvSpPr txBox="1"/>
          <p:nvPr/>
        </p:nvSpPr>
        <p:spPr>
          <a:xfrm>
            <a:off x="5443344" y="5576008"/>
            <a:ext cx="5263284" cy="548640"/>
          </a:xfrm>
          <a:prstGeom prst="rect">
            <a:avLst/>
          </a:prstGeom>
          <a:noFill/>
        </p:spPr>
        <p:txBody>
          <a:bodyPr wrap="square" rtlCol="0">
            <a:spAutoFit/>
          </a:bodyPr>
          <a:lstStyle/>
          <a:p>
            <a:r>
              <a:rPr lang="en-US" altLang="zh-CN" sz="2800" b="1" dirty="0" smtClean="0">
                <a:solidFill>
                  <a:srgbClr val="222A35"/>
                </a:solidFill>
                <a:latin typeface="微软雅黑" panose="020B0503020204020204" pitchFamily="34" charset="-122"/>
                <a:ea typeface="微软雅黑" panose="020B0503020204020204" pitchFamily="34" charset="-122"/>
              </a:rPr>
              <a:t>Publishing </a:t>
            </a:r>
            <a:r>
              <a:rPr lang="en-US" altLang="zh-CN" sz="2800" b="1" dirty="0">
                <a:solidFill>
                  <a:srgbClr val="222A35"/>
                </a:solidFill>
                <a:latin typeface="微软雅黑" panose="020B0503020204020204" pitchFamily="34" charset="-122"/>
                <a:ea typeface="微软雅黑" panose="020B0503020204020204" pitchFamily="34" charset="-122"/>
              </a:rPr>
              <a:t>Information	 </a:t>
            </a:r>
          </a:p>
        </p:txBody>
      </p:sp>
      <p:sp>
        <p:nvSpPr>
          <p:cNvPr id="22" name="TextBox 21"/>
          <p:cNvSpPr txBox="1"/>
          <p:nvPr/>
        </p:nvSpPr>
        <p:spPr>
          <a:xfrm>
            <a:off x="2339462" y="2912841"/>
            <a:ext cx="1107996" cy="3332511"/>
          </a:xfrm>
          <a:prstGeom prst="rect">
            <a:avLst/>
          </a:prstGeom>
          <a:noFill/>
        </p:spPr>
        <p:txBody>
          <a:bodyPr vert="eaVert" wrap="square" rtlCol="0">
            <a:spAutoFit/>
          </a:bodyPr>
          <a:lstStyle/>
          <a:p>
            <a:r>
              <a:rPr lang="en-US" altLang="zh-CN" sz="6000" dirty="0" smtClean="0">
                <a:latin typeface="Kozuka Gothic Pro H" panose="020B0800000000000000" pitchFamily="34" charset="-128"/>
                <a:ea typeface="Kozuka Gothic Pro H" panose="020B0800000000000000" pitchFamily="34" charset="-128"/>
              </a:rPr>
              <a:t>Contents</a:t>
            </a:r>
            <a:endParaRPr lang="zh-CN" altLang="en-US" sz="6000" dirty="0">
              <a:latin typeface="Kozuka Gothic Pro H" panose="020B0800000000000000" pitchFamily="34" charset="-128"/>
              <a:ea typeface="Kozuka Gothic Pro H" panose="020B0800000000000000" pitchFamily="34" charset="-128"/>
            </a:endParaRPr>
          </a:p>
        </p:txBody>
      </p:sp>
      <p:sp>
        <p:nvSpPr>
          <p:cNvPr id="23" name="矩形 22"/>
          <p:cNvSpPr/>
          <p:nvPr/>
        </p:nvSpPr>
        <p:spPr>
          <a:xfrm>
            <a:off x="3814303" y="450797"/>
            <a:ext cx="1251333" cy="416219"/>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US" altLang="zh-CN" sz="2000" dirty="0" smtClean="0">
                <a:latin typeface="Arial" panose="020B0604020202020204" pitchFamily="34" charset="0"/>
                <a:cs typeface="Arial" panose="020B0604020202020204" pitchFamily="34" charset="0"/>
              </a:rPr>
              <a:t>Unit 1</a:t>
            </a:r>
            <a:endParaRPr lang="zh-CN" altLang="en-US" sz="2000" dirty="0">
              <a:latin typeface="Arial" panose="020B0604020202020204" pitchFamily="34" charset="0"/>
              <a:cs typeface="Arial" panose="020B0604020202020204" pitchFamily="34" charset="0"/>
            </a:endParaRPr>
          </a:p>
        </p:txBody>
      </p:sp>
      <p:sp>
        <p:nvSpPr>
          <p:cNvPr id="2" name="TextBox 1"/>
          <p:cNvSpPr txBox="1"/>
          <p:nvPr/>
        </p:nvSpPr>
        <p:spPr>
          <a:xfrm>
            <a:off x="5360476" y="397297"/>
            <a:ext cx="4785058" cy="523220"/>
          </a:xfrm>
          <a:prstGeom prst="rect">
            <a:avLst/>
          </a:prstGeom>
          <a:noFill/>
        </p:spPr>
        <p:txBody>
          <a:bodyPr wrap="square" rtlCol="0">
            <a:spAutoFit/>
          </a:bodyPr>
          <a:lstStyle/>
          <a:p>
            <a:r>
              <a:rPr lang="en-US" altLang="zh-CN" sz="2800" b="1" dirty="0">
                <a:solidFill>
                  <a:srgbClr val="222A35"/>
                </a:solidFill>
                <a:latin typeface="微软雅黑" panose="020B0503020204020204" pitchFamily="34" charset="-122"/>
                <a:ea typeface="微软雅黑" panose="020B0503020204020204" pitchFamily="34" charset="-122"/>
              </a:rPr>
              <a:t>Introducing</a:t>
            </a:r>
            <a:r>
              <a:rPr lang="en-US" altLang="zh-CN" sz="2800" dirty="0" smtClean="0"/>
              <a:t> </a:t>
            </a:r>
            <a:r>
              <a:rPr lang="en-US" altLang="zh-CN" sz="2800" b="1" dirty="0" smtClean="0">
                <a:solidFill>
                  <a:srgbClr val="222A35"/>
                </a:solidFill>
                <a:latin typeface="微软雅黑" panose="020B0503020204020204" pitchFamily="34" charset="-122"/>
                <a:ea typeface="微软雅黑" panose="020B0503020204020204" pitchFamily="34" charset="-122"/>
              </a:rPr>
              <a:t>Oneself</a:t>
            </a:r>
            <a:endParaRPr lang="zh-CN" altLang="en-US" sz="2800" b="1" dirty="0">
              <a:solidFill>
                <a:srgbClr val="222A35"/>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0"/>
                                  </p:stCondLst>
                                  <p:childTnLst>
                                    <p:set>
                                      <p:cBhvr>
                                        <p:cTn id="6" dur="1" fill="hold">
                                          <p:stCondLst>
                                            <p:cond delay="0"/>
                                          </p:stCondLst>
                                        </p:cTn>
                                        <p:tgtEl>
                                          <p:spTgt spid="117"/>
                                        </p:tgtEl>
                                        <p:attrNameLst>
                                          <p:attrName>style.visibility</p:attrName>
                                        </p:attrNameLst>
                                      </p:cBhvr>
                                      <p:to>
                                        <p:strVal val="visible"/>
                                      </p:to>
                                    </p:set>
                                    <p:animEffect transition="in" filter="wipe(up)">
                                      <p:cBhvr>
                                        <p:cTn id="7" dur="1000"/>
                                        <p:tgtEl>
                                          <p:spTgt spid="117"/>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18"/>
                                        </p:tgtEl>
                                        <p:attrNameLst>
                                          <p:attrName>style.visibility</p:attrName>
                                        </p:attrNameLst>
                                      </p:cBhvr>
                                      <p:to>
                                        <p:strVal val="visible"/>
                                      </p:to>
                                    </p:set>
                                    <p:animEffect transition="in" filter="wipe(down)">
                                      <p:cBhvr>
                                        <p:cTn id="10" dur="1000"/>
                                        <p:tgtEl>
                                          <p:spTgt spid="118"/>
                                        </p:tgtEl>
                                      </p:cBhvr>
                                    </p:animEffect>
                                  </p:childTnLst>
                                </p:cTn>
                              </p:par>
                              <p:par>
                                <p:cTn id="11" presetID="42" presetClass="entr" presetSubtype="0" fill="hold" grpId="0" nodeType="withEffect">
                                  <p:stCondLst>
                                    <p:cond delay="0"/>
                                  </p:stCondLst>
                                  <p:childTnLst>
                                    <p:set>
                                      <p:cBhvr>
                                        <p:cTn id="12" dur="1" fill="hold">
                                          <p:stCondLst>
                                            <p:cond delay="0"/>
                                          </p:stCondLst>
                                        </p:cTn>
                                        <p:tgtEl>
                                          <p:spTgt spid="121"/>
                                        </p:tgtEl>
                                        <p:attrNameLst>
                                          <p:attrName>style.visibility</p:attrName>
                                        </p:attrNameLst>
                                      </p:cBhvr>
                                      <p:to>
                                        <p:strVal val="visible"/>
                                      </p:to>
                                    </p:set>
                                    <p:animEffect transition="in" filter="fade">
                                      <p:cBhvr>
                                        <p:cTn id="13" dur="1000"/>
                                        <p:tgtEl>
                                          <p:spTgt spid="121"/>
                                        </p:tgtEl>
                                      </p:cBhvr>
                                    </p:animEffect>
                                    <p:anim calcmode="lin" valueType="num">
                                      <p:cBhvr>
                                        <p:cTn id="14" dur="1000" fill="hold"/>
                                        <p:tgtEl>
                                          <p:spTgt spid="121"/>
                                        </p:tgtEl>
                                        <p:attrNameLst>
                                          <p:attrName>ppt_x</p:attrName>
                                        </p:attrNameLst>
                                      </p:cBhvr>
                                      <p:tavLst>
                                        <p:tav tm="0">
                                          <p:val>
                                            <p:strVal val="#ppt_x"/>
                                          </p:val>
                                        </p:tav>
                                        <p:tav tm="100000">
                                          <p:val>
                                            <p:strVal val="#ppt_x"/>
                                          </p:val>
                                        </p:tav>
                                      </p:tavLst>
                                    </p:anim>
                                    <p:anim calcmode="lin" valueType="num">
                                      <p:cBhvr>
                                        <p:cTn id="15" dur="1000" fill="hold"/>
                                        <p:tgtEl>
                                          <p:spTgt spid="121"/>
                                        </p:tgtEl>
                                        <p:attrNameLst>
                                          <p:attrName>ppt_y</p:attrName>
                                        </p:attrNameLst>
                                      </p:cBhvr>
                                      <p:tavLst>
                                        <p:tav tm="0">
                                          <p:val>
                                            <p:strVal val="#ppt_y+.1"/>
                                          </p:val>
                                        </p:tav>
                                        <p:tav tm="100000">
                                          <p:val>
                                            <p:strVal val="#ppt_y"/>
                                          </p:val>
                                        </p:tav>
                                      </p:tavLst>
                                    </p:anim>
                                  </p:childTnLst>
                                </p:cTn>
                              </p:par>
                              <p:par>
                                <p:cTn id="16" presetID="42" presetClass="entr" presetSubtype="0" fill="hold" grpId="0" nodeType="withEffect">
                                  <p:stCondLst>
                                    <p:cond delay="0"/>
                                  </p:stCondLst>
                                  <p:childTnLst>
                                    <p:set>
                                      <p:cBhvr>
                                        <p:cTn id="17" dur="1" fill="hold">
                                          <p:stCondLst>
                                            <p:cond delay="0"/>
                                          </p:stCondLst>
                                        </p:cTn>
                                        <p:tgtEl>
                                          <p:spTgt spid="125"/>
                                        </p:tgtEl>
                                        <p:attrNameLst>
                                          <p:attrName>style.visibility</p:attrName>
                                        </p:attrNameLst>
                                      </p:cBhvr>
                                      <p:to>
                                        <p:strVal val="visible"/>
                                      </p:to>
                                    </p:set>
                                    <p:animEffect transition="in" filter="fade">
                                      <p:cBhvr>
                                        <p:cTn id="18" dur="1000"/>
                                        <p:tgtEl>
                                          <p:spTgt spid="125"/>
                                        </p:tgtEl>
                                      </p:cBhvr>
                                    </p:animEffect>
                                    <p:anim calcmode="lin" valueType="num">
                                      <p:cBhvr>
                                        <p:cTn id="19" dur="1000" fill="hold"/>
                                        <p:tgtEl>
                                          <p:spTgt spid="125"/>
                                        </p:tgtEl>
                                        <p:attrNameLst>
                                          <p:attrName>ppt_x</p:attrName>
                                        </p:attrNameLst>
                                      </p:cBhvr>
                                      <p:tavLst>
                                        <p:tav tm="0">
                                          <p:val>
                                            <p:strVal val="#ppt_x"/>
                                          </p:val>
                                        </p:tav>
                                        <p:tav tm="100000">
                                          <p:val>
                                            <p:strVal val="#ppt_x"/>
                                          </p:val>
                                        </p:tav>
                                      </p:tavLst>
                                    </p:anim>
                                    <p:anim calcmode="lin" valueType="num">
                                      <p:cBhvr>
                                        <p:cTn id="20" dur="1000" fill="hold"/>
                                        <p:tgtEl>
                                          <p:spTgt spid="125"/>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0"/>
                                  </p:stCondLst>
                                  <p:childTnLst>
                                    <p:set>
                                      <p:cBhvr>
                                        <p:cTn id="22" dur="1" fill="hold">
                                          <p:stCondLst>
                                            <p:cond delay="0"/>
                                          </p:stCondLst>
                                        </p:cTn>
                                        <p:tgtEl>
                                          <p:spTgt spid="126"/>
                                        </p:tgtEl>
                                        <p:attrNameLst>
                                          <p:attrName>style.visibility</p:attrName>
                                        </p:attrNameLst>
                                      </p:cBhvr>
                                      <p:to>
                                        <p:strVal val="visible"/>
                                      </p:to>
                                    </p:set>
                                    <p:animEffect transition="in" filter="fade">
                                      <p:cBhvr>
                                        <p:cTn id="23" dur="1000"/>
                                        <p:tgtEl>
                                          <p:spTgt spid="126"/>
                                        </p:tgtEl>
                                      </p:cBhvr>
                                    </p:animEffect>
                                    <p:anim calcmode="lin" valueType="num">
                                      <p:cBhvr>
                                        <p:cTn id="24" dur="1000" fill="hold"/>
                                        <p:tgtEl>
                                          <p:spTgt spid="126"/>
                                        </p:tgtEl>
                                        <p:attrNameLst>
                                          <p:attrName>ppt_x</p:attrName>
                                        </p:attrNameLst>
                                      </p:cBhvr>
                                      <p:tavLst>
                                        <p:tav tm="0">
                                          <p:val>
                                            <p:strVal val="#ppt_x"/>
                                          </p:val>
                                        </p:tav>
                                        <p:tav tm="100000">
                                          <p:val>
                                            <p:strVal val="#ppt_x"/>
                                          </p:val>
                                        </p:tav>
                                      </p:tavLst>
                                    </p:anim>
                                    <p:anim calcmode="lin" valueType="num">
                                      <p:cBhvr>
                                        <p:cTn id="25" dur="1000" fill="hold"/>
                                        <p:tgtEl>
                                          <p:spTgt spid="126"/>
                                        </p:tgtEl>
                                        <p:attrNameLst>
                                          <p:attrName>ppt_y</p:attrName>
                                        </p:attrNameLst>
                                      </p:cBhvr>
                                      <p:tavLst>
                                        <p:tav tm="0">
                                          <p:val>
                                            <p:strVal val="#ppt_y+.1"/>
                                          </p:val>
                                        </p:tav>
                                        <p:tav tm="100000">
                                          <p:val>
                                            <p:strVal val="#ppt_y"/>
                                          </p:val>
                                        </p:tav>
                                      </p:tavLst>
                                    </p:anim>
                                  </p:childTnLst>
                                </p:cTn>
                              </p:par>
                              <p:par>
                                <p:cTn id="26" presetID="42" presetClass="entr" presetSubtype="0" fill="hold" grpId="0" nodeType="withEffect">
                                  <p:stCondLst>
                                    <p:cond delay="0"/>
                                  </p:stCondLst>
                                  <p:childTnLst>
                                    <p:set>
                                      <p:cBhvr>
                                        <p:cTn id="27" dur="1" fill="hold">
                                          <p:stCondLst>
                                            <p:cond delay="0"/>
                                          </p:stCondLst>
                                        </p:cTn>
                                        <p:tgtEl>
                                          <p:spTgt spid="122"/>
                                        </p:tgtEl>
                                        <p:attrNameLst>
                                          <p:attrName>style.visibility</p:attrName>
                                        </p:attrNameLst>
                                      </p:cBhvr>
                                      <p:to>
                                        <p:strVal val="visible"/>
                                      </p:to>
                                    </p:set>
                                    <p:animEffect transition="in" filter="fade">
                                      <p:cBhvr>
                                        <p:cTn id="28" dur="1000"/>
                                        <p:tgtEl>
                                          <p:spTgt spid="122"/>
                                        </p:tgtEl>
                                      </p:cBhvr>
                                    </p:animEffect>
                                    <p:anim calcmode="lin" valueType="num">
                                      <p:cBhvr>
                                        <p:cTn id="29" dur="1000" fill="hold"/>
                                        <p:tgtEl>
                                          <p:spTgt spid="122"/>
                                        </p:tgtEl>
                                        <p:attrNameLst>
                                          <p:attrName>ppt_x</p:attrName>
                                        </p:attrNameLst>
                                      </p:cBhvr>
                                      <p:tavLst>
                                        <p:tav tm="0">
                                          <p:val>
                                            <p:strVal val="#ppt_x"/>
                                          </p:val>
                                        </p:tav>
                                        <p:tav tm="100000">
                                          <p:val>
                                            <p:strVal val="#ppt_x"/>
                                          </p:val>
                                        </p:tav>
                                      </p:tavLst>
                                    </p:anim>
                                    <p:anim calcmode="lin" valueType="num">
                                      <p:cBhvr>
                                        <p:cTn id="30" dur="1000" fill="hold"/>
                                        <p:tgtEl>
                                          <p:spTgt spid="122"/>
                                        </p:tgtEl>
                                        <p:attrNameLst>
                                          <p:attrName>ppt_y</p:attrName>
                                        </p:attrNameLst>
                                      </p:cBhvr>
                                      <p:tavLst>
                                        <p:tav tm="0">
                                          <p:val>
                                            <p:strVal val="#ppt_y+.1"/>
                                          </p:val>
                                        </p:tav>
                                        <p:tav tm="100000">
                                          <p:val>
                                            <p:strVal val="#ppt_y"/>
                                          </p:val>
                                        </p:tav>
                                      </p:tavLst>
                                    </p:anim>
                                  </p:childTnLst>
                                </p:cTn>
                              </p:par>
                              <p:par>
                                <p:cTn id="31" presetID="42" presetClass="entr" presetSubtype="0" fill="hold" grpId="0" nodeType="withEffect">
                                  <p:stCondLst>
                                    <p:cond delay="0"/>
                                  </p:stCondLst>
                                  <p:childTnLst>
                                    <p:set>
                                      <p:cBhvr>
                                        <p:cTn id="32" dur="1" fill="hold">
                                          <p:stCondLst>
                                            <p:cond delay="0"/>
                                          </p:stCondLst>
                                        </p:cTn>
                                        <p:tgtEl>
                                          <p:spTgt spid="128"/>
                                        </p:tgtEl>
                                        <p:attrNameLst>
                                          <p:attrName>style.visibility</p:attrName>
                                        </p:attrNameLst>
                                      </p:cBhvr>
                                      <p:to>
                                        <p:strVal val="visible"/>
                                      </p:to>
                                    </p:set>
                                    <p:animEffect transition="in" filter="fade">
                                      <p:cBhvr>
                                        <p:cTn id="33" dur="1000"/>
                                        <p:tgtEl>
                                          <p:spTgt spid="128"/>
                                        </p:tgtEl>
                                      </p:cBhvr>
                                    </p:animEffect>
                                    <p:anim calcmode="lin" valueType="num">
                                      <p:cBhvr>
                                        <p:cTn id="34" dur="1000" fill="hold"/>
                                        <p:tgtEl>
                                          <p:spTgt spid="128"/>
                                        </p:tgtEl>
                                        <p:attrNameLst>
                                          <p:attrName>ppt_x</p:attrName>
                                        </p:attrNameLst>
                                      </p:cBhvr>
                                      <p:tavLst>
                                        <p:tav tm="0">
                                          <p:val>
                                            <p:strVal val="#ppt_x"/>
                                          </p:val>
                                        </p:tav>
                                        <p:tav tm="100000">
                                          <p:val>
                                            <p:strVal val="#ppt_x"/>
                                          </p:val>
                                        </p:tav>
                                      </p:tavLst>
                                    </p:anim>
                                    <p:anim calcmode="lin" valueType="num">
                                      <p:cBhvr>
                                        <p:cTn id="35" dur="1000" fill="hold"/>
                                        <p:tgtEl>
                                          <p:spTgt spid="12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123"/>
                                        </p:tgtEl>
                                        <p:attrNameLst>
                                          <p:attrName>style.visibility</p:attrName>
                                        </p:attrNameLst>
                                      </p:cBhvr>
                                      <p:to>
                                        <p:strVal val="visible"/>
                                      </p:to>
                                    </p:set>
                                    <p:animEffect transition="in" filter="fade">
                                      <p:cBhvr>
                                        <p:cTn id="38" dur="1000"/>
                                        <p:tgtEl>
                                          <p:spTgt spid="123"/>
                                        </p:tgtEl>
                                      </p:cBhvr>
                                    </p:animEffect>
                                    <p:anim calcmode="lin" valueType="num">
                                      <p:cBhvr>
                                        <p:cTn id="39" dur="1000" fill="hold"/>
                                        <p:tgtEl>
                                          <p:spTgt spid="123"/>
                                        </p:tgtEl>
                                        <p:attrNameLst>
                                          <p:attrName>ppt_x</p:attrName>
                                        </p:attrNameLst>
                                      </p:cBhvr>
                                      <p:tavLst>
                                        <p:tav tm="0">
                                          <p:val>
                                            <p:strVal val="#ppt_x"/>
                                          </p:val>
                                        </p:tav>
                                        <p:tav tm="100000">
                                          <p:val>
                                            <p:strVal val="#ppt_x"/>
                                          </p:val>
                                        </p:tav>
                                      </p:tavLst>
                                    </p:anim>
                                    <p:anim calcmode="lin" valueType="num">
                                      <p:cBhvr>
                                        <p:cTn id="40" dur="1000" fill="hold"/>
                                        <p:tgtEl>
                                          <p:spTgt spid="12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124"/>
                                        </p:tgtEl>
                                        <p:attrNameLst>
                                          <p:attrName>style.visibility</p:attrName>
                                        </p:attrNameLst>
                                      </p:cBhvr>
                                      <p:to>
                                        <p:strVal val="visible"/>
                                      </p:to>
                                    </p:set>
                                    <p:animEffect transition="in" filter="fade">
                                      <p:cBhvr>
                                        <p:cTn id="43" dur="1000"/>
                                        <p:tgtEl>
                                          <p:spTgt spid="124"/>
                                        </p:tgtEl>
                                      </p:cBhvr>
                                    </p:animEffect>
                                    <p:anim calcmode="lin" valueType="num">
                                      <p:cBhvr>
                                        <p:cTn id="44" dur="1000" fill="hold"/>
                                        <p:tgtEl>
                                          <p:spTgt spid="124"/>
                                        </p:tgtEl>
                                        <p:attrNameLst>
                                          <p:attrName>ppt_x</p:attrName>
                                        </p:attrNameLst>
                                      </p:cBhvr>
                                      <p:tavLst>
                                        <p:tav tm="0">
                                          <p:val>
                                            <p:strVal val="#ppt_x"/>
                                          </p:val>
                                        </p:tav>
                                        <p:tav tm="100000">
                                          <p:val>
                                            <p:strVal val="#ppt_x"/>
                                          </p:val>
                                        </p:tav>
                                      </p:tavLst>
                                    </p:anim>
                                    <p:anim calcmode="lin" valueType="num">
                                      <p:cBhvr>
                                        <p:cTn id="45" dur="1000" fill="hold"/>
                                        <p:tgtEl>
                                          <p:spTgt spid="124"/>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0"/>
                                  </p:stCondLst>
                                  <p:childTnLst>
                                    <p:set>
                                      <p:cBhvr>
                                        <p:cTn id="47" dur="1" fill="hold">
                                          <p:stCondLst>
                                            <p:cond delay="0"/>
                                          </p:stCondLst>
                                        </p:cTn>
                                        <p:tgtEl>
                                          <p:spTgt spid="127"/>
                                        </p:tgtEl>
                                        <p:attrNameLst>
                                          <p:attrName>style.visibility</p:attrName>
                                        </p:attrNameLst>
                                      </p:cBhvr>
                                      <p:to>
                                        <p:strVal val="visible"/>
                                      </p:to>
                                    </p:set>
                                    <p:animEffect transition="in" filter="fade">
                                      <p:cBhvr>
                                        <p:cTn id="48" dur="1000"/>
                                        <p:tgtEl>
                                          <p:spTgt spid="127"/>
                                        </p:tgtEl>
                                      </p:cBhvr>
                                    </p:animEffect>
                                    <p:anim calcmode="lin" valueType="num">
                                      <p:cBhvr>
                                        <p:cTn id="49" dur="1000" fill="hold"/>
                                        <p:tgtEl>
                                          <p:spTgt spid="127"/>
                                        </p:tgtEl>
                                        <p:attrNameLst>
                                          <p:attrName>ppt_x</p:attrName>
                                        </p:attrNameLst>
                                      </p:cBhvr>
                                      <p:tavLst>
                                        <p:tav tm="0">
                                          <p:val>
                                            <p:strVal val="#ppt_x"/>
                                          </p:val>
                                        </p:tav>
                                        <p:tav tm="100000">
                                          <p:val>
                                            <p:strVal val="#ppt_x"/>
                                          </p:val>
                                        </p:tav>
                                      </p:tavLst>
                                    </p:anim>
                                    <p:anim calcmode="lin" valueType="num">
                                      <p:cBhvr>
                                        <p:cTn id="50" dur="1000" fill="hold"/>
                                        <p:tgtEl>
                                          <p:spTgt spid="127"/>
                                        </p:tgtEl>
                                        <p:attrNameLst>
                                          <p:attrName>ppt_y</p:attrName>
                                        </p:attrNameLst>
                                      </p:cBhvr>
                                      <p:tavLst>
                                        <p:tav tm="0">
                                          <p:val>
                                            <p:strVal val="#ppt_y+.1"/>
                                          </p:val>
                                        </p:tav>
                                        <p:tav tm="100000">
                                          <p:val>
                                            <p:strVal val="#ppt_y"/>
                                          </p:val>
                                        </p:tav>
                                      </p:tavLst>
                                    </p:anim>
                                  </p:childTnLst>
                                </p:cTn>
                              </p:par>
                              <p:par>
                                <p:cTn id="51" presetID="42" presetClass="entr" presetSubtype="0" fill="hold" grpId="0" nodeType="withEffect">
                                  <p:stCondLst>
                                    <p:cond delay="0"/>
                                  </p:stCondLst>
                                  <p:childTnLst>
                                    <p:set>
                                      <p:cBhvr>
                                        <p:cTn id="52" dur="1" fill="hold">
                                          <p:stCondLst>
                                            <p:cond delay="0"/>
                                          </p:stCondLst>
                                        </p:cTn>
                                        <p:tgtEl>
                                          <p:spTgt spid="130"/>
                                        </p:tgtEl>
                                        <p:attrNameLst>
                                          <p:attrName>style.visibility</p:attrName>
                                        </p:attrNameLst>
                                      </p:cBhvr>
                                      <p:to>
                                        <p:strVal val="visible"/>
                                      </p:to>
                                    </p:set>
                                    <p:animEffect transition="in" filter="fade">
                                      <p:cBhvr>
                                        <p:cTn id="53" dur="1000"/>
                                        <p:tgtEl>
                                          <p:spTgt spid="130"/>
                                        </p:tgtEl>
                                      </p:cBhvr>
                                    </p:animEffect>
                                    <p:anim calcmode="lin" valueType="num">
                                      <p:cBhvr>
                                        <p:cTn id="54" dur="1000" fill="hold"/>
                                        <p:tgtEl>
                                          <p:spTgt spid="130"/>
                                        </p:tgtEl>
                                        <p:attrNameLst>
                                          <p:attrName>ppt_x</p:attrName>
                                        </p:attrNameLst>
                                      </p:cBhvr>
                                      <p:tavLst>
                                        <p:tav tm="0">
                                          <p:val>
                                            <p:strVal val="#ppt_x"/>
                                          </p:val>
                                        </p:tav>
                                        <p:tav tm="100000">
                                          <p:val>
                                            <p:strVal val="#ppt_x"/>
                                          </p:val>
                                        </p:tav>
                                      </p:tavLst>
                                    </p:anim>
                                    <p:anim calcmode="lin" valueType="num">
                                      <p:cBhvr>
                                        <p:cTn id="55" dur="1000" fill="hold"/>
                                        <p:tgtEl>
                                          <p:spTgt spid="130"/>
                                        </p:tgtEl>
                                        <p:attrNameLst>
                                          <p:attrName>ppt_y</p:attrName>
                                        </p:attrNameLst>
                                      </p:cBhvr>
                                      <p:tavLst>
                                        <p:tav tm="0">
                                          <p:val>
                                            <p:strVal val="#ppt_y+.1"/>
                                          </p:val>
                                        </p:tav>
                                        <p:tav tm="100000">
                                          <p:val>
                                            <p:strVal val="#ppt_y"/>
                                          </p:val>
                                        </p:tav>
                                      </p:tavLst>
                                    </p:anim>
                                  </p:childTnLst>
                                </p:cTn>
                              </p:par>
                              <p:par>
                                <p:cTn id="56" presetID="42" presetClass="entr" presetSubtype="0" fill="hold" grpId="0" nodeType="withEffect">
                                  <p:stCondLst>
                                    <p:cond delay="0"/>
                                  </p:stCondLst>
                                  <p:childTnLst>
                                    <p:set>
                                      <p:cBhvr>
                                        <p:cTn id="57" dur="1" fill="hold">
                                          <p:stCondLst>
                                            <p:cond delay="0"/>
                                          </p:stCondLst>
                                        </p:cTn>
                                        <p:tgtEl>
                                          <p:spTgt spid="131"/>
                                        </p:tgtEl>
                                        <p:attrNameLst>
                                          <p:attrName>style.visibility</p:attrName>
                                        </p:attrNameLst>
                                      </p:cBhvr>
                                      <p:to>
                                        <p:strVal val="visible"/>
                                      </p:to>
                                    </p:set>
                                    <p:animEffect transition="in" filter="fade">
                                      <p:cBhvr>
                                        <p:cTn id="58" dur="1000"/>
                                        <p:tgtEl>
                                          <p:spTgt spid="131"/>
                                        </p:tgtEl>
                                      </p:cBhvr>
                                    </p:animEffect>
                                    <p:anim calcmode="lin" valueType="num">
                                      <p:cBhvr>
                                        <p:cTn id="59" dur="1000" fill="hold"/>
                                        <p:tgtEl>
                                          <p:spTgt spid="131"/>
                                        </p:tgtEl>
                                        <p:attrNameLst>
                                          <p:attrName>ppt_x</p:attrName>
                                        </p:attrNameLst>
                                      </p:cBhvr>
                                      <p:tavLst>
                                        <p:tav tm="0">
                                          <p:val>
                                            <p:strVal val="#ppt_x"/>
                                          </p:val>
                                        </p:tav>
                                        <p:tav tm="100000">
                                          <p:val>
                                            <p:strVal val="#ppt_x"/>
                                          </p:val>
                                        </p:tav>
                                      </p:tavLst>
                                    </p:anim>
                                    <p:anim calcmode="lin" valueType="num">
                                      <p:cBhvr>
                                        <p:cTn id="60" dur="1000" fill="hold"/>
                                        <p:tgtEl>
                                          <p:spTgt spid="131"/>
                                        </p:tgtEl>
                                        <p:attrNameLst>
                                          <p:attrName>ppt_y</p:attrName>
                                        </p:attrNameLst>
                                      </p:cBhvr>
                                      <p:tavLst>
                                        <p:tav tm="0">
                                          <p:val>
                                            <p:strVal val="#ppt_y+.1"/>
                                          </p:val>
                                        </p:tav>
                                        <p:tav tm="100000">
                                          <p:val>
                                            <p:strVal val="#ppt_y"/>
                                          </p:val>
                                        </p:tav>
                                      </p:tavLst>
                                    </p:anim>
                                  </p:childTnLst>
                                </p:cTn>
                              </p:par>
                              <p:par>
                                <p:cTn id="61" presetID="42" presetClass="entr" presetSubtype="0" fill="hold" grpId="0" nodeType="withEffect">
                                  <p:stCondLst>
                                    <p:cond delay="0"/>
                                  </p:stCondLst>
                                  <p:childTnLst>
                                    <p:set>
                                      <p:cBhvr>
                                        <p:cTn id="62" dur="1" fill="hold">
                                          <p:stCondLst>
                                            <p:cond delay="0"/>
                                          </p:stCondLst>
                                        </p:cTn>
                                        <p:tgtEl>
                                          <p:spTgt spid="17"/>
                                        </p:tgtEl>
                                        <p:attrNameLst>
                                          <p:attrName>style.visibility</p:attrName>
                                        </p:attrNameLst>
                                      </p:cBhvr>
                                      <p:to>
                                        <p:strVal val="visible"/>
                                      </p:to>
                                    </p:set>
                                    <p:animEffect transition="in" filter="fade">
                                      <p:cBhvr>
                                        <p:cTn id="63" dur="1000"/>
                                        <p:tgtEl>
                                          <p:spTgt spid="17"/>
                                        </p:tgtEl>
                                      </p:cBhvr>
                                    </p:animEffect>
                                    <p:anim calcmode="lin" valueType="num">
                                      <p:cBhvr>
                                        <p:cTn id="64" dur="1000" fill="hold"/>
                                        <p:tgtEl>
                                          <p:spTgt spid="17"/>
                                        </p:tgtEl>
                                        <p:attrNameLst>
                                          <p:attrName>ppt_x</p:attrName>
                                        </p:attrNameLst>
                                      </p:cBhvr>
                                      <p:tavLst>
                                        <p:tav tm="0">
                                          <p:val>
                                            <p:strVal val="#ppt_x"/>
                                          </p:val>
                                        </p:tav>
                                        <p:tav tm="100000">
                                          <p:val>
                                            <p:strVal val="#ppt_x"/>
                                          </p:val>
                                        </p:tav>
                                      </p:tavLst>
                                    </p:anim>
                                    <p:anim calcmode="lin" valueType="num">
                                      <p:cBhvr>
                                        <p:cTn id="65" dur="1000" fill="hold"/>
                                        <p:tgtEl>
                                          <p:spTgt spid="17"/>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8"/>
                                        </p:tgtEl>
                                        <p:attrNameLst>
                                          <p:attrName>style.visibility</p:attrName>
                                        </p:attrNameLst>
                                      </p:cBhvr>
                                      <p:to>
                                        <p:strVal val="visible"/>
                                      </p:to>
                                    </p:set>
                                    <p:animEffect transition="in" filter="fade">
                                      <p:cBhvr>
                                        <p:cTn id="68" dur="1000"/>
                                        <p:tgtEl>
                                          <p:spTgt spid="18"/>
                                        </p:tgtEl>
                                      </p:cBhvr>
                                    </p:animEffect>
                                    <p:anim calcmode="lin" valueType="num">
                                      <p:cBhvr>
                                        <p:cTn id="69" dur="1000" fill="hold"/>
                                        <p:tgtEl>
                                          <p:spTgt spid="18"/>
                                        </p:tgtEl>
                                        <p:attrNameLst>
                                          <p:attrName>ppt_x</p:attrName>
                                        </p:attrNameLst>
                                      </p:cBhvr>
                                      <p:tavLst>
                                        <p:tav tm="0">
                                          <p:val>
                                            <p:strVal val="#ppt_x"/>
                                          </p:val>
                                        </p:tav>
                                        <p:tav tm="100000">
                                          <p:val>
                                            <p:strVal val="#ppt_x"/>
                                          </p:val>
                                        </p:tav>
                                      </p:tavLst>
                                    </p:anim>
                                    <p:anim calcmode="lin" valueType="num">
                                      <p:cBhvr>
                                        <p:cTn id="70" dur="1000" fill="hold"/>
                                        <p:tgtEl>
                                          <p:spTgt spid="18"/>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fade">
                                      <p:cBhvr>
                                        <p:cTn id="73" dur="1000"/>
                                        <p:tgtEl>
                                          <p:spTgt spid="19"/>
                                        </p:tgtEl>
                                      </p:cBhvr>
                                    </p:animEffect>
                                    <p:anim calcmode="lin" valueType="num">
                                      <p:cBhvr>
                                        <p:cTn id="74" dur="1000" fill="hold"/>
                                        <p:tgtEl>
                                          <p:spTgt spid="19"/>
                                        </p:tgtEl>
                                        <p:attrNameLst>
                                          <p:attrName>ppt_x</p:attrName>
                                        </p:attrNameLst>
                                      </p:cBhvr>
                                      <p:tavLst>
                                        <p:tav tm="0">
                                          <p:val>
                                            <p:strVal val="#ppt_x"/>
                                          </p:val>
                                        </p:tav>
                                        <p:tav tm="100000">
                                          <p:val>
                                            <p:strVal val="#ppt_x"/>
                                          </p:val>
                                        </p:tav>
                                      </p:tavLst>
                                    </p:anim>
                                    <p:anim calcmode="lin" valueType="num">
                                      <p:cBhvr>
                                        <p:cTn id="75" dur="1000" fill="hold"/>
                                        <p:tgtEl>
                                          <p:spTgt spid="19"/>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0"/>
                                        </p:tgtEl>
                                        <p:attrNameLst>
                                          <p:attrName>style.visibility</p:attrName>
                                        </p:attrNameLst>
                                      </p:cBhvr>
                                      <p:to>
                                        <p:strVal val="visible"/>
                                      </p:to>
                                    </p:set>
                                    <p:animEffect transition="in" filter="fade">
                                      <p:cBhvr>
                                        <p:cTn id="78" dur="1000"/>
                                        <p:tgtEl>
                                          <p:spTgt spid="20"/>
                                        </p:tgtEl>
                                      </p:cBhvr>
                                    </p:animEffect>
                                    <p:anim calcmode="lin" valueType="num">
                                      <p:cBhvr>
                                        <p:cTn id="79" dur="1000" fill="hold"/>
                                        <p:tgtEl>
                                          <p:spTgt spid="20"/>
                                        </p:tgtEl>
                                        <p:attrNameLst>
                                          <p:attrName>ppt_x</p:attrName>
                                        </p:attrNameLst>
                                      </p:cBhvr>
                                      <p:tavLst>
                                        <p:tav tm="0">
                                          <p:val>
                                            <p:strVal val="#ppt_x"/>
                                          </p:val>
                                        </p:tav>
                                        <p:tav tm="100000">
                                          <p:val>
                                            <p:strVal val="#ppt_x"/>
                                          </p:val>
                                        </p:tav>
                                      </p:tavLst>
                                    </p:anim>
                                    <p:anim calcmode="lin" valueType="num">
                                      <p:cBhvr>
                                        <p:cTn id="80" dur="1000" fill="hold"/>
                                        <p:tgtEl>
                                          <p:spTgt spid="20"/>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3"/>
                                        </p:tgtEl>
                                        <p:attrNameLst>
                                          <p:attrName>style.visibility</p:attrName>
                                        </p:attrNameLst>
                                      </p:cBhvr>
                                      <p:to>
                                        <p:strVal val="visible"/>
                                      </p:to>
                                    </p:set>
                                    <p:animEffect transition="in" filter="fade">
                                      <p:cBhvr>
                                        <p:cTn id="83" dur="1000"/>
                                        <p:tgtEl>
                                          <p:spTgt spid="23"/>
                                        </p:tgtEl>
                                      </p:cBhvr>
                                    </p:animEffect>
                                    <p:anim calcmode="lin" valueType="num">
                                      <p:cBhvr>
                                        <p:cTn id="84" dur="1000" fill="hold"/>
                                        <p:tgtEl>
                                          <p:spTgt spid="23"/>
                                        </p:tgtEl>
                                        <p:attrNameLst>
                                          <p:attrName>ppt_x</p:attrName>
                                        </p:attrNameLst>
                                      </p:cBhvr>
                                      <p:tavLst>
                                        <p:tav tm="0">
                                          <p:val>
                                            <p:strVal val="#ppt_x"/>
                                          </p:val>
                                        </p:tav>
                                        <p:tav tm="100000">
                                          <p:val>
                                            <p:strVal val="#ppt_x"/>
                                          </p:val>
                                        </p:tav>
                                      </p:tavLst>
                                    </p:anim>
                                    <p:anim calcmode="lin" valueType="num">
                                      <p:cBhvr>
                                        <p:cTn id="85" dur="1000" fill="hold"/>
                                        <p:tgtEl>
                                          <p:spTgt spid="23"/>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
                                        </p:tgtEl>
                                        <p:attrNameLst>
                                          <p:attrName>style.visibility</p:attrName>
                                        </p:attrNameLst>
                                      </p:cBhvr>
                                      <p:to>
                                        <p:strVal val="visible"/>
                                      </p:to>
                                    </p:set>
                                    <p:animEffect transition="in" filter="fade">
                                      <p:cBhvr>
                                        <p:cTn id="88" dur="1000"/>
                                        <p:tgtEl>
                                          <p:spTgt spid="2"/>
                                        </p:tgtEl>
                                      </p:cBhvr>
                                    </p:animEffect>
                                    <p:anim calcmode="lin" valueType="num">
                                      <p:cBhvr>
                                        <p:cTn id="89" dur="1000" fill="hold"/>
                                        <p:tgtEl>
                                          <p:spTgt spid="2"/>
                                        </p:tgtEl>
                                        <p:attrNameLst>
                                          <p:attrName>ppt_x</p:attrName>
                                        </p:attrNameLst>
                                      </p:cBhvr>
                                      <p:tavLst>
                                        <p:tav tm="0">
                                          <p:val>
                                            <p:strVal val="#ppt_x"/>
                                          </p:val>
                                        </p:tav>
                                        <p:tav tm="100000">
                                          <p:val>
                                            <p:strVal val="#ppt_x"/>
                                          </p:val>
                                        </p:tav>
                                      </p:tavLst>
                                    </p:anim>
                                    <p:anim calcmode="lin" valueType="num">
                                      <p:cBhvr>
                                        <p:cTn id="90"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7" grpId="0" animBg="1"/>
      <p:bldP spid="118" grpId="0" animBg="1"/>
      <p:bldP spid="121" grpId="0" animBg="1"/>
      <p:bldP spid="122" grpId="0" animBg="1"/>
      <p:bldP spid="123" grpId="0" animBg="1"/>
      <p:bldP spid="125" grpId="0"/>
      <p:bldP spid="126" grpId="0"/>
      <p:bldP spid="124" grpId="0" animBg="1"/>
      <p:bldP spid="127" grpId="0"/>
      <p:bldP spid="128" grpId="0"/>
      <p:bldP spid="130" grpId="0" animBg="1"/>
      <p:bldP spid="131" grpId="0"/>
      <p:bldP spid="17" grpId="0" animBg="1"/>
      <p:bldP spid="18" grpId="0"/>
      <p:bldP spid="19" grpId="0" animBg="1"/>
      <p:bldP spid="20" grpId="0"/>
      <p:bldP spid="23" grpId="0" animBg="1"/>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19489" y="1306681"/>
            <a:ext cx="11534660" cy="5193272"/>
          </a:xfrm>
        </p:spPr>
        <p:txBody>
          <a:bodyPr>
            <a:noAutofit/>
          </a:bodyPr>
          <a:lstStyle/>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Continue to arrive early and don’t rush out of the door at the end of the day.</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继续早点来上班，不要一下班就立刻冲出办公室</a:t>
            </a:r>
            <a:r>
              <a:rPr lang="zh-CN" sz="2000" dirty="0"/>
              <a:t>。</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rush out of ... 从</a:t>
            </a:r>
            <a:r>
              <a:rPr sz="2000" dirty="0">
                <a:latin typeface="华文中宋" panose="02010600040101010101" charset="-122"/>
                <a:ea typeface="华文中宋" panose="02010600040101010101" charset="-122"/>
              </a:rPr>
              <a:t>……</a:t>
            </a:r>
            <a:r>
              <a:rPr sz="2000" dirty="0"/>
              <a:t>冲出去。例如：The children rushed out of school when the school is over. 放</a:t>
            </a:r>
          </a:p>
          <a:p>
            <a:pPr marL="0" indent="0">
              <a:lnSpc>
                <a:spcPts val="2600"/>
              </a:lnSpc>
              <a:buNone/>
            </a:pPr>
            <a:r>
              <a:rPr sz="2000" dirty="0"/>
              <a:t>  学后，孩子们飞快地跑出学校。at the end of... 在</a:t>
            </a:r>
            <a:r>
              <a:rPr sz="2000" dirty="0">
                <a:latin typeface="华文中宋" panose="02010600040101010101" charset="-122"/>
                <a:ea typeface="华文中宋" panose="02010600040101010101" charset="-122"/>
              </a:rPr>
              <a:t>……</a:t>
            </a:r>
            <a:r>
              <a:rPr sz="2000" dirty="0"/>
              <a:t>结束的时候。例如：We pay our rent at the end of </a:t>
            </a:r>
          </a:p>
          <a:p>
            <a:pPr marL="0" indent="0">
              <a:lnSpc>
                <a:spcPts val="2600"/>
              </a:lnSpc>
              <a:buNone/>
            </a:pPr>
            <a:r>
              <a:rPr sz="2000" dirty="0"/>
              <a:t>   each month. 我们每个月月底付房租。</a:t>
            </a:r>
          </a:p>
          <a:p>
            <a:pPr marL="0" indent="0">
              <a:lnSpc>
                <a:spcPts val="2600"/>
              </a:lnSpc>
              <a:buNone/>
            </a:pPr>
            <a:endParaRPr lang="en-US" altLang="zh-CN" sz="2000" dirty="0"/>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Your life has changed and you will get used to it.</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你的生活已经发生了变化，你要适应这种生活。</a:t>
            </a:r>
          </a:p>
          <a:p>
            <a:pPr marL="0" indent="0">
              <a:lnSpc>
                <a:spcPts val="26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get (be) used to sth. (doing sth.) 逐渐适应某事或习惯做某事。to 是介词，后面跟名词或动名词。</a:t>
            </a:r>
          </a:p>
          <a:p>
            <a:pPr marL="0" indent="0">
              <a:lnSpc>
                <a:spcPts val="2600"/>
              </a:lnSpc>
              <a:buNone/>
            </a:pPr>
            <a:r>
              <a:rPr lang="zh-CN" altLang="en-US" sz="2000" dirty="0"/>
              <a:t>  例如：Pretty soon, you’ll get used to your new job. 很快，你就会习惯新工作的。而used to do sth. 则表</a:t>
            </a:r>
          </a:p>
          <a:p>
            <a:pPr marL="0" indent="0">
              <a:lnSpc>
                <a:spcPts val="2600"/>
              </a:lnSpc>
              <a:buNone/>
            </a:pPr>
            <a:r>
              <a:rPr lang="zh-CN" altLang="en-US" sz="2000" dirty="0"/>
              <a:t>   示过去常常做某事，曾经做某事。例如：He used to be a teacher in our school. 他曾经是我们学校的一</a:t>
            </a:r>
          </a:p>
          <a:p>
            <a:pPr marL="0" indent="0">
              <a:lnSpc>
                <a:spcPts val="2600"/>
              </a:lnSpc>
              <a:buNone/>
            </a:pPr>
            <a:r>
              <a:rPr lang="zh-CN" altLang="en-US" sz="2000" dirty="0"/>
              <a:t>   位老师。</a:t>
            </a:r>
          </a:p>
          <a:p>
            <a:pPr marL="0" indent="0">
              <a:lnSpc>
                <a:spcPts val="2600"/>
              </a:lnSpc>
              <a:buNone/>
            </a:pPr>
            <a:endParaRPr lang="zh-CN" altLang="en-US" sz="2000" dirty="0"/>
          </a:p>
        </p:txBody>
      </p:sp>
      <p:grpSp>
        <p:nvGrpSpPr>
          <p:cNvPr id="8" name="组合 7"/>
          <p:cNvGrpSpPr/>
          <p:nvPr/>
        </p:nvGrpSpPr>
        <p:grpSpPr>
          <a:xfrm>
            <a:off x="-2" y="-32251"/>
            <a:ext cx="12204034" cy="1338930"/>
            <a:chOff x="-2" y="-32251"/>
            <a:chExt cx="12204034" cy="1338930"/>
          </a:xfrm>
        </p:grpSpPr>
        <p:sp>
          <p:nvSpPr>
            <p:cNvPr id="4"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Reading and Writing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5</a:t>
                </a:r>
              </a:p>
            </p:txBody>
          </p:sp>
        </p:grpSp>
      </p:gr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Read the above passage again and choose the best answer for each</a:t>
            </a:r>
          </a:p>
          <a:p>
            <a:pPr marL="0" indent="0" fontAlgn="auto">
              <a:lnSpc>
                <a:spcPts val="2600"/>
              </a:lnSpc>
              <a:buNone/>
            </a:pPr>
            <a:r>
              <a:rPr lang="en-US" altLang="zh-CN" b="1" dirty="0"/>
              <a:t>question.</a:t>
            </a:r>
          </a:p>
          <a:p>
            <a:pPr marL="0" indent="0" fontAlgn="auto">
              <a:lnSpc>
                <a:spcPts val="2600"/>
              </a:lnSpc>
              <a:buNone/>
            </a:pPr>
            <a:r>
              <a:rPr lang="en-US" altLang="zh-CN" sz="2400" dirty="0"/>
              <a:t>1. Which of the following statements about the significance of handshakes is</a:t>
            </a:r>
          </a:p>
          <a:p>
            <a:pPr marL="0" indent="0" fontAlgn="auto">
              <a:lnSpc>
                <a:spcPts val="2600"/>
              </a:lnSpc>
              <a:buNone/>
            </a:pPr>
            <a:r>
              <a:rPr lang="en-US" altLang="zh-CN" sz="2400" dirty="0"/>
              <a:t>not true?</a:t>
            </a:r>
          </a:p>
          <a:p>
            <a:pPr marL="0" indent="0" fontAlgn="auto">
              <a:lnSpc>
                <a:spcPts val="2600"/>
              </a:lnSpc>
              <a:buNone/>
            </a:pPr>
            <a:r>
              <a:rPr lang="en-US" altLang="zh-CN" sz="2400" dirty="0"/>
              <a:t>A. Handshakes are just a gesture of greeting.</a:t>
            </a:r>
          </a:p>
          <a:p>
            <a:pPr marL="0" indent="0" fontAlgn="auto">
              <a:lnSpc>
                <a:spcPts val="2600"/>
              </a:lnSpc>
              <a:buNone/>
            </a:pPr>
            <a:r>
              <a:rPr lang="en-US" altLang="zh-CN" sz="2400" dirty="0"/>
              <a:t>B. Handshakes are more than a way of greeting.</a:t>
            </a:r>
          </a:p>
          <a:p>
            <a:pPr marL="0" indent="0" fontAlgn="auto">
              <a:lnSpc>
                <a:spcPts val="2600"/>
              </a:lnSpc>
              <a:buNone/>
            </a:pPr>
            <a:r>
              <a:rPr lang="en-US" altLang="zh-CN" sz="2400" dirty="0"/>
              <a:t>C. Handshakes can show our personality.</a:t>
            </a:r>
          </a:p>
          <a:p>
            <a:pPr marL="0" indent="0" fontAlgn="auto">
              <a:lnSpc>
                <a:spcPts val="2600"/>
              </a:lnSpc>
              <a:buNone/>
            </a:pPr>
            <a:r>
              <a:rPr lang="en-US" altLang="zh-CN" sz="2400" dirty="0"/>
              <a:t>2. If you are seated when someone comes for a handshake, you should</a:t>
            </a:r>
            <a:r>
              <a:rPr lang="en-US" altLang="zh-CN" sz="2400" u="sng" dirty="0"/>
              <a:t>          </a:t>
            </a:r>
            <a:r>
              <a:rPr lang="en-US" altLang="zh-CN" sz="2400" dirty="0"/>
              <a:t>.</a:t>
            </a:r>
          </a:p>
          <a:p>
            <a:pPr marL="0" indent="0" fontAlgn="auto">
              <a:lnSpc>
                <a:spcPts val="2600"/>
              </a:lnSpc>
              <a:buNone/>
            </a:pPr>
            <a:r>
              <a:rPr lang="en-US" altLang="zh-CN" sz="2400" dirty="0"/>
              <a:t>A. stand up and shake his or her hand</a:t>
            </a:r>
          </a:p>
          <a:p>
            <a:pPr marL="0" indent="0" fontAlgn="auto">
              <a:lnSpc>
                <a:spcPts val="2600"/>
              </a:lnSpc>
              <a:buNone/>
            </a:pPr>
            <a:r>
              <a:rPr lang="en-US" altLang="zh-CN" sz="2400" dirty="0"/>
              <a:t>B. keep seated and shake his or her hand</a:t>
            </a:r>
          </a:p>
          <a:p>
            <a:pPr marL="0" indent="0" fontAlgn="auto">
              <a:lnSpc>
                <a:spcPts val="2600"/>
              </a:lnSpc>
              <a:buNone/>
            </a:pPr>
            <a:r>
              <a:rPr lang="en-US" altLang="zh-CN" sz="2400" dirty="0"/>
              <a:t>C. bow and say hello to him or her</a:t>
            </a:r>
          </a:p>
          <a:p>
            <a:pPr marL="0" indent="0">
              <a:lnSpc>
                <a:spcPct val="150000"/>
              </a:lnSpc>
              <a:buNone/>
            </a:pPr>
            <a:endParaRPr lang="en-US" altLang="zh-CN" sz="2400" dirty="0"/>
          </a:p>
        </p:txBody>
      </p:sp>
      <p:grpSp>
        <p:nvGrpSpPr>
          <p:cNvPr id="6" name="组合 5"/>
          <p:cNvGrpSpPr/>
          <p:nvPr/>
        </p:nvGrpSpPr>
        <p:grpSpPr>
          <a:xfrm>
            <a:off x="0" y="-32251"/>
            <a:ext cx="12204032" cy="810213"/>
            <a:chOff x="0" y="-32251"/>
            <a:chExt cx="12204032" cy="810213"/>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Read the above passage again and choose the best answer for each</a:t>
            </a:r>
          </a:p>
          <a:p>
            <a:pPr marL="0" indent="0" fontAlgn="auto">
              <a:lnSpc>
                <a:spcPts val="2600"/>
              </a:lnSpc>
              <a:buNone/>
            </a:pPr>
            <a:r>
              <a:rPr lang="en-US" altLang="zh-CN" b="1" dirty="0"/>
              <a:t>question.</a:t>
            </a:r>
          </a:p>
          <a:p>
            <a:pPr marL="0" indent="0" fontAlgn="auto">
              <a:lnSpc>
                <a:spcPts val="2600"/>
              </a:lnSpc>
              <a:buNone/>
            </a:pPr>
            <a:r>
              <a:rPr lang="en-US" altLang="zh-CN" sz="2400" dirty="0"/>
              <a:t>3. Keeping eye contact while shaking hands makes the other person feel</a:t>
            </a:r>
            <a:r>
              <a:rPr lang="en-US" altLang="zh-CN" sz="2400" u="sng" dirty="0"/>
              <a:t>           </a:t>
            </a:r>
            <a:r>
              <a:rPr lang="en-US" altLang="zh-CN" sz="2400" dirty="0"/>
              <a:t>.</a:t>
            </a:r>
          </a:p>
          <a:p>
            <a:pPr marL="0" indent="0" fontAlgn="auto">
              <a:lnSpc>
                <a:spcPts val="2600"/>
              </a:lnSpc>
              <a:buNone/>
            </a:pPr>
            <a:r>
              <a:rPr lang="en-US" altLang="zh-CN" sz="2400" dirty="0"/>
              <a:t>A. nervous                  B. comfortable                  C. afraid</a:t>
            </a:r>
          </a:p>
          <a:p>
            <a:pPr marL="0" indent="0" fontAlgn="auto">
              <a:lnSpc>
                <a:spcPts val="2600"/>
              </a:lnSpc>
              <a:buNone/>
            </a:pPr>
            <a:r>
              <a:rPr lang="en-US" altLang="zh-CN" sz="2400" dirty="0"/>
              <a:t>4. How long does a handshake usually last?</a:t>
            </a:r>
          </a:p>
          <a:p>
            <a:pPr marL="0" indent="0" fontAlgn="auto">
              <a:lnSpc>
                <a:spcPts val="2600"/>
              </a:lnSpc>
              <a:buNone/>
            </a:pPr>
            <a:r>
              <a:rPr lang="en-US" altLang="zh-CN" sz="2400" dirty="0"/>
              <a:t>A. As long as the conversation lasts.         </a:t>
            </a:r>
            <a:r>
              <a:rPr lang="en-US" altLang="zh-CN" sz="2400" dirty="0">
                <a:sym typeface="+mn-ea"/>
              </a:rPr>
              <a:t>B. 3 minutes.         C. 2-3 seconds.</a:t>
            </a:r>
          </a:p>
          <a:p>
            <a:pPr marL="0" indent="0" fontAlgn="auto">
              <a:lnSpc>
                <a:spcPts val="2600"/>
              </a:lnSpc>
              <a:buNone/>
            </a:pPr>
            <a:r>
              <a:rPr lang="en-US" altLang="zh-CN" sz="2400" dirty="0"/>
              <a:t>5. Which of the following can best describe a proper handshake?</a:t>
            </a:r>
          </a:p>
          <a:p>
            <a:pPr marL="0" indent="0" fontAlgn="auto">
              <a:lnSpc>
                <a:spcPts val="2600"/>
              </a:lnSpc>
              <a:buNone/>
            </a:pPr>
            <a:r>
              <a:rPr lang="en-US" altLang="zh-CN" sz="2400" dirty="0"/>
              <a:t>A. Brief and strong.</a:t>
            </a:r>
          </a:p>
          <a:p>
            <a:pPr marL="0" indent="0" fontAlgn="auto">
              <a:lnSpc>
                <a:spcPts val="2600"/>
              </a:lnSpc>
              <a:buNone/>
            </a:pPr>
            <a:r>
              <a:rPr lang="en-US" altLang="zh-CN" sz="2400" dirty="0"/>
              <a:t>B. Brief and firm.</a:t>
            </a:r>
          </a:p>
          <a:p>
            <a:pPr marL="0" indent="0" fontAlgn="auto">
              <a:lnSpc>
                <a:spcPts val="2600"/>
              </a:lnSpc>
              <a:buNone/>
            </a:pPr>
            <a:r>
              <a:rPr lang="en-US" altLang="zh-CN" sz="2400" dirty="0"/>
              <a:t>C. Brief and soft.</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10213"/>
            <a:chOff x="0" y="-32251"/>
            <a:chExt cx="12204032" cy="810213"/>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 handshake is not only a way of greeting; it can also show your personality.</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握手不仅仅是一种表示问候的方式，它还可以展示你的个性。</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way 方法，方式。not only ..., but also ... 是并列连词，表示“不仅</a:t>
            </a:r>
            <a:r>
              <a:rPr lang="en-US" altLang="zh-CN" sz="2000" dirty="0">
                <a:latin typeface="华文中宋" panose="02010600040101010101" charset="-122"/>
                <a:ea typeface="华文中宋" panose="02010600040101010101" charset="-122"/>
              </a:rPr>
              <a:t>……</a:t>
            </a:r>
            <a:r>
              <a:rPr lang="en-US" altLang="zh-CN" sz="2000" dirty="0"/>
              <a:t>而且</a:t>
            </a:r>
            <a:r>
              <a:rPr lang="en-US" altLang="zh-CN" sz="2000" dirty="0">
                <a:latin typeface="华文中宋" panose="02010600040101010101" charset="-122"/>
                <a:ea typeface="华文中宋" panose="02010600040101010101" charset="-122"/>
              </a:rPr>
              <a:t>……</a:t>
            </a:r>
            <a:r>
              <a:rPr lang="en-US" altLang="zh-CN" sz="2000" dirty="0"/>
              <a:t>”，其中的also 或 </a:t>
            </a:r>
          </a:p>
          <a:p>
            <a:pPr marL="0" indent="0">
              <a:lnSpc>
                <a:spcPct val="100000"/>
              </a:lnSpc>
              <a:buNone/>
            </a:pPr>
            <a:r>
              <a:rPr lang="en-US" altLang="zh-CN" sz="2000" dirty="0"/>
              <a:t>  but 有时可以省略一个。例如：She likes not only music but also sport. 她不但喜欢音乐而且喜欢运动。He </a:t>
            </a:r>
          </a:p>
          <a:p>
            <a:pPr marL="0" indent="0">
              <a:lnSpc>
                <a:spcPct val="100000"/>
              </a:lnSpc>
              <a:buNone/>
            </a:pPr>
            <a:r>
              <a:rPr lang="en-US" altLang="zh-CN" sz="2000" dirty="0"/>
              <a:t>  works not only on weekdays but on Sundays as well. 他不仅平时工作，星期日也工作。He not only writes his  </a:t>
            </a:r>
          </a:p>
          <a:p>
            <a:pPr marL="0" indent="0">
              <a:lnSpc>
                <a:spcPct val="100000"/>
              </a:lnSpc>
              <a:buNone/>
            </a:pPr>
            <a:r>
              <a:rPr lang="en-US" altLang="zh-CN" sz="2000" dirty="0"/>
              <a:t>  own plays, he also acts in them. 他不仅自己编剧本, 还饰演其中的角色。</a:t>
            </a:r>
          </a:p>
          <a:p>
            <a:pPr marL="0" indent="0">
              <a:lnSpc>
                <a:spcPct val="100000"/>
              </a:lnSpc>
              <a:buNone/>
            </a:pPr>
            <a:endParaRPr lang="en-US" altLang="zh-CN" sz="2000" dirty="0" smtClean="0"/>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Since we all want to make a good first impression, it is important to know the right manners for shaking </a:t>
            </a:r>
          </a:p>
          <a:p>
            <a:pPr marL="0" indent="0">
              <a:lnSpc>
                <a:spcPct val="100000"/>
              </a:lnSpc>
              <a:buNone/>
            </a:pPr>
            <a:r>
              <a:rPr lang="en-US" altLang="zh-CN" sz="2000" dirty="0"/>
              <a:t>  hands.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既然我们都想给别人留下一个好的第一印象，那么了解正确的握手礼仪非常重要。</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since 因为，既然，是连词，在这里用来表示原因。例如：Since you can’t answer the question, we’d better ask someone else. 既然你无法回答这个问题，我们最好再问别人。</a:t>
            </a:r>
          </a:p>
          <a:p>
            <a:pPr marL="0" indent="0">
              <a:lnSpc>
                <a:spcPct val="100000"/>
              </a:lnSpc>
              <a:buNone/>
            </a:pPr>
            <a:endParaRPr lang="en-US" altLang="zh-CN" sz="18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Keeping eye contact makes the other person feel welcome and comfortable.</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保持目光交流会使对方觉得自己是受欢迎的，会感觉很舒服。</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keeping eye contact 保持目光交流，在这里是动名词作主语。make sb. do sth. 让/ 使某人做某事。</a:t>
            </a:r>
          </a:p>
          <a:p>
            <a:pPr marL="0" indent="0">
              <a:lnSpc>
                <a:spcPct val="100000"/>
              </a:lnSpc>
              <a:buNone/>
            </a:pPr>
            <a:r>
              <a:rPr lang="en-US" altLang="zh-CN" sz="2000" dirty="0"/>
              <a:t>  make 在这里是一个使役动词，表示使某人或某物怎么样，后面跟的动词原型不需要加to；表示“使、令、</a:t>
            </a:r>
          </a:p>
          <a:p>
            <a:pPr marL="0" indent="0">
              <a:lnSpc>
                <a:spcPct val="100000"/>
              </a:lnSpc>
              <a:buNone/>
            </a:pPr>
            <a:r>
              <a:rPr lang="en-US" altLang="zh-CN" sz="2000" dirty="0"/>
              <a:t>  让、帮、叫”等意义的使役动词主要有make（使，令），let（让）， help （帮助），have（叫、让）等。</a:t>
            </a:r>
          </a:p>
          <a:p>
            <a:pPr marL="0" indent="0">
              <a:lnSpc>
                <a:spcPct val="100000"/>
              </a:lnSpc>
              <a:buNone/>
            </a:pPr>
            <a:r>
              <a:rPr lang="en-US" altLang="zh-CN" sz="2000" dirty="0"/>
              <a:t>  当用于被动语态时，则为 ... to do sth.，要把to 补出来。例如：He made me laugh. 他使我发笑。I was </a:t>
            </a:r>
          </a:p>
          <a:p>
            <a:pPr marL="0" indent="0">
              <a:lnSpc>
                <a:spcPct val="100000"/>
              </a:lnSpc>
              <a:buNone/>
            </a:pPr>
            <a:r>
              <a:rPr lang="en-US" altLang="zh-CN" sz="2000" dirty="0"/>
              <a:t>  made to laugh by him. 我被他逗笑了。feel 是系动词，welcome 和comfortable 是形容词，作feel 的表语。</a:t>
            </a:r>
          </a:p>
          <a:p>
            <a:pPr marL="0" indent="0">
              <a:lnSpc>
                <a:spcPct val="100000"/>
              </a:lnSpc>
              <a:buNone/>
            </a:pPr>
            <a:endParaRPr lang="en-US" altLang="zh-CN" sz="2000" dirty="0" smtClean="0"/>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You should let go of each other’s hand after 2-3 seconds. </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握手2~3 秒后就松手。</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let go of sth. 放开，让</a:t>
            </a:r>
            <a:r>
              <a:rPr lang="en-US" altLang="zh-CN" sz="2000" dirty="0">
                <a:latin typeface="华文中宋" panose="02010600040101010101" charset="-122"/>
                <a:ea typeface="华文中宋" panose="02010600040101010101" charset="-122"/>
              </a:rPr>
              <a:t>……</a:t>
            </a:r>
            <a:r>
              <a:rPr lang="en-US" altLang="zh-CN" sz="2000" dirty="0"/>
              <a:t>离开。例如：Let go of me! 让我走!</a:t>
            </a:r>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787" y="1512491"/>
            <a:ext cx="11293069" cy="4851733"/>
          </a:xfrm>
        </p:spPr>
        <p:txBody>
          <a:bodyPr>
            <a:normAutofit/>
          </a:bodyPr>
          <a:lstStyle/>
          <a:p>
            <a:pPr marL="0" indent="0" algn="ctr">
              <a:buNone/>
            </a:pPr>
            <a:r>
              <a:rPr sz="2600" b="1" dirty="0">
                <a:solidFill>
                  <a:schemeClr val="tx1"/>
                </a:solidFill>
              </a:rPr>
              <a:t>Dress Codes（着装规范）</a:t>
            </a:r>
          </a:p>
          <a:p>
            <a:pPr marL="0" indent="0" algn="l">
              <a:buNone/>
            </a:pPr>
            <a:r>
              <a:rPr lang="en-US" altLang="zh-CN" sz="2400" dirty="0" smtClean="0"/>
              <a:t>        </a:t>
            </a:r>
            <a:r>
              <a:rPr lang="en-US" altLang="zh-CN" sz="2400" dirty="0"/>
              <a:t>Some businesses have very high standards（标准） for their employees and set </a:t>
            </a:r>
          </a:p>
          <a:p>
            <a:pPr marL="0" indent="0" algn="l">
              <a:buNone/>
            </a:pPr>
            <a:r>
              <a:rPr lang="en-US" altLang="zh-CN" sz="2400" dirty="0"/>
              <a:t>strict guidelines（准则）for office dress, while others take a more relaxed attitude.</a:t>
            </a:r>
          </a:p>
          <a:p>
            <a:pPr marL="0" indent="0" algn="l">
              <a:buNone/>
            </a:pPr>
            <a:r>
              <a:rPr lang="en-US" altLang="zh-CN" sz="2400" dirty="0"/>
              <a:t>        However, it is always important to remember that no matter what your company’s </a:t>
            </a:r>
          </a:p>
          <a:p>
            <a:pPr marL="0" indent="0" algn="l">
              <a:buNone/>
            </a:pPr>
            <a:r>
              <a:rPr lang="en-US" altLang="zh-CN" sz="2400" dirty="0"/>
              <a:t>attitude is regarding（关于）what you wear, you are working in a business environment</a:t>
            </a:r>
          </a:p>
          <a:p>
            <a:pPr marL="0" indent="0" algn="l">
              <a:buNone/>
            </a:pPr>
            <a:r>
              <a:rPr lang="en-US" altLang="zh-CN" sz="2400" dirty="0"/>
              <a:t>（环境）and you should dress accordingly.</a:t>
            </a:r>
          </a:p>
          <a:p>
            <a:pPr marL="0" indent="0" algn="l">
              <a:buNone/>
            </a:pPr>
            <a:r>
              <a:rPr lang="en-US" altLang="zh-CN" sz="2400" dirty="0"/>
              <a:t>       Certain clothes may be more suitable for evening activities than for a business </a:t>
            </a:r>
          </a:p>
          <a:p>
            <a:pPr marL="0" indent="0" algn="l">
              <a:buNone/>
            </a:pPr>
            <a:r>
              <a:rPr lang="en-US" altLang="zh-CN" sz="2400" dirty="0"/>
              <a:t>meeting,such as shorts and T-shirts.</a:t>
            </a:r>
          </a:p>
          <a:p>
            <a:pPr marL="0" indent="0" algn="l">
              <a:buNone/>
            </a:pPr>
            <a:r>
              <a:rPr lang="en-US" altLang="zh-CN" sz="2400" dirty="0"/>
              <a:t>       Your dress should refl ect both your environment and your position. Like it or not, you </a:t>
            </a:r>
          </a:p>
          <a:p>
            <a:pPr marL="0" indent="0" algn="l">
              <a:buNone/>
            </a:pPr>
            <a:r>
              <a:rPr lang="en-US" altLang="zh-CN" sz="2400" dirty="0"/>
              <a:t>will be judged by your personal appearance（个人外表）.</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Write an email of self-introduction to Peter Chen who works in the</a:t>
            </a:r>
          </a:p>
          <a:p>
            <a:pPr marL="0" indent="0" fontAlgn="auto">
              <a:lnSpc>
                <a:spcPts val="2600"/>
              </a:lnSpc>
              <a:buNone/>
            </a:pPr>
            <a:r>
              <a:rPr lang="en-US" altLang="zh-CN" b="1" dirty="0"/>
              <a:t>Training Center. Your information is as follows:</a:t>
            </a:r>
          </a:p>
          <a:p>
            <a:pPr marL="0" indent="0" fontAlgn="auto">
              <a:lnSpc>
                <a:spcPts val="2600"/>
              </a:lnSpc>
              <a:buNone/>
            </a:pPr>
            <a:r>
              <a:rPr lang="en-US" altLang="zh-CN" sz="2400" dirty="0"/>
              <a:t>          You are Melinda Smith. You just graduated from Dalian University of Technology </a:t>
            </a:r>
          </a:p>
          <a:p>
            <a:pPr marL="0" indent="0" fontAlgn="auto">
              <a:lnSpc>
                <a:spcPts val="2600"/>
              </a:lnSpc>
              <a:buNone/>
            </a:pPr>
            <a:r>
              <a:rPr lang="en-US" altLang="zh-CN" sz="2400" dirty="0"/>
              <a:t>last July. You are now working in the Human Resources Department.In your free time, </a:t>
            </a:r>
          </a:p>
          <a:p>
            <a:pPr marL="0" indent="0" fontAlgn="auto">
              <a:lnSpc>
                <a:spcPts val="2600"/>
              </a:lnSpc>
              <a:buNone/>
            </a:pPr>
            <a:r>
              <a:rPr lang="en-US" altLang="zh-CN" sz="2400" dirty="0"/>
              <a:t>you enjoy skiing and snowboarding（滑雪）. Etc.</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7846" y="1438656"/>
            <a:ext cx="11555930" cy="5419344"/>
          </a:xfrm>
        </p:spPr>
        <p:txBody>
          <a:bodyPr>
            <a:noAutofit/>
          </a:bodyPr>
          <a:lstStyle/>
          <a:p>
            <a:pPr marL="0" indent="0" algn="ctr">
              <a:buNone/>
            </a:pPr>
            <a:r>
              <a:rPr lang="en-US" altLang="zh-CN" sz="2600" b="1" dirty="0"/>
              <a:t> How to Introduce People?（如何介绍别人？）</a:t>
            </a:r>
          </a:p>
          <a:p>
            <a:pPr marL="0" indent="0">
              <a:lnSpc>
                <a:spcPts val="2500"/>
              </a:lnSpc>
              <a:buNone/>
            </a:pPr>
            <a:r>
              <a:rPr lang="en-US" altLang="zh-CN" sz="2400" dirty="0" smtClean="0"/>
              <a:t>        </a:t>
            </a:r>
            <a:r>
              <a:rPr lang="en-US" altLang="zh-CN" sz="2400" dirty="0"/>
              <a:t>In any situation, the golden rule is: you always introduce less important people to more</a:t>
            </a:r>
          </a:p>
          <a:p>
            <a:pPr marL="0" indent="0">
              <a:lnSpc>
                <a:spcPts val="2500"/>
              </a:lnSpc>
              <a:buNone/>
            </a:pPr>
            <a:r>
              <a:rPr lang="en-US" altLang="zh-CN" sz="2400" dirty="0"/>
              <a:t>important people. The way to do this is to say the name of the more important person first,</a:t>
            </a:r>
          </a:p>
          <a:p>
            <a:pPr marL="0" indent="0">
              <a:lnSpc>
                <a:spcPts val="2500"/>
              </a:lnSpc>
              <a:buNone/>
            </a:pPr>
            <a:r>
              <a:rPr lang="en-US" altLang="zh-CN" sz="2400" dirty="0"/>
              <a:t>followed by the words “I’d like to introduce...”, and then give the other person’s name. Be</a:t>
            </a:r>
          </a:p>
          <a:p>
            <a:pPr marL="0" indent="0">
              <a:lnSpc>
                <a:spcPts val="2500"/>
              </a:lnSpc>
              <a:buNone/>
            </a:pPr>
            <a:r>
              <a:rPr lang="en-US" altLang="zh-CN" sz="2400" dirty="0"/>
              <a:t>sure to add something about each person so they will know why they are being introduced </a:t>
            </a:r>
          </a:p>
          <a:p>
            <a:pPr marL="0" indent="0">
              <a:lnSpc>
                <a:spcPts val="2500"/>
              </a:lnSpc>
              <a:buNone/>
            </a:pPr>
            <a:r>
              <a:rPr lang="en-US" altLang="zh-CN" sz="2400" dirty="0"/>
              <a:t>and will have some information with which to start a conversation.</a:t>
            </a:r>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7"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2</a:t>
              </a:r>
            </a:p>
          </p:txBody>
        </p:sp>
      </p:grpSp>
      <p:sp>
        <p:nvSpPr>
          <p:cNvPr id="119" name="文本框 118"/>
          <p:cNvSpPr txBox="1"/>
          <p:nvPr/>
        </p:nvSpPr>
        <p:spPr>
          <a:xfrm>
            <a:off x="1139217" y="2287918"/>
            <a:ext cx="5524473" cy="830997"/>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Describing Jobs</a:t>
            </a:r>
          </a:p>
        </p:txBody>
      </p:sp>
      <p:pic>
        <p:nvPicPr>
          <p:cNvPr id="2050" name="图片 10" descr="200855133334158_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3506" y="3439926"/>
            <a:ext cx="3830004" cy="26321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172085" y="3678555"/>
            <a:ext cx="2726055" cy="1279525"/>
            <a:chOff x="171831" y="3752615"/>
            <a:chExt cx="2726055" cy="1279525"/>
          </a:xfrm>
        </p:grpSpPr>
        <p:sp>
          <p:nvSpPr>
            <p:cNvPr id="16" name="矩形 15"/>
            <p:cNvSpPr/>
            <p:nvPr/>
          </p:nvSpPr>
          <p:spPr>
            <a:xfrm>
              <a:off x="565531" y="4647330"/>
              <a:ext cx="2299970" cy="384810"/>
            </a:xfrm>
            <a:prstGeom prst="rect">
              <a:avLst/>
            </a:prstGeom>
          </p:spPr>
          <p:txBody>
            <a:bodyPr wrap="square">
              <a:spAutoFit/>
            </a:bodyPr>
            <a:lstStyle/>
            <a:p>
              <a:pPr lvl="0" algn="just"/>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设计名片</a:t>
              </a:r>
            </a:p>
          </p:txBody>
        </p:sp>
        <p:sp>
          <p:nvSpPr>
            <p:cNvPr id="17" name="文本框 32"/>
            <p:cNvSpPr txBox="1"/>
            <p:nvPr/>
          </p:nvSpPr>
          <p:spPr>
            <a:xfrm>
              <a:off x="171831" y="3752615"/>
              <a:ext cx="2726055"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 business card</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48277"/>
            <a:ext cx="3400205" cy="1272444"/>
            <a:chOff x="8767167" y="3548277"/>
            <a:chExt cx="3400205" cy="127244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mn-ea"/>
                </a:rPr>
                <a:t>请求允许与表示允许</a:t>
              </a:r>
              <a:endParaRPr lang="zh-CN" altLang="en-US" b="1" dirty="0">
                <a:solidFill>
                  <a:schemeClr val="tx1">
                    <a:lumMod val="85000"/>
                    <a:lumOff val="15000"/>
                  </a:schemeClr>
                </a:solidFill>
                <a:latin typeface="微软雅黑" panose="020B0503020204020204" pitchFamily="34" charset="-122"/>
                <a:ea typeface="微软雅黑" panose="020B0503020204020204" pitchFamily="34" charset="-122"/>
              </a:endParaRPr>
            </a:p>
          </p:txBody>
        </p:sp>
        <p:sp>
          <p:nvSpPr>
            <p:cNvPr id="20" name="文本框 36"/>
            <p:cNvSpPr txBox="1"/>
            <p:nvPr/>
          </p:nvSpPr>
          <p:spPr>
            <a:xfrm>
              <a:off x="8767227" y="3548277"/>
              <a:ext cx="3131273"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sym typeface="+mn-ea"/>
                </a:rPr>
                <a:t>Ask for and give permission</a:t>
              </a:r>
              <a:endParaRPr lang="en-US" altLang="zh-CN" sz="2400" b="1" dirty="0">
                <a:latin typeface="微软雅黑" panose="020B0503020204020204" pitchFamily="34" charset="-122"/>
                <a:ea typeface="微软雅黑" panose="020B0503020204020204" pitchFamily="34" charset="-122"/>
              </a:endParaRP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489157" y="1191703"/>
            <a:ext cx="3906952" cy="1289902"/>
            <a:chOff x="8429467" y="1191703"/>
            <a:chExt cx="3906952" cy="128990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提供帮助与发出请求</a:t>
              </a:r>
            </a:p>
          </p:txBody>
        </p:sp>
        <p:sp>
          <p:nvSpPr>
            <p:cNvPr id="23" name="文本框 40"/>
            <p:cNvSpPr txBox="1"/>
            <p:nvPr/>
          </p:nvSpPr>
          <p:spPr>
            <a:xfrm>
              <a:off x="8429467" y="1191703"/>
              <a:ext cx="3408045"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Make offers and requests</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68" y="1485432"/>
            <a:ext cx="2554605" cy="1233805"/>
            <a:chOff x="310868" y="1485432"/>
            <a:chExt cx="2554605" cy="1233805"/>
          </a:xfrm>
        </p:grpSpPr>
        <p:grpSp>
          <p:nvGrpSpPr>
            <p:cNvPr id="29" name="组合 28"/>
            <p:cNvGrpSpPr/>
            <p:nvPr/>
          </p:nvGrpSpPr>
          <p:grpSpPr>
            <a:xfrm>
              <a:off x="310868" y="1485432"/>
              <a:ext cx="2554605" cy="1233805"/>
              <a:chOff x="521582" y="1531152"/>
              <a:chExt cx="2349064" cy="1233805"/>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描述职责</a:t>
                </a:r>
              </a:p>
            </p:txBody>
          </p:sp>
          <p:sp>
            <p:nvSpPr>
              <p:cNvPr id="14" name="文本框 28"/>
              <p:cNvSpPr txBox="1"/>
              <p:nvPr/>
            </p:nvSpPr>
            <p:spPr>
              <a:xfrm>
                <a:off x="521582" y="1531152"/>
                <a:ext cx="2348480"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Describe job responsibilities</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4630" y="2129885"/>
              <a:ext cx="820738" cy="1769715"/>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11500" dirty="0" smtClean="0">
                  <a:solidFill>
                    <a:srgbClr val="FCF8ED"/>
                  </a:solidFill>
                  <a:latin typeface="Arial" panose="020B0604020202020204" pitchFamily="34" charset="0"/>
                  <a:cs typeface="Arial" panose="020B0604020202020204" pitchFamily="34" charset="0"/>
                </a:rPr>
                <a:t>1</a:t>
              </a:r>
              <a:endPar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endParaRPr>
            </a:p>
          </p:txBody>
        </p:sp>
      </p:grpSp>
      <p:sp>
        <p:nvSpPr>
          <p:cNvPr id="119" name="文本框 118"/>
          <p:cNvSpPr txBox="1"/>
          <p:nvPr/>
        </p:nvSpPr>
        <p:spPr>
          <a:xfrm>
            <a:off x="1139217" y="2015886"/>
            <a:ext cx="5284443" cy="156966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Introducing Oneself</a:t>
            </a:r>
          </a:p>
        </p:txBody>
      </p:sp>
      <p:pic>
        <p:nvPicPr>
          <p:cNvPr id="1026" name="Picture 2" descr="F:\班班工作\周一心\出版社工作\周work\编辑稿\一审稿件\2016\管理英语 1\发排\管理英语1（4.29）\发排替换图片\P1 会面.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61334" y="3678818"/>
            <a:ext cx="3985036" cy="265587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2115" y="1123315"/>
            <a:ext cx="11080115" cy="3509010"/>
          </a:xfrm>
          <a:prstGeom prst="rect">
            <a:avLst/>
          </a:prstGeom>
          <a:noFill/>
        </p:spPr>
        <p:txBody>
          <a:bodyPr wrap="square" rtlCol="0">
            <a:spAutoFit/>
          </a:bodyPr>
          <a:lstStyle/>
          <a:p>
            <a:r>
              <a:rPr lang="en-US" altLang="zh-CN" sz="2800" b="1" dirty="0"/>
              <a:t>Describe your favorite job(s) with the help of the following examples.</a:t>
            </a:r>
          </a:p>
          <a:p>
            <a:r>
              <a:rPr lang="en-US" altLang="zh-CN" sz="2800" dirty="0"/>
              <a:t>           </a:t>
            </a:r>
          </a:p>
          <a:p>
            <a:r>
              <a:rPr lang="en-US" altLang="zh-CN" sz="2800" dirty="0"/>
              <a:t>          I am creative.</a:t>
            </a:r>
          </a:p>
          <a:p>
            <a:r>
              <a:rPr lang="en-US" altLang="zh-CN" sz="2800" dirty="0"/>
              <a:t>          I like writing. / I am good at writing.</a:t>
            </a:r>
          </a:p>
          <a:p>
            <a:r>
              <a:rPr lang="en-US" altLang="zh-CN" sz="2800" dirty="0"/>
              <a:t>          So, my favorite job could be a writer.</a:t>
            </a:r>
          </a:p>
          <a:p>
            <a:r>
              <a:rPr lang="en-US" altLang="zh-CN" sz="2800" dirty="0"/>
              <a:t>          My hobbies are playing basketball and football.</a:t>
            </a:r>
          </a:p>
          <a:p>
            <a:r>
              <a:rPr lang="en-US" altLang="zh-CN" sz="2800" dirty="0"/>
              <a:t>          I want to be a teacher because I love kids.</a:t>
            </a:r>
          </a:p>
          <a:p>
            <a:r>
              <a:rPr lang="en-US" altLang="zh-CN" sz="2800" dirty="0"/>
              <a:t>          My favorite job could be a PE teacher.</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32159"/>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sym typeface="+mn-ea"/>
                </a:rPr>
                <a:t>Getting Started</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Speaking——</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3</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following English phrases with their Chinese equivalents.</a:t>
            </a:r>
          </a:p>
        </p:txBody>
      </p:sp>
      <p:sp>
        <p:nvSpPr>
          <p:cNvPr id="9" name="圆角矩形 8"/>
          <p:cNvSpPr/>
          <p:nvPr/>
        </p:nvSpPr>
        <p:spPr>
          <a:xfrm>
            <a:off x="1017270" y="1508760"/>
            <a:ext cx="4062095" cy="488632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5877560" y="1508760"/>
            <a:ext cx="5287010" cy="488696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366520" y="1508760"/>
            <a:ext cx="3551555" cy="3782695"/>
          </a:xfrm>
          <a:prstGeom prst="rect">
            <a:avLst/>
          </a:prstGeom>
          <a:noFill/>
        </p:spPr>
        <p:txBody>
          <a:bodyPr wrap="square">
            <a:spAutoFit/>
          </a:bodyPr>
          <a:lstStyle/>
          <a:p>
            <a:pPr algn="ctr"/>
            <a:r>
              <a:rPr lang="en-US" altLang="zh-CN" sz="2400" dirty="0" smtClean="0"/>
              <a:t>Column A</a:t>
            </a:r>
          </a:p>
          <a:p>
            <a:endParaRPr lang="en-US" altLang="zh-CN" dirty="0" smtClean="0"/>
          </a:p>
          <a:p>
            <a:pPr fontAlgn="auto">
              <a:lnSpc>
                <a:spcPts val="3000"/>
              </a:lnSpc>
            </a:pPr>
            <a:r>
              <a:rPr lang="en-US" altLang="zh-CN" sz="2000" dirty="0"/>
              <a:t>1.</a:t>
            </a:r>
            <a:r>
              <a:rPr lang="zh-CN" altLang="en-US" sz="2000" dirty="0"/>
              <a:t>meeting schedule</a:t>
            </a:r>
          </a:p>
          <a:p>
            <a:pPr fontAlgn="auto">
              <a:lnSpc>
                <a:spcPts val="3000"/>
              </a:lnSpc>
            </a:pPr>
            <a:r>
              <a:rPr lang="en-US" altLang="zh-CN" sz="2000" dirty="0"/>
              <a:t>2.file management</a:t>
            </a:r>
          </a:p>
          <a:p>
            <a:pPr fontAlgn="auto">
              <a:lnSpc>
                <a:spcPts val="3000"/>
              </a:lnSpc>
            </a:pPr>
            <a:r>
              <a:rPr lang="en-US" altLang="zh-CN" sz="2000" dirty="0"/>
              <a:t>3.business reception</a:t>
            </a:r>
          </a:p>
          <a:p>
            <a:pPr fontAlgn="auto">
              <a:lnSpc>
                <a:spcPts val="3000"/>
              </a:lnSpc>
            </a:pPr>
            <a:r>
              <a:rPr lang="en-US" altLang="zh-CN" sz="2000" dirty="0"/>
              <a:t>4.business travel arrangement</a:t>
            </a:r>
          </a:p>
          <a:p>
            <a:pPr fontAlgn="auto">
              <a:lnSpc>
                <a:spcPts val="3000"/>
              </a:lnSpc>
            </a:pPr>
            <a:r>
              <a:rPr lang="en-US" altLang="zh-CN" sz="2000" dirty="0"/>
              <a:t>5.leave a message</a:t>
            </a:r>
          </a:p>
          <a:p>
            <a:pPr fontAlgn="auto">
              <a:lnSpc>
                <a:spcPts val="3000"/>
              </a:lnSpc>
            </a:pPr>
            <a:r>
              <a:rPr lang="en-US" altLang="zh-CN" sz="2000" dirty="0"/>
              <a:t>6.write a memo</a:t>
            </a:r>
          </a:p>
          <a:p>
            <a:pPr fontAlgn="auto">
              <a:lnSpc>
                <a:spcPts val="3000"/>
              </a:lnSpc>
            </a:pPr>
            <a:r>
              <a:rPr lang="en-US" altLang="zh-CN" sz="2000" dirty="0"/>
              <a:t>7.interview the candidate</a:t>
            </a:r>
          </a:p>
          <a:p>
            <a:pPr fontAlgn="auto">
              <a:lnSpc>
                <a:spcPts val="3000"/>
              </a:lnSpc>
            </a:pPr>
            <a:r>
              <a:rPr lang="en-US" altLang="zh-CN" sz="2000" dirty="0"/>
              <a:t>8.handle the complaint</a:t>
            </a:r>
          </a:p>
        </p:txBody>
      </p:sp>
      <p:sp>
        <p:nvSpPr>
          <p:cNvPr id="12" name="矩形 11"/>
          <p:cNvSpPr/>
          <p:nvPr/>
        </p:nvSpPr>
        <p:spPr>
          <a:xfrm>
            <a:off x="6015355" y="1522730"/>
            <a:ext cx="5285740" cy="5641975"/>
          </a:xfrm>
          <a:prstGeom prst="rect">
            <a:avLst/>
          </a:prstGeom>
          <a:noFill/>
        </p:spPr>
        <p:txBody>
          <a:bodyPr wrap="square">
            <a:spAutoFit/>
          </a:bodyPr>
          <a:lstStyle/>
          <a:p>
            <a:pPr algn="ctr"/>
            <a:r>
              <a:rPr lang="en-US" altLang="zh-CN" sz="2400" dirty="0" smtClean="0"/>
              <a:t>Column B</a:t>
            </a:r>
          </a:p>
          <a:p>
            <a:pPr algn="l"/>
            <a:r>
              <a:rPr lang="en-US" altLang="zh-CN" sz="2000" dirty="0"/>
              <a:t>                       </a:t>
            </a:r>
          </a:p>
          <a:p>
            <a:pPr algn="l"/>
            <a:r>
              <a:rPr lang="en-US" altLang="zh-CN" sz="2000" dirty="0"/>
              <a:t>                       A.</a:t>
            </a:r>
            <a:r>
              <a:rPr lang="zh-CN" altLang="en-US" sz="2000" dirty="0"/>
              <a:t>会议安排</a:t>
            </a:r>
          </a:p>
          <a:p>
            <a:pPr algn="l"/>
            <a:r>
              <a:rPr lang="zh-CN" altLang="en-US" sz="2000" dirty="0"/>
              <a:t>                       </a:t>
            </a:r>
            <a:r>
              <a:rPr lang="en-US" altLang="zh-CN" sz="2000" dirty="0"/>
              <a:t>B.处理投诉</a:t>
            </a:r>
          </a:p>
          <a:p>
            <a:pPr algn="l"/>
            <a:r>
              <a:rPr lang="en-US" altLang="zh-CN" sz="2000" dirty="0"/>
              <a:t>                       C.留言</a:t>
            </a:r>
          </a:p>
          <a:p>
            <a:pPr algn="l"/>
            <a:r>
              <a:rPr lang="en-US" altLang="zh-CN" sz="2000" dirty="0"/>
              <a:t>                       D.文件整理</a:t>
            </a:r>
          </a:p>
          <a:p>
            <a:pPr algn="l"/>
            <a:r>
              <a:rPr lang="zh-CN" altLang="en-US" sz="2000" dirty="0"/>
              <a:t>                        </a:t>
            </a:r>
            <a:r>
              <a:rPr lang="en-US" altLang="zh-CN" sz="2000" dirty="0"/>
              <a:t>E.面试应聘者</a:t>
            </a:r>
          </a:p>
          <a:p>
            <a:pPr algn="l"/>
            <a:r>
              <a:rPr lang="en-US" altLang="zh-CN" sz="2000" dirty="0"/>
              <a:t>                        F.商务接待</a:t>
            </a:r>
          </a:p>
          <a:p>
            <a:pPr algn="l"/>
            <a:r>
              <a:rPr lang="zh-CN" altLang="en-US" sz="2000" dirty="0"/>
              <a:t>                        </a:t>
            </a:r>
            <a:r>
              <a:rPr lang="en-US" sz="2000" dirty="0"/>
              <a:t>G.</a:t>
            </a:r>
            <a:r>
              <a:rPr lang="en-US" altLang="zh-CN" sz="2000" dirty="0"/>
              <a:t>公务差旅安排</a:t>
            </a:r>
          </a:p>
          <a:p>
            <a:pPr algn="l"/>
            <a:r>
              <a:rPr lang="zh-CN" altLang="en-US" sz="2000" dirty="0"/>
              <a:t>                        </a:t>
            </a:r>
            <a:r>
              <a:rPr lang="en-US" altLang="zh-CN" sz="2000" dirty="0"/>
              <a:t>H.写备忘录</a:t>
            </a:r>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Our department is responsible for recruiting new members, making plans, receiving </a:t>
            </a:r>
          </a:p>
          <a:p>
            <a:pPr marL="0" indent="0" fontAlgn="auto">
              <a:lnSpc>
                <a:spcPts val="2500"/>
              </a:lnSpc>
              <a:buNone/>
            </a:pPr>
            <a:r>
              <a:rPr lang="en-US" altLang="zh-CN" sz="2200" dirty="0"/>
              <a:t>   visitors,organizing meetings, keeping files, arranging schedules and publishing information.</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我们部门主要负责招募新人、制订计划、接待访客、组织会议、保管文件、安排日程和</a:t>
            </a:r>
          </a:p>
          <a:p>
            <a:pPr marL="0" indent="0" fontAlgn="auto">
              <a:lnSpc>
                <a:spcPts val="2500"/>
              </a:lnSpc>
              <a:buNone/>
            </a:pPr>
            <a:r>
              <a:rPr lang="zh-CN" altLang="en-US" sz="2000" dirty="0"/>
              <a:t>   发布信息。</a:t>
            </a:r>
            <a:endParaRPr lang="en-US" altLang="zh-CN" sz="2000" dirty="0"/>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be responsible for 后跟名词或动名词，意为“对（做）某事负责任”；而be responsible to </a:t>
            </a:r>
          </a:p>
          <a:p>
            <a:pPr marL="0" indent="0" fontAlgn="auto">
              <a:lnSpc>
                <a:spcPts val="2500"/>
              </a:lnSpc>
              <a:buNone/>
            </a:pPr>
            <a:r>
              <a:rPr lang="en-US" altLang="zh-CN" sz="2000"/>
              <a:t>   后跟表示人物的名词，或接动词，表示“对某人负责”或“对做某事负有责任”。例如：Everyone</a:t>
            </a:r>
          </a:p>
          <a:p>
            <a:pPr marL="0" indent="0" fontAlgn="auto">
              <a:lnSpc>
                <a:spcPts val="2500"/>
              </a:lnSpc>
              <a:buNone/>
            </a:pPr>
            <a:r>
              <a:rPr lang="en-US" altLang="zh-CN" sz="2000"/>
              <a:t>    should be responsible for his work. 每个人都应对自己的工作负责。He must be responsible to</a:t>
            </a:r>
          </a:p>
          <a:p>
            <a:pPr marL="0" indent="0" fontAlgn="auto">
              <a:lnSpc>
                <a:spcPts val="2500"/>
              </a:lnSpc>
              <a:buNone/>
            </a:pPr>
            <a:r>
              <a:rPr lang="en-US" altLang="zh-CN" sz="2000"/>
              <a:t>    me for this matter. 这件事他必须对我负责。All of us are responsible to protect it. 我们大家有</a:t>
            </a:r>
          </a:p>
          <a:p>
            <a:pPr marL="0" indent="0" fontAlgn="auto">
              <a:lnSpc>
                <a:spcPts val="2500"/>
              </a:lnSpc>
              <a:buNone/>
            </a:pPr>
            <a:r>
              <a:rPr lang="en-US" altLang="zh-CN" sz="2000"/>
              <a:t>    责任来共同保护它。</a:t>
            </a:r>
          </a:p>
          <a:p>
            <a:pPr marL="0" lvl="0" indent="0" fontAlgn="auto">
              <a:lnSpc>
                <a:spcPts val="2500"/>
              </a:lnSpc>
              <a:buNone/>
            </a:pPr>
            <a:endParaRPr lang="en-US" altLang="zh-CN" sz="2000" dirty="0" smtClean="0">
              <a:solidFill>
                <a:prstClr val="black"/>
              </a:solidFill>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0954385" cy="5547995"/>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After you are familiar with all these jobs, we will discuss it.</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在你熟悉了所有这些工作后，我们再讨论这件事。</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be / get familiar with 一般是指某人熟悉某人、某物，with 后面带的宾语为名词或动名词。</a:t>
            </a:r>
          </a:p>
          <a:p>
            <a:pPr marL="0" indent="0" fontAlgn="auto">
              <a:lnSpc>
                <a:spcPts val="2500"/>
              </a:lnSpc>
              <a:buNone/>
            </a:pPr>
            <a:r>
              <a:rPr lang="en-US" altLang="zh-CN" sz="2000"/>
              <a:t>  例如：You should be familiar with the risk factors. 你应该熟悉这些风险因素。而be familiar to 则是</a:t>
            </a:r>
          </a:p>
          <a:p>
            <a:pPr marL="0" indent="0" fontAlgn="auto">
              <a:lnSpc>
                <a:spcPts val="2500"/>
              </a:lnSpc>
              <a:buNone/>
            </a:pPr>
            <a:r>
              <a:rPr lang="en-US" altLang="zh-CN" sz="2000"/>
              <a:t>  某物、某事为某人所熟悉。例如：Anna is familiar to all the children at the party. 参加晚会的孩子</a:t>
            </a:r>
          </a:p>
          <a:p>
            <a:pPr marL="0" indent="0" fontAlgn="auto">
              <a:lnSpc>
                <a:spcPts val="2500"/>
              </a:lnSpc>
              <a:buNone/>
            </a:pPr>
            <a:r>
              <a:rPr lang="en-US" altLang="zh-CN" sz="2000"/>
              <a:t>  们都认识安娜。</a:t>
            </a:r>
          </a:p>
          <a:p>
            <a:pPr marL="0" indent="0" fontAlgn="auto">
              <a:lnSpc>
                <a:spcPts val="25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If you have any questions about our work in the department, please let us know. </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a:latin typeface="华文琥珀" panose="02010800040101010101" pitchFamily="2" charset="-122"/>
                <a:ea typeface="华文琥珀" panose="02010800040101010101" pitchFamily="2" charset="-122"/>
                <a:sym typeface="+mn-ea"/>
              </a:rPr>
              <a:t>】</a:t>
            </a:r>
            <a:r>
              <a:rPr lang="zh-CN" altLang="en-US" sz="2000" dirty="0">
                <a:sym typeface="+mn-ea"/>
              </a:rPr>
              <a:t>如果你对我们部门的工作有不清楚的地方，请告诉我们。</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a:sym typeface="+mn-ea"/>
              </a:rPr>
              <a:t>have any questions about 有任何问题。例如：If you have any questions about Internet </a:t>
            </a:r>
          </a:p>
          <a:p>
            <a:pPr marL="0" indent="0" fontAlgn="auto">
              <a:lnSpc>
                <a:spcPts val="2500"/>
              </a:lnSpc>
              <a:buNone/>
            </a:pPr>
            <a:r>
              <a:rPr lang="en-US" altLang="zh-CN" sz="2000">
                <a:sym typeface="+mn-ea"/>
              </a:rPr>
              <a:t>  banking, please contact your bank. 若你对网上银行服务有任何疑问，请跟银行联系。</a:t>
            </a:r>
          </a:p>
          <a:p>
            <a:pPr marL="0" indent="0" fontAlgn="auto">
              <a:lnSpc>
                <a:spcPts val="2500"/>
              </a:lnSpc>
              <a:buNone/>
            </a:pPr>
            <a:endParaRPr lang="en-US" altLang="zh-CN" sz="2000" dirty="0" smtClean="0">
              <a:solidFill>
                <a:prstClr val="black"/>
              </a:solidFill>
              <a:sym typeface="+mn-ea"/>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415" y="1130300"/>
            <a:ext cx="11509375" cy="6023610"/>
          </a:xfrm>
        </p:spPr>
        <p:txBody>
          <a:bodyPr>
            <a:noAutofit/>
          </a:bodyPr>
          <a:lstStyle/>
          <a:p>
            <a:pPr marL="0" indent="0" algn="ctr">
              <a:lnSpc>
                <a:spcPct val="120000"/>
              </a:lnSpc>
              <a:buNone/>
            </a:pPr>
            <a:r>
              <a:rPr lang="zh-CN" altLang="en-US" sz="2400" b="1" dirty="0">
                <a:latin typeface="黑体" panose="02010609060101010101" pitchFamily="2" charset="-122"/>
                <a:ea typeface="黑体" panose="02010609060101010101" pitchFamily="2" charset="-122"/>
              </a:rPr>
              <a:t>宾语从句中的省略</a:t>
            </a:r>
          </a:p>
          <a:p>
            <a:pPr marL="0" indent="0" fontAlgn="auto">
              <a:lnSpc>
                <a:spcPts val="2600"/>
              </a:lnSpc>
              <a:buNone/>
            </a:pPr>
            <a:r>
              <a:rPr lang="en-US" altLang="zh-CN" sz="1900" dirty="0" smtClean="0"/>
              <a:t>  </a:t>
            </a:r>
            <a:r>
              <a:rPr lang="en-US" altLang="zh-CN" sz="2000" dirty="0" smtClean="0"/>
              <a:t>     I hope so. That’s a lot of work for our department. 我也希望如此。对于我们部门来说，工作量很大。</a:t>
            </a:r>
          </a:p>
          <a:p>
            <a:pPr marL="0" indent="0" fontAlgn="auto">
              <a:lnSpc>
                <a:spcPts val="2600"/>
              </a:lnSpc>
              <a:buNone/>
            </a:pPr>
            <a:r>
              <a:rPr lang="en-US" altLang="zh-CN" sz="2000" dirty="0" smtClean="0"/>
              <a:t>      • 在对话中，以I hope，I guess，I’m afraid，I think，I believe 等开头，后面跟so 或not分别表示对前</a:t>
            </a:r>
          </a:p>
          <a:p>
            <a:pPr marL="0" indent="0" fontAlgn="auto">
              <a:lnSpc>
                <a:spcPts val="2600"/>
              </a:lnSpc>
              <a:buNone/>
            </a:pPr>
            <a:r>
              <a:rPr lang="en-US" altLang="zh-CN" sz="2000" dirty="0" smtClean="0"/>
              <a:t> 面所说的话的态度或看法。例如：</a:t>
            </a:r>
          </a:p>
          <a:p>
            <a:pPr marL="0" indent="0" fontAlgn="auto">
              <a:lnSpc>
                <a:spcPts val="2000"/>
              </a:lnSpc>
              <a:buNone/>
            </a:pPr>
            <a:r>
              <a:rPr lang="en-US" altLang="zh-CN" sz="2000" dirty="0" smtClean="0"/>
              <a:t>       —Is he coming back tonight?</a:t>
            </a:r>
          </a:p>
          <a:p>
            <a:pPr marL="0" indent="0" fontAlgn="auto">
              <a:lnSpc>
                <a:spcPts val="2700"/>
              </a:lnSpc>
              <a:buNone/>
            </a:pPr>
            <a:r>
              <a:rPr lang="en-US" altLang="zh-CN" sz="2000" dirty="0" smtClean="0"/>
              <a:t>      —I think so.</a:t>
            </a:r>
          </a:p>
          <a:p>
            <a:pPr marL="0" indent="0" fontAlgn="auto">
              <a:lnSpc>
                <a:spcPts val="2700"/>
              </a:lnSpc>
              <a:buNone/>
            </a:pPr>
            <a:r>
              <a:rPr lang="en-US" altLang="zh-CN" sz="2000" dirty="0" smtClean="0"/>
              <a:t>      —Are they leaving for London by air?</a:t>
            </a:r>
          </a:p>
          <a:p>
            <a:pPr marL="0" indent="0" fontAlgn="auto">
              <a:lnSpc>
                <a:spcPts val="2800"/>
              </a:lnSpc>
              <a:buNone/>
            </a:pPr>
            <a:r>
              <a:rPr lang="en-US" altLang="zh-CN" sz="2000" dirty="0" smtClean="0"/>
              <a:t>       —I’m afraid not.</a:t>
            </a:r>
          </a:p>
          <a:p>
            <a:pPr marL="0" indent="0" fontAlgn="auto">
              <a:lnSpc>
                <a:spcPts val="2800"/>
              </a:lnSpc>
              <a:buNone/>
            </a:pPr>
            <a:r>
              <a:rPr lang="en-US" altLang="zh-CN" sz="2000" dirty="0" smtClean="0"/>
              <a:t>       —Do you think it will rain?</a:t>
            </a:r>
          </a:p>
          <a:p>
            <a:pPr marL="0" indent="0" fontAlgn="auto">
              <a:lnSpc>
                <a:spcPts val="2000"/>
              </a:lnSpc>
              <a:buNone/>
            </a:pPr>
            <a:r>
              <a:rPr lang="en-US" altLang="zh-CN" sz="2000" dirty="0" smtClean="0"/>
              <a:t>       —I hope not.</a:t>
            </a:r>
          </a:p>
          <a:p>
            <a:pPr marL="0" indent="0" fontAlgn="auto">
              <a:lnSpc>
                <a:spcPts val="2600"/>
              </a:lnSpc>
              <a:buNone/>
            </a:pPr>
            <a:r>
              <a:rPr lang="en-US" altLang="zh-CN" sz="2000" dirty="0" smtClean="0"/>
              <a:t>      • 注：表示否定时，hope 和guess 只用I hope not 和I guess not，而其他动词可用I think</a:t>
            </a:r>
          </a:p>
          <a:p>
            <a:pPr marL="0" indent="0" fontAlgn="auto">
              <a:lnSpc>
                <a:spcPts val="2600"/>
              </a:lnSpc>
              <a:buNone/>
            </a:pPr>
            <a:r>
              <a:rPr lang="en-US" altLang="zh-CN" sz="2000" dirty="0" smtClean="0"/>
              <a:t>not 或I don’t think so.</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2115" y="889000"/>
            <a:ext cx="10842625" cy="3752215"/>
          </a:xfrm>
          <a:prstGeom prst="rect">
            <a:avLst/>
          </a:prstGeom>
          <a:noFill/>
        </p:spPr>
        <p:txBody>
          <a:bodyPr wrap="square" rtlCol="0">
            <a:spAutoFit/>
          </a:bodyPr>
          <a:lstStyle/>
          <a:p>
            <a:r>
              <a:rPr lang="en-US" altLang="zh-CN" sz="2400" b="1" dirty="0"/>
              <a:t>Listen to the dialog again and decide whether the following statements</a:t>
            </a:r>
          </a:p>
          <a:p>
            <a:r>
              <a:rPr lang="en-US" altLang="zh-CN" sz="2400" b="1" dirty="0"/>
              <a:t>are True (T) or False (F).</a:t>
            </a:r>
          </a:p>
          <a:p>
            <a:endParaRPr lang="en-US" altLang="zh-CN" sz="2400" dirty="0"/>
          </a:p>
          <a:p>
            <a:r>
              <a:rPr lang="en-US" altLang="zh-CN" sz="2400" dirty="0"/>
              <a:t>1. Wendy is Melinda’s superior.</a:t>
            </a:r>
          </a:p>
          <a:p>
            <a:r>
              <a:rPr lang="en-US" altLang="zh-CN" sz="2400" dirty="0"/>
              <a:t>2.Melinda’s working environment is stressful.</a:t>
            </a:r>
          </a:p>
          <a:p>
            <a:r>
              <a:rPr lang="en-US" altLang="zh-CN" sz="2400" dirty="0"/>
              <a:t>3.Since there is no need of clocking in and out, Melinda could</a:t>
            </a:r>
          </a:p>
          <a:p>
            <a:r>
              <a:rPr lang="en-US" altLang="zh-CN" sz="2400" dirty="0"/>
              <a:t>arrive at the office late.</a:t>
            </a:r>
          </a:p>
          <a:p>
            <a:r>
              <a:rPr lang="en-US" altLang="zh-CN" sz="2400" dirty="0"/>
              <a:t>4.Everyone in the office should keep their desk neat.</a:t>
            </a:r>
          </a:p>
          <a:p>
            <a:r>
              <a:rPr lang="en-US" altLang="zh-CN" sz="2400" dirty="0"/>
              <a:t>5.Melinda could use the stationery on her desk while working.</a:t>
            </a:r>
          </a:p>
          <a:p>
            <a:r>
              <a:rPr lang="en-US" altLang="zh-CN" sz="2400" dirty="0"/>
              <a:t>6.No one could make personal calls during office hours.</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46150" y="1918335"/>
            <a:ext cx="10438130" cy="4747260"/>
          </a:xfrm>
        </p:spPr>
        <p:txBody>
          <a:bodyPr>
            <a:normAutofit/>
          </a:bodyPr>
          <a:lstStyle/>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句子</a:t>
            </a:r>
            <a:r>
              <a:rPr lang="en-US" altLang="zh-CN" sz="2400" dirty="0" smtClean="0">
                <a:latin typeface="华文琥珀" panose="02010800040101010101" pitchFamily="2" charset="-122"/>
                <a:ea typeface="华文琥珀" panose="02010800040101010101" pitchFamily="2" charset="-122"/>
              </a:rPr>
              <a:t>】</a:t>
            </a:r>
            <a:r>
              <a:rPr lang="en-US" altLang="zh-CN" sz="2400" dirty="0"/>
              <a:t>You’ll find the rules quite relaxing here, but there are still some rules.</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译文</a:t>
            </a:r>
            <a:r>
              <a:rPr lang="en-US" altLang="zh-CN" sz="2400" dirty="0" smtClean="0">
                <a:latin typeface="华文琥珀" panose="02010800040101010101" pitchFamily="2" charset="-122"/>
                <a:ea typeface="华文琥珀" panose="02010800040101010101" pitchFamily="2" charset="-122"/>
              </a:rPr>
              <a:t>】</a:t>
            </a:r>
            <a:r>
              <a:rPr lang="zh-CN" altLang="en-US" sz="2400" dirty="0"/>
              <a:t>你会发现这里的工作要求比较宽松，但还是有一些制度。</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难点</a:t>
            </a:r>
            <a:r>
              <a:rPr lang="en-US" altLang="zh-CN" sz="2400" dirty="0" smtClean="0">
                <a:latin typeface="华文琥珀" panose="02010800040101010101" pitchFamily="2" charset="-122"/>
                <a:ea typeface="华文琥珀" panose="02010800040101010101" pitchFamily="2" charset="-122"/>
              </a:rPr>
              <a:t>】</a:t>
            </a:r>
            <a:r>
              <a:rPr lang="en-US" altLang="zh-CN" sz="2400" dirty="0"/>
              <a:t>still 是副词，意为“仍，仍然”，一般放在be 动词之后、行为动词之</a:t>
            </a:r>
          </a:p>
          <a:p>
            <a:pPr marL="0" indent="0">
              <a:lnSpc>
                <a:spcPct val="120000"/>
              </a:lnSpc>
              <a:buNone/>
            </a:pPr>
            <a:r>
              <a:rPr lang="en-US" altLang="zh-CN" sz="2400" dirty="0"/>
              <a:t>  前。例如：Although she felt ill, she still went to work. 她觉得身体不舒服，但</a:t>
            </a:r>
          </a:p>
          <a:p>
            <a:pPr marL="0" indent="0">
              <a:lnSpc>
                <a:spcPct val="120000"/>
              </a:lnSpc>
              <a:buNone/>
            </a:pPr>
            <a:r>
              <a:rPr lang="en-US" altLang="zh-CN" sz="2400" dirty="0"/>
              <a:t>  还是去上班了。</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1640205"/>
            <a:ext cx="10825480" cy="4823460"/>
          </a:xfrm>
        </p:spPr>
        <p:txBody>
          <a:bodyPr>
            <a:normAutofit lnSpcReduction="10000"/>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We don’t need to clock in and out here… </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我们上下班不需要打卡。</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need 是实义动词，意思是“需要，想要”，可用于肯定句、否定句（don’t need）和疑问</a:t>
            </a:r>
          </a:p>
          <a:p>
            <a:pPr marL="0" indent="0">
              <a:lnSpc>
                <a:spcPct val="120000"/>
              </a:lnSpc>
              <a:buNone/>
            </a:pPr>
            <a:r>
              <a:rPr lang="en-US" altLang="zh-CN" sz="2000" dirty="0"/>
              <a:t>   句中。在一般现在时的肯定句中，主语若为第三人称单数，need 要加-s，过去时要加-ed；后</a:t>
            </a:r>
          </a:p>
          <a:p>
            <a:pPr marL="0" indent="0">
              <a:lnSpc>
                <a:spcPct val="120000"/>
              </a:lnSpc>
              <a:buNone/>
            </a:pPr>
            <a:r>
              <a:rPr lang="en-US" altLang="zh-CN" sz="2000" dirty="0"/>
              <a:t>   接不定式要加to。例如：I don’t need to buy a new pair of shoes. 我不需要买一双新鞋（need 作 </a:t>
            </a:r>
          </a:p>
          <a:p>
            <a:pPr marL="0" indent="0">
              <a:lnSpc>
                <a:spcPct val="120000"/>
              </a:lnSpc>
              <a:buNone/>
            </a:pPr>
            <a:r>
              <a:rPr lang="en-US" altLang="zh-CN" sz="2000" dirty="0"/>
              <a:t>   实义动词）。need 也可用作情态动词，意思是“必要，必须”，主要用于否定句（needn’t）和</a:t>
            </a:r>
          </a:p>
          <a:p>
            <a:pPr marL="0" indent="0">
              <a:lnSpc>
                <a:spcPct val="120000"/>
              </a:lnSpc>
              <a:buNone/>
            </a:pPr>
            <a:r>
              <a:rPr lang="en-US" altLang="zh-CN" sz="2000" dirty="0"/>
              <a:t>   疑问句，第三人称单数不加-s，过去式不加-ed。例如：I want to go to the dentist, but you </a:t>
            </a:r>
          </a:p>
          <a:p>
            <a:pPr marL="0" indent="0">
              <a:lnSpc>
                <a:spcPct val="120000"/>
              </a:lnSpc>
              <a:buNone/>
            </a:pPr>
            <a:r>
              <a:rPr lang="en-US" altLang="zh-CN" sz="2000" dirty="0"/>
              <a:t>   needn’t go with me. 我要去看牙科医生，但你不必跟我一起去 （need 作情态动词）。 clock in </a:t>
            </a:r>
          </a:p>
          <a:p>
            <a:pPr marL="0" indent="0">
              <a:lnSpc>
                <a:spcPct val="120000"/>
              </a:lnSpc>
              <a:buNone/>
            </a:pPr>
            <a:r>
              <a:rPr lang="en-US" altLang="zh-CN" sz="2000" dirty="0"/>
              <a:t>   and out 打卡上下班。例如：Workers in this factory are required to clock in and out. 这个工厂要求</a:t>
            </a:r>
          </a:p>
          <a:p>
            <a:pPr marL="0" indent="0">
              <a:lnSpc>
                <a:spcPct val="120000"/>
              </a:lnSpc>
              <a:buNone/>
            </a:pPr>
            <a:r>
              <a:rPr lang="en-US" altLang="zh-CN" sz="2000" dirty="0"/>
              <a:t>   工人上下班打卡。</a:t>
            </a:r>
          </a:p>
          <a:p>
            <a:pPr marL="0" indent="0">
              <a:lnSpc>
                <a:spcPct val="120000"/>
              </a:lnSpc>
              <a:buNone/>
            </a:pPr>
            <a:endParaRPr lang="en-US" altLang="zh-CN" sz="2000" dirty="0" smtClean="0"/>
          </a:p>
          <a:p>
            <a:pPr marL="0" lvl="0" indent="0">
              <a:lnSpc>
                <a:spcPct val="120000"/>
              </a:lnSpc>
              <a:buNone/>
            </a:pPr>
            <a:endParaRPr lang="zh-CN" altLang="en-US"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1306830"/>
            <a:ext cx="10825480" cy="5156835"/>
          </a:xfrm>
        </p:spPr>
        <p:txBody>
          <a:bodyPr>
            <a:normAutofit lnSpcReduction="10000"/>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Not really. You can use them as long as you work here.</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并非真的如此。只要你在这里工作，你就可以使用它们。</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not really 不完全是；事实上不是（或不会、没有）。例如：I am not really familiar with </a:t>
            </a:r>
          </a:p>
          <a:p>
            <a:pPr marL="0" indent="0">
              <a:lnSpc>
                <a:spcPct val="120000"/>
              </a:lnSpc>
              <a:buNone/>
            </a:pPr>
            <a:r>
              <a:rPr lang="en-US" altLang="zh-CN" sz="2000" dirty="0"/>
              <a:t>  the local laws. 实际上我对当地的法律并不熟悉。 as long as 与so long as 同义，意为“只要；如果；</a:t>
            </a:r>
          </a:p>
          <a:p>
            <a:pPr marL="0" indent="0">
              <a:lnSpc>
                <a:spcPct val="120000"/>
              </a:lnSpc>
              <a:buNone/>
            </a:pPr>
            <a:r>
              <a:rPr lang="en-US" altLang="zh-CN" sz="2000" dirty="0"/>
              <a:t>   既然；由于”，引导条件状语从句。例如：You can go out, as /so long as you promise to be back </a:t>
            </a:r>
          </a:p>
          <a:p>
            <a:pPr marL="0" indent="0">
              <a:lnSpc>
                <a:spcPct val="120000"/>
              </a:lnSpc>
              <a:buNone/>
            </a:pPr>
            <a:r>
              <a:rPr lang="en-US" altLang="zh-CN" sz="2000" dirty="0"/>
              <a:t>   before 11 o’clock. 你可以出去，只要你答应在11 点以前回来。</a:t>
            </a:r>
          </a:p>
          <a:p>
            <a:pPr marL="0" indent="0">
              <a:lnSpc>
                <a:spcPct val="1200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a:latin typeface="华文琥珀" panose="02010800040101010101" pitchFamily="2" charset="-122"/>
                <a:ea typeface="华文琥珀" panose="02010800040101010101" pitchFamily="2" charset="-122"/>
                <a:sym typeface="+mn-ea"/>
              </a:rPr>
              <a:t>】</a:t>
            </a:r>
            <a:r>
              <a:rPr lang="en-US" altLang="zh-CN" sz="2000" dirty="0">
                <a:ea typeface="华文琥珀" panose="02010800040101010101" pitchFamily="2" charset="-122"/>
                <a:sym typeface="+mn-ea"/>
              </a:rPr>
              <a:t>I think I know what to do now!</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latin typeface="+mn-ea"/>
                <a:sym typeface="+mn-ea"/>
              </a:rPr>
              <a:t>我想我知道该怎么做了！</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what to do 是“疑问词+ 动词不定式”作宾语，相当于一个由该疑问词引导的宾语从句。</a:t>
            </a:r>
          </a:p>
          <a:p>
            <a:pPr marL="0" indent="0">
              <a:lnSpc>
                <a:spcPct val="120000"/>
              </a:lnSpc>
              <a:buNone/>
            </a:pPr>
            <a:r>
              <a:rPr lang="en-US" altLang="zh-CN" sz="2000" dirty="0">
                <a:sym typeface="+mn-ea"/>
              </a:rPr>
              <a:t>   what to do 相当于what I should do。例如：I don’t know what to say. 我不知道说什么。</a:t>
            </a:r>
          </a:p>
          <a:p>
            <a:pPr marL="0" indent="0">
              <a:lnSpc>
                <a:spcPct val="120000"/>
              </a:lnSpc>
              <a:buNone/>
            </a:pPr>
            <a:endParaRPr lang="en-US" altLang="zh-CN" sz="2000" dirty="0"/>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42232" y="1298732"/>
            <a:ext cx="7296785" cy="2014220"/>
            <a:chOff x="4142232" y="1298732"/>
            <a:chExt cx="7038667" cy="201422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Make offers and requests</a:t>
              </a:r>
            </a:p>
          </p:txBody>
        </p:sp>
        <p:sp>
          <p:nvSpPr>
            <p:cNvPr id="6" name="TextBox 5"/>
            <p:cNvSpPr txBox="1"/>
            <p:nvPr/>
          </p:nvSpPr>
          <p:spPr>
            <a:xfrm>
              <a:off x="6533578" y="1298732"/>
              <a:ext cx="4647321" cy="201422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What would you like me to do here?</a:t>
              </a:r>
            </a:p>
            <a:p>
              <a:r>
                <a:rPr lang="en-US" altLang="zh-CN" dirty="0"/>
                <a:t>Of course you can, but we would like everyone not to have too many.</a:t>
              </a:r>
            </a:p>
            <a:p>
              <a:r>
                <a:rPr lang="en-US" altLang="zh-CN" dirty="0"/>
                <a:t>Can I make a brief introduction of the office work to you?</a:t>
              </a:r>
            </a:p>
            <a:p>
              <a:r>
                <a:rPr lang="en-US" altLang="zh-CN" dirty="0"/>
                <a:t>What would you like to drink?</a:t>
              </a:r>
            </a:p>
            <a:p>
              <a:r>
                <a:rPr lang="en-US" altLang="zh-CN" dirty="0"/>
                <a:t>Can I help you?</a:t>
              </a:r>
            </a:p>
          </p:txBody>
        </p:sp>
      </p:grpSp>
      <p:grpSp>
        <p:nvGrpSpPr>
          <p:cNvPr id="12" name="组合 11"/>
          <p:cNvGrpSpPr/>
          <p:nvPr/>
        </p:nvGrpSpPr>
        <p:grpSpPr>
          <a:xfrm>
            <a:off x="319927" y="4138511"/>
            <a:ext cx="4644390" cy="2414270"/>
            <a:chOff x="319927" y="4138511"/>
            <a:chExt cx="4644390" cy="2414270"/>
          </a:xfrm>
        </p:grpSpPr>
        <p:sp>
          <p:nvSpPr>
            <p:cNvPr id="7" name="TextBox 6"/>
            <p:cNvSpPr txBox="1"/>
            <p:nvPr/>
          </p:nvSpPr>
          <p:spPr>
            <a:xfrm>
              <a:off x="319927" y="5087201"/>
              <a:ext cx="4644390"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You can use them as long as you work here.</a:t>
              </a:r>
            </a:p>
            <a:p>
              <a:r>
                <a:rPr lang="en-US" altLang="zh-CN" dirty="0"/>
                <a:t>Can I make personal phone calls during office hours?</a:t>
              </a:r>
            </a:p>
            <a:p>
              <a:r>
                <a:rPr lang="en-US" altLang="zh-CN" dirty="0"/>
                <a:t>You can smoke in the garden.</a:t>
              </a:r>
            </a:p>
            <a:p>
              <a:r>
                <a:rPr lang="en-US" altLang="zh-CN" dirty="0"/>
                <a:t>Can I really have your jeans when you go?</a:t>
              </a:r>
            </a:p>
          </p:txBody>
        </p:sp>
        <p:sp>
          <p:nvSpPr>
            <p:cNvPr id="9" name="TextBox 8"/>
            <p:cNvSpPr txBox="1"/>
            <p:nvPr/>
          </p:nvSpPr>
          <p:spPr>
            <a:xfrm>
              <a:off x="821271" y="4138511"/>
              <a:ext cx="2576746"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Ask for and give permission</a:t>
              </a:r>
            </a:p>
          </p:txBody>
        </p:sp>
      </p:grpSp>
      <p:grpSp>
        <p:nvGrpSpPr>
          <p:cNvPr id="13" name="组合 12"/>
          <p:cNvGrpSpPr/>
          <p:nvPr/>
        </p:nvGrpSpPr>
        <p:grpSpPr>
          <a:xfrm>
            <a:off x="7251189" y="4115110"/>
            <a:ext cx="3933825" cy="1889125"/>
            <a:chOff x="7251189" y="4115110"/>
            <a:chExt cx="3933825" cy="1889125"/>
          </a:xfrm>
        </p:grpSpPr>
        <p:sp>
          <p:nvSpPr>
            <p:cNvPr id="55" name="文本框 54"/>
            <p:cNvSpPr txBox="1"/>
            <p:nvPr/>
          </p:nvSpPr>
          <p:spPr>
            <a:xfrm>
              <a:off x="7814818" y="4115110"/>
              <a:ext cx="2857373"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Express a  </a:t>
              </a:r>
            </a:p>
            <a:p>
              <a:r>
                <a:rPr lang="en-US" altLang="zh-CN" sz="2800" dirty="0">
                  <a:latin typeface="+mn-lt"/>
                </a:rPr>
                <a:t>      command</a:t>
              </a:r>
            </a:p>
          </p:txBody>
        </p:sp>
        <p:sp>
          <p:nvSpPr>
            <p:cNvPr id="11" name="TextBox 10"/>
            <p:cNvSpPr txBox="1"/>
            <p:nvPr/>
          </p:nvSpPr>
          <p:spPr>
            <a:xfrm>
              <a:off x="7251189" y="5087295"/>
              <a:ext cx="3933825" cy="91694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One more thing, keep your desk neat.</a:t>
              </a:r>
            </a:p>
            <a:p>
              <a:r>
                <a:rPr lang="en-US" altLang="zh-CN" dirty="0"/>
                <a:t>Come on in, we are all waiting for you.</a:t>
              </a:r>
            </a:p>
            <a:p>
              <a:r>
                <a:rPr lang="en-US" altLang="zh-CN" dirty="0"/>
                <a:t>Don’t open the window, it’s cold outside.</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5257363" y="2821362"/>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0896" y="3758330"/>
            <a:ext cx="3475990" cy="1373505"/>
            <a:chOff x="310896" y="3758330"/>
            <a:chExt cx="3475990" cy="1373505"/>
          </a:xfrm>
        </p:grpSpPr>
        <p:sp>
          <p:nvSpPr>
            <p:cNvPr id="16" name="矩形 15"/>
            <p:cNvSpPr/>
            <p:nvPr/>
          </p:nvSpPr>
          <p:spPr>
            <a:xfrm>
              <a:off x="1486916" y="4747025"/>
              <a:ext cx="2299970"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写自我介绍</a:t>
              </a:r>
            </a:p>
          </p:txBody>
        </p:sp>
        <p:sp>
          <p:nvSpPr>
            <p:cNvPr id="17" name="文本框 32"/>
            <p:cNvSpPr txBox="1"/>
            <p:nvPr/>
          </p:nvSpPr>
          <p:spPr>
            <a:xfrm>
              <a:off x="676656" y="3758330"/>
              <a:ext cx="2359660"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 self-introduction</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48277"/>
            <a:ext cx="3400205" cy="1272444"/>
            <a:chOff x="8767167" y="3548277"/>
            <a:chExt cx="3400205" cy="127244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欢迎新同事</a:t>
              </a:r>
            </a:p>
          </p:txBody>
        </p:sp>
        <p:sp>
          <p:nvSpPr>
            <p:cNvPr id="20" name="文本框 36"/>
            <p:cNvSpPr txBox="1"/>
            <p:nvPr/>
          </p:nvSpPr>
          <p:spPr>
            <a:xfrm>
              <a:off x="8767227" y="3548277"/>
              <a:ext cx="3131273"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Welcome a new colleague</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489157" y="1191703"/>
            <a:ext cx="3906952" cy="1289902"/>
            <a:chOff x="8429467" y="1191703"/>
            <a:chExt cx="3906952" cy="128990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回应介绍</a:t>
              </a:r>
            </a:p>
          </p:txBody>
        </p:sp>
        <p:sp>
          <p:nvSpPr>
            <p:cNvPr id="23" name="文本框 40"/>
            <p:cNvSpPr txBox="1"/>
            <p:nvPr/>
          </p:nvSpPr>
          <p:spPr>
            <a:xfrm>
              <a:off x="8429467" y="1191703"/>
              <a:ext cx="3408045"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Respond to an introduction</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96" y="1412407"/>
            <a:ext cx="2554577" cy="1306830"/>
            <a:chOff x="310896" y="1412407"/>
            <a:chExt cx="2554577" cy="1306830"/>
          </a:xfrm>
        </p:grpSpPr>
        <p:grpSp>
          <p:nvGrpSpPr>
            <p:cNvPr id="29" name="组合 28"/>
            <p:cNvGrpSpPr/>
            <p:nvPr/>
          </p:nvGrpSpPr>
          <p:grpSpPr>
            <a:xfrm>
              <a:off x="1086838" y="1412407"/>
              <a:ext cx="1778635" cy="1306830"/>
              <a:chOff x="1235118" y="1458127"/>
              <a:chExt cx="1635528" cy="1306830"/>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自我介绍</a:t>
                </a:r>
              </a:p>
            </p:txBody>
          </p:sp>
          <p:sp>
            <p:nvSpPr>
              <p:cNvPr id="14" name="文本框 28"/>
              <p:cNvSpPr txBox="1"/>
              <p:nvPr/>
            </p:nvSpPr>
            <p:spPr>
              <a:xfrm>
                <a:off x="1235118" y="1458127"/>
                <a:ext cx="1627937"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Introduce oneself</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635" y="1307465"/>
            <a:ext cx="11292840" cy="5057140"/>
          </a:xfrm>
        </p:spPr>
        <p:txBody>
          <a:bodyPr>
            <a:normAutofit/>
          </a:bodyPr>
          <a:lstStyle/>
          <a:p>
            <a:pPr marL="0" indent="0" algn="ctr">
              <a:buNone/>
            </a:pPr>
            <a:r>
              <a:rPr sz="2600" b="1" dirty="0">
                <a:solidFill>
                  <a:schemeClr val="tx1"/>
                </a:solidFill>
              </a:rPr>
              <a:t> Office Etiquette（办公室礼仪）</a:t>
            </a:r>
          </a:p>
          <a:p>
            <a:pPr marL="0" indent="0" algn="l">
              <a:buNone/>
            </a:pPr>
            <a:r>
              <a:rPr lang="en-US" altLang="zh-CN" sz="2400" dirty="0" smtClean="0"/>
              <a:t>       </a:t>
            </a:r>
            <a:r>
              <a:rPr lang="en-US" altLang="zh-CN" sz="2400" dirty="0"/>
              <a:t>The office is a place where we spend at least 8 hours a day with our colleagues. It is</a:t>
            </a:r>
          </a:p>
          <a:p>
            <a:pPr marL="0" indent="0" algn="l">
              <a:buNone/>
            </a:pPr>
            <a:r>
              <a:rPr lang="en-US" altLang="zh-CN" sz="2400" dirty="0"/>
              <a:t>important to remember you are there to work, not to relax yourself. These tips may be </a:t>
            </a:r>
          </a:p>
          <a:p>
            <a:pPr marL="0" indent="0" algn="l">
              <a:buNone/>
            </a:pPr>
            <a:r>
              <a:rPr lang="en-US" altLang="zh-CN" sz="2400" dirty="0"/>
              <a:t>helpful for you.</a:t>
            </a:r>
          </a:p>
          <a:p>
            <a:pPr marL="0" indent="0" algn="l">
              <a:buNone/>
            </a:pPr>
            <a:r>
              <a:rPr lang="en-US" altLang="zh-CN" sz="2400" dirty="0"/>
              <a:t>• Say good morning.                                                  </a:t>
            </a:r>
          </a:p>
          <a:p>
            <a:pPr marL="0" indent="0" algn="l">
              <a:buNone/>
            </a:pPr>
            <a:r>
              <a:rPr lang="en-US" altLang="zh-CN" sz="2400" dirty="0"/>
              <a:t>• Say thank you.</a:t>
            </a:r>
          </a:p>
          <a:p>
            <a:pPr marL="0" indent="0" algn="l">
              <a:buNone/>
            </a:pPr>
            <a:r>
              <a:rPr lang="en-US" altLang="zh-CN" sz="2400" dirty="0"/>
              <a:t>• Say please.</a:t>
            </a:r>
          </a:p>
          <a:p>
            <a:pPr marL="0" indent="0" algn="l">
              <a:buNone/>
            </a:pPr>
            <a:r>
              <a:rPr lang="en-US" altLang="zh-CN" sz="2400" dirty="0"/>
              <a:t>• Be helpful and ask if help is needed.</a:t>
            </a:r>
          </a:p>
          <a:p>
            <a:pPr marL="0" indent="0" algn="l">
              <a:buNone/>
            </a:pPr>
            <a:r>
              <a:rPr lang="en-US" altLang="zh-CN" sz="2400" dirty="0"/>
              <a:t>• Be friendly.</a:t>
            </a:r>
          </a:p>
          <a:p>
            <a:pPr marL="0" indent="0" algn="l">
              <a:buNone/>
            </a:pPr>
            <a:r>
              <a:rPr lang="en-US" altLang="zh-CN" sz="2400" dirty="0"/>
              <a:t>• Be polite.</a:t>
            </a:r>
          </a:p>
          <a:p>
            <a:pPr marL="0" indent="0" algn="l">
              <a:buNone/>
            </a:pPr>
            <a:r>
              <a:rPr lang="en-US" altLang="zh-CN" sz="2400" dirty="0"/>
              <a:t>• Seek help for anger problems.</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635" y="1307465"/>
            <a:ext cx="11292840" cy="5057140"/>
          </a:xfrm>
        </p:spPr>
        <p:txBody>
          <a:bodyPr>
            <a:normAutofit/>
          </a:bodyPr>
          <a:lstStyle/>
          <a:p>
            <a:pPr marL="0" indent="0" algn="ctr">
              <a:buNone/>
            </a:pPr>
            <a:r>
              <a:rPr sz="2600" b="1" dirty="0">
                <a:solidFill>
                  <a:schemeClr val="tx1"/>
                </a:solidFill>
              </a:rPr>
              <a:t> Office Etiquette（办公室礼仪）</a:t>
            </a:r>
          </a:p>
          <a:p>
            <a:pPr marL="0" indent="0" algn="l">
              <a:buNone/>
            </a:pPr>
            <a:r>
              <a:rPr lang="en-US" altLang="zh-CN" sz="2400" dirty="0"/>
              <a:t>• Dress professionally.</a:t>
            </a:r>
          </a:p>
          <a:p>
            <a:pPr marL="0" indent="0" algn="l">
              <a:buNone/>
            </a:pPr>
            <a:r>
              <a:rPr lang="en-US" altLang="zh-CN" sz="2400" dirty="0"/>
              <a:t>• Ask permission to enter a co-workers’ space or cubicle.</a:t>
            </a:r>
          </a:p>
          <a:p>
            <a:pPr marL="0" indent="0" algn="l">
              <a:buNone/>
            </a:pPr>
            <a:r>
              <a:rPr lang="en-US" altLang="zh-CN" sz="2400" dirty="0"/>
              <a:t>（小隔间）</a:t>
            </a:r>
          </a:p>
          <a:p>
            <a:pPr marL="0" indent="0" algn="l">
              <a:buNone/>
            </a:pPr>
            <a:r>
              <a:rPr lang="en-US" altLang="zh-CN" sz="2400" dirty="0"/>
              <a:t>• Show appreciation（感激之情）.</a:t>
            </a:r>
          </a:p>
          <a:p>
            <a:pPr marL="0" indent="0" algn="l">
              <a:buNone/>
            </a:pPr>
            <a:r>
              <a:rPr lang="en-US" altLang="zh-CN" sz="2400" dirty="0"/>
              <a:t>• Control your emotions.</a:t>
            </a:r>
          </a:p>
          <a:p>
            <a:pPr marL="0" indent="0" algn="l">
              <a:buNone/>
            </a:pPr>
            <a:r>
              <a:rPr lang="en-US" altLang="zh-CN" sz="2400" dirty="0"/>
              <a:t>• Have a sense of humor.</a:t>
            </a:r>
          </a:p>
          <a:p>
            <a:pPr marL="0" indent="0" algn="l">
              <a:buNone/>
            </a:pPr>
            <a:r>
              <a:rPr lang="en-US" altLang="zh-CN" sz="2400" dirty="0"/>
              <a:t>• Be courteous（有礼）and show respect to others.</a:t>
            </a:r>
          </a:p>
          <a:p>
            <a:pPr marL="0" indent="0" algn="l">
              <a:buNone/>
            </a:pPr>
            <a:r>
              <a:rPr lang="en-US" altLang="zh-CN" sz="2400" dirty="0"/>
              <a:t>• Take responsibility for your mistakes.</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301752" y="804182"/>
            <a:ext cx="11475720" cy="4663440"/>
          </a:xfrm>
          <a:prstGeom prst="rect">
            <a:avLst/>
          </a:prstGeom>
          <a:noFill/>
        </p:spPr>
        <p:txBody>
          <a:bodyPr wrap="square" rtlCol="0">
            <a:spAutoFit/>
          </a:bodyPr>
          <a:lstStyle/>
          <a:p>
            <a:pPr>
              <a:lnSpc>
                <a:spcPct val="150000"/>
              </a:lnSpc>
            </a:pPr>
            <a:r>
              <a:rPr lang="en-US" altLang="zh-CN" sz="2800" b="1" dirty="0" smtClean="0"/>
              <a:t>Read </a:t>
            </a:r>
            <a:r>
              <a:rPr lang="en-US" altLang="zh-CN" sz="2800" b="1" dirty="0"/>
              <a:t>the passage </a:t>
            </a:r>
            <a:r>
              <a:rPr lang="en-US" altLang="zh-CN" sz="2800" b="1" dirty="0" smtClean="0"/>
              <a:t>and </a:t>
            </a:r>
            <a:r>
              <a:rPr lang="en-US" altLang="zh-CN" sz="2800" b="1" dirty="0"/>
              <a:t>decide whether the following statements </a:t>
            </a:r>
            <a:r>
              <a:rPr lang="en-US" altLang="zh-CN" sz="2800" b="1" dirty="0" smtClean="0"/>
              <a:t>are True </a:t>
            </a:r>
            <a:r>
              <a:rPr lang="en-US" altLang="zh-CN" sz="2800" b="1" dirty="0"/>
              <a:t>(T) or False (F).</a:t>
            </a:r>
          </a:p>
          <a:p>
            <a:pPr>
              <a:lnSpc>
                <a:spcPct val="150000"/>
              </a:lnSpc>
            </a:pPr>
            <a:r>
              <a:rPr lang="en-US" altLang="zh-CN" sz="2400" dirty="0"/>
              <a:t>1. A job description is an employment advertisement.</a:t>
            </a:r>
          </a:p>
          <a:p>
            <a:pPr>
              <a:lnSpc>
                <a:spcPct val="150000"/>
              </a:lnSpc>
            </a:pPr>
            <a:r>
              <a:rPr lang="en-US" altLang="zh-CN" sz="2400" dirty="0"/>
              <a:t>2.Companies often have job fairs when they want to recruit new employees.</a:t>
            </a:r>
          </a:p>
          <a:p>
            <a:pPr>
              <a:lnSpc>
                <a:spcPct val="150000"/>
              </a:lnSpc>
            </a:pPr>
            <a:r>
              <a:rPr lang="en-US" altLang="zh-CN" sz="2400" dirty="0"/>
              <a:t>3.A job hunter will read the job description first when hunting for a job.</a:t>
            </a:r>
          </a:p>
          <a:p>
            <a:pPr>
              <a:lnSpc>
                <a:spcPct val="150000"/>
              </a:lnSpc>
            </a:pPr>
            <a:r>
              <a:rPr lang="en-US" altLang="zh-CN" sz="2400" dirty="0"/>
              <a:t>4.A job description should include a lot of information.</a:t>
            </a:r>
          </a:p>
          <a:p>
            <a:pPr>
              <a:lnSpc>
                <a:spcPct val="150000"/>
              </a:lnSpc>
            </a:pPr>
            <a:r>
              <a:rPr lang="en-US" altLang="zh-CN" sz="2400" dirty="0"/>
              <a:t>5.A job description is the only standard to test whether job seekers should apply for the job.</a:t>
            </a:r>
          </a:p>
          <a:p>
            <a:pPr>
              <a:lnSpc>
                <a:spcPct val="150000"/>
              </a:lnSpc>
            </a:pPr>
            <a:r>
              <a:rPr lang="en-US" altLang="zh-CN" sz="2400" dirty="0"/>
              <a:t>6.All job seekers go to the company to get job descriptions.</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75252" y="1497276"/>
            <a:ext cx="11854150" cy="45491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 well written job description can answer a lot of questions from job seekers before they apply for the    </a:t>
            </a:r>
          </a:p>
          <a:p>
            <a:pPr>
              <a:lnSpc>
                <a:spcPts val="2700"/>
              </a:lnSpc>
            </a:pPr>
            <a:r>
              <a:rPr lang="en-US" altLang="zh-CN" sz="2000" dirty="0"/>
              <a:t>   job.</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好的职位描述能在求职者申请工作之前解答他们的很多疑问</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zh-CN" altLang="en-US" sz="2000" dirty="0"/>
              <a:t>written 是过去分词充当前置定语修饰后面的名词job description，表示被动和完成的意义。例如： </a:t>
            </a:r>
          </a:p>
          <a:p>
            <a:pPr>
              <a:lnSpc>
                <a:spcPts val="2700"/>
              </a:lnSpc>
            </a:pPr>
            <a:r>
              <a:rPr lang="zh-CN" altLang="en-US" sz="2000" dirty="0"/>
              <a:t>  They are cleaning the fallen leaves in the yard. 他们正在打扫院子里的落叶。apply for 申请。例如：They still </a:t>
            </a:r>
          </a:p>
          <a:p>
            <a:pPr>
              <a:lnSpc>
                <a:spcPts val="2700"/>
              </a:lnSpc>
            </a:pPr>
            <a:r>
              <a:rPr lang="zh-CN" altLang="en-US" sz="2000" dirty="0"/>
              <a:t>  do not apply for the visa. 他们还没有申请签证。</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They will use it to decide whether they want to apply for the job or not. </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他们通过职位描述来决定是否申请这份工作。</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a:t>whether 一般和or 或者or not 连用，表示“是否……”，在引导宾语从句时，or not 常常可以省略。</a:t>
            </a:r>
          </a:p>
          <a:p>
            <a:pPr>
              <a:lnSpc>
                <a:spcPts val="2700"/>
              </a:lnSpc>
            </a:pPr>
            <a:r>
              <a:rPr sz="2000"/>
              <a:t>  例如：Nobody knew whether he could pass the exam. 没有人知道他是否会通过考试。whether ... or not 还</a:t>
            </a:r>
          </a:p>
          <a:p>
            <a:pPr>
              <a:lnSpc>
                <a:spcPts val="2700"/>
              </a:lnSpc>
            </a:pPr>
            <a:r>
              <a:rPr sz="2000"/>
              <a:t>  表示“不论是否，不管是……还是……”之意，引导让步状语从句，此时必须加or not。例如：Whether you </a:t>
            </a:r>
          </a:p>
          <a:p>
            <a:pPr>
              <a:lnSpc>
                <a:spcPts val="2700"/>
              </a:lnSpc>
            </a:pPr>
            <a:r>
              <a:rPr sz="2000"/>
              <a:t>   like the idea or not, I’m going ahead with it. 无论你是否喜欢这个意见, 我将继续做下去。</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Read the passage again and choose the best answer to each question.</a:t>
            </a:r>
          </a:p>
          <a:p>
            <a:pPr marL="0" indent="0" fontAlgn="auto">
              <a:lnSpc>
                <a:spcPts val="2600"/>
              </a:lnSpc>
              <a:buNone/>
            </a:pPr>
            <a:r>
              <a:rPr lang="en-US" altLang="zh-CN" sz="2400" dirty="0"/>
              <a:t>1. Generally speaking, how long does a job search take?</a:t>
            </a:r>
          </a:p>
          <a:p>
            <a:pPr marL="0" indent="0" fontAlgn="auto">
              <a:lnSpc>
                <a:spcPts val="2600"/>
              </a:lnSpc>
              <a:buNone/>
            </a:pPr>
            <a:r>
              <a:rPr lang="en-US" altLang="zh-CN" sz="2400" dirty="0"/>
              <a:t>A. More than 3 months.             </a:t>
            </a:r>
            <a:r>
              <a:rPr lang="en-US" altLang="zh-CN" sz="2400" dirty="0">
                <a:sym typeface="+mn-ea"/>
              </a:rPr>
              <a:t>B. Half a year.            C. More than 3 weeks.</a:t>
            </a:r>
          </a:p>
          <a:p>
            <a:pPr marL="0" indent="0" fontAlgn="auto">
              <a:lnSpc>
                <a:spcPts val="2600"/>
              </a:lnSpc>
              <a:buNone/>
            </a:pPr>
            <a:r>
              <a:rPr lang="en-US" altLang="zh-CN" sz="2400" dirty="0"/>
              <a:t>2. How many steps do you have to prepare for the job search?</a:t>
            </a:r>
          </a:p>
          <a:p>
            <a:pPr marL="0" indent="0" fontAlgn="auto">
              <a:lnSpc>
                <a:spcPts val="2600"/>
              </a:lnSpc>
              <a:buNone/>
            </a:pPr>
            <a:r>
              <a:rPr lang="en-US" altLang="zh-CN" sz="2400" dirty="0"/>
              <a:t>A. Only one step.                         </a:t>
            </a:r>
            <a:r>
              <a:rPr lang="en-US" altLang="zh-CN" sz="2400" dirty="0">
                <a:sym typeface="+mn-ea"/>
              </a:rPr>
              <a:t>B. Three steps.           C. Five steps.</a:t>
            </a:r>
          </a:p>
          <a:p>
            <a:pPr marL="0" indent="0" fontAlgn="auto">
              <a:lnSpc>
                <a:spcPts val="2600"/>
              </a:lnSpc>
              <a:buNone/>
            </a:pPr>
            <a:r>
              <a:rPr lang="en-US" altLang="zh-CN" sz="2400" dirty="0"/>
              <a:t>3. What is the first step in the job search?</a:t>
            </a:r>
          </a:p>
          <a:p>
            <a:pPr marL="0" indent="0" fontAlgn="auto">
              <a:lnSpc>
                <a:spcPts val="2600"/>
              </a:lnSpc>
              <a:buNone/>
            </a:pPr>
            <a:r>
              <a:rPr lang="en-US" altLang="zh-CN" sz="2400" dirty="0"/>
              <a:t>A. Think about your career goal.</a:t>
            </a:r>
          </a:p>
          <a:p>
            <a:pPr marL="0" indent="0" fontAlgn="auto">
              <a:lnSpc>
                <a:spcPts val="2600"/>
              </a:lnSpc>
              <a:buNone/>
            </a:pPr>
            <a:r>
              <a:rPr lang="en-US" altLang="zh-CN" sz="2400" dirty="0"/>
              <a:t>B. Think about your financial goal.</a:t>
            </a:r>
          </a:p>
          <a:p>
            <a:pPr marL="0" indent="0" fontAlgn="auto">
              <a:lnSpc>
                <a:spcPts val="2600"/>
              </a:lnSpc>
              <a:buNone/>
            </a:pPr>
            <a:r>
              <a:rPr lang="en-US" altLang="zh-CN" sz="2400" dirty="0"/>
              <a:t>C. Think about your personal goal.</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a:lnSpc>
                <a:spcPct val="150000"/>
              </a:lnSpc>
              <a:buNone/>
            </a:pPr>
            <a:endParaRPr lang="en-US" altLang="zh-CN" sz="2400" dirty="0"/>
          </a:p>
        </p:txBody>
      </p:sp>
      <p:grpSp>
        <p:nvGrpSpPr>
          <p:cNvPr id="6" name="组合 5"/>
          <p:cNvGrpSpPr/>
          <p:nvPr/>
        </p:nvGrpSpPr>
        <p:grpSpPr>
          <a:xfrm>
            <a:off x="0" y="-32251"/>
            <a:ext cx="12204032" cy="810213"/>
            <a:chOff x="0" y="-32251"/>
            <a:chExt cx="12204032" cy="810213"/>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Read the above passage again and choose the best answer for each</a:t>
            </a:r>
          </a:p>
          <a:p>
            <a:pPr marL="0" indent="0" fontAlgn="auto">
              <a:lnSpc>
                <a:spcPts val="2600"/>
              </a:lnSpc>
              <a:buNone/>
            </a:pPr>
            <a:r>
              <a:rPr lang="en-US" altLang="zh-CN" b="1" dirty="0"/>
              <a:t>question.</a:t>
            </a:r>
          </a:p>
          <a:p>
            <a:pPr marL="0" indent="0" fontAlgn="auto">
              <a:lnSpc>
                <a:spcPts val="2600"/>
              </a:lnSpc>
              <a:buNone/>
            </a:pPr>
            <a:r>
              <a:rPr lang="en-US" altLang="zh-CN" sz="2400" dirty="0"/>
              <a:t>4. Which one does NOT belong to the career goal?</a:t>
            </a:r>
          </a:p>
          <a:p>
            <a:pPr marL="0" indent="0" fontAlgn="auto">
              <a:lnSpc>
                <a:spcPts val="2600"/>
              </a:lnSpc>
              <a:buNone/>
            </a:pPr>
            <a:r>
              <a:rPr lang="en-US" altLang="zh-CN" sz="2400" dirty="0"/>
              <a:t>A. I prefer to live in the country.</a:t>
            </a:r>
          </a:p>
          <a:p>
            <a:pPr marL="0" indent="0" fontAlgn="auto">
              <a:lnSpc>
                <a:spcPts val="2600"/>
              </a:lnSpc>
              <a:buNone/>
            </a:pPr>
            <a:r>
              <a:rPr lang="en-US" altLang="zh-CN" sz="2400" dirty="0"/>
              <a:t>B. I would like to be promoted to chief editor in next five years.</a:t>
            </a:r>
          </a:p>
          <a:p>
            <a:pPr marL="0" indent="0" fontAlgn="auto">
              <a:lnSpc>
                <a:spcPts val="2600"/>
              </a:lnSpc>
              <a:buNone/>
            </a:pPr>
            <a:r>
              <a:rPr lang="en-US" altLang="zh-CN" sz="2400" dirty="0"/>
              <a:t>C. I always put my work prior to my life.</a:t>
            </a:r>
          </a:p>
          <a:p>
            <a:pPr marL="0" indent="0" fontAlgn="auto">
              <a:lnSpc>
                <a:spcPts val="2600"/>
              </a:lnSpc>
              <a:buNone/>
            </a:pPr>
            <a:r>
              <a:rPr lang="en-US" altLang="zh-CN" sz="2400" dirty="0"/>
              <a:t>5. Comparing the personal goals to the career goals is to</a:t>
            </a:r>
            <a:r>
              <a:rPr lang="en-US" altLang="zh-CN" sz="2400" u="sng" dirty="0"/>
              <a:t>           </a:t>
            </a:r>
            <a:r>
              <a:rPr lang="en-US" altLang="zh-CN" sz="2400" dirty="0"/>
              <a:t>.</a:t>
            </a:r>
          </a:p>
          <a:p>
            <a:pPr marL="0" indent="0" fontAlgn="auto">
              <a:lnSpc>
                <a:spcPts val="2600"/>
              </a:lnSpc>
              <a:buNone/>
            </a:pPr>
            <a:r>
              <a:rPr lang="en-US" altLang="zh-CN" sz="2400" dirty="0"/>
              <a:t>A. decide which goals are easier to achieve</a:t>
            </a:r>
          </a:p>
          <a:p>
            <a:pPr marL="0" indent="0" fontAlgn="auto">
              <a:lnSpc>
                <a:spcPts val="2600"/>
              </a:lnSpc>
              <a:buNone/>
            </a:pPr>
            <a:r>
              <a:rPr lang="en-US" altLang="zh-CN" sz="2400" dirty="0"/>
              <a:t>B. make you understand what you really want</a:t>
            </a:r>
          </a:p>
          <a:p>
            <a:pPr marL="0" indent="0" fontAlgn="auto">
              <a:lnSpc>
                <a:spcPts val="2600"/>
              </a:lnSpc>
              <a:buNone/>
            </a:pPr>
            <a:r>
              <a:rPr lang="en-US" altLang="zh-CN" sz="2400" dirty="0"/>
              <a:t>C. help you find better jobs</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10213"/>
            <a:chOff x="0" y="-32251"/>
            <a:chExt cx="12204032" cy="810213"/>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306830"/>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Believe it or not, one of the most exciting and important challenges in your life is the job search.</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信不信由你，人生中最刺激也是最重要的挑战之一就是找工作。</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believe it or not 相当于由whether 引导的让步状语从句whether you believe it or not。例如：Believe </a:t>
            </a:r>
          </a:p>
          <a:p>
            <a:pPr marL="0" indent="0">
              <a:lnSpc>
                <a:spcPct val="100000"/>
              </a:lnSpc>
              <a:buNone/>
            </a:pPr>
            <a:r>
              <a:rPr lang="en-US" altLang="zh-CN" sz="2000" dirty="0"/>
              <a:t>   it or not, this is something everyone can do. 信不信由你，每个人都能做到这一点。Whether you believe it or </a:t>
            </a:r>
          </a:p>
          <a:p>
            <a:pPr marL="0" indent="0">
              <a:lnSpc>
                <a:spcPct val="100000"/>
              </a:lnSpc>
              <a:buNone/>
            </a:pPr>
            <a:r>
              <a:rPr lang="en-US" altLang="zh-CN" sz="2000" dirty="0"/>
              <a:t>   not, it’s true. 无论你是否相信，这都是真的。</a:t>
            </a:r>
          </a:p>
          <a:p>
            <a:pPr marL="0" indent="0">
              <a:lnSpc>
                <a:spcPct val="100000"/>
              </a:lnSpc>
              <a:buNone/>
            </a:pPr>
            <a:endParaRPr lang="en-US" altLang="zh-CN" sz="2000" dirty="0" smtClean="0"/>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What is my ideal balance between personal and work duties?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在我个人责任和工作职责之间最理想的平衡是什么？</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a balance between A and B 意为“ A 与B 之间的平衡”。例如：Of course, it is very important for us to </a:t>
            </a:r>
          </a:p>
          <a:p>
            <a:pPr marL="0" indent="0">
              <a:lnSpc>
                <a:spcPct val="100000"/>
              </a:lnSpc>
              <a:buNone/>
            </a:pPr>
            <a:r>
              <a:rPr lang="en-US" altLang="zh-CN" sz="2000" dirty="0"/>
              <a:t>  find a balance between work life and home life. 当然，我们在工作与家庭生活之间找到平衡是很重要的。</a:t>
            </a:r>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This will make you better understand what you want from life and work.</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这会让你更明白你想从你的生活和工作中得到什么。</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这是一个复合句，动词understand 是make you 的宾语补足语，意为“让你明白……”，动词</a:t>
            </a:r>
          </a:p>
          <a:p>
            <a:pPr marL="0" indent="0">
              <a:lnSpc>
                <a:spcPct val="100000"/>
              </a:lnSpc>
              <a:buNone/>
            </a:pPr>
            <a:r>
              <a:rPr lang="en-US" altLang="zh-CN" sz="2000" dirty="0"/>
              <a:t>  understand 后接由what 引导的宾语从句，表示所理解的内容。例如：This makes our volunteers know we’re </a:t>
            </a:r>
          </a:p>
          <a:p>
            <a:pPr marL="0" indent="0">
              <a:lnSpc>
                <a:spcPct val="100000"/>
              </a:lnSpc>
              <a:buNone/>
            </a:pPr>
            <a:r>
              <a:rPr lang="en-US" altLang="zh-CN" sz="2000" dirty="0"/>
              <a:t>  grateful to them for what they’ve done in the busy year. 这能使我们的志愿者们知道，我们对他们在这繁忙</a:t>
            </a:r>
          </a:p>
          <a:p>
            <a:pPr marL="0" indent="0">
              <a:lnSpc>
                <a:spcPct val="100000"/>
              </a:lnSpc>
              <a:buNone/>
            </a:pPr>
            <a:r>
              <a:rPr lang="en-US" altLang="zh-CN" sz="2000" dirty="0"/>
              <a:t>  的一年中所做的一切心怀感激。</a:t>
            </a:r>
          </a:p>
          <a:p>
            <a:pPr marL="0" indent="0">
              <a:lnSpc>
                <a:spcPct val="100000"/>
              </a:lnSpc>
              <a:buNone/>
            </a:pPr>
            <a:endParaRPr lang="en-US" altLang="zh-CN" sz="2000" dirty="0" smtClean="0"/>
          </a:p>
          <a:p>
            <a:pPr marL="0" indent="0">
              <a:lnSpc>
                <a:spcPct val="100000"/>
              </a:lnSpc>
              <a:buNone/>
            </a:pPr>
            <a:endParaRPr lang="en-US" altLang="zh-CN" sz="20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415" y="1130300"/>
            <a:ext cx="11509375" cy="6023610"/>
          </a:xfrm>
        </p:spPr>
        <p:txBody>
          <a:bodyPr>
            <a:noAutofit/>
          </a:bodyPr>
          <a:lstStyle/>
          <a:p>
            <a:pPr marL="0" indent="0" algn="ctr">
              <a:lnSpc>
                <a:spcPct val="120000"/>
              </a:lnSpc>
              <a:buNone/>
            </a:pPr>
            <a:r>
              <a:rPr lang="zh-CN" altLang="en-US" sz="2400" b="1" dirty="0">
                <a:latin typeface="黑体" panose="02010609060101010101" pitchFamily="2" charset="-122"/>
                <a:ea typeface="黑体" panose="02010609060101010101" pitchFamily="2" charset="-122"/>
              </a:rPr>
              <a:t>基数词与序数词</a:t>
            </a:r>
          </a:p>
          <a:p>
            <a:pPr marL="0" indent="0" fontAlgn="auto">
              <a:lnSpc>
                <a:spcPts val="2600"/>
              </a:lnSpc>
              <a:buNone/>
            </a:pPr>
            <a:r>
              <a:rPr lang="en-US" altLang="zh-CN" sz="1900" dirty="0" smtClean="0"/>
              <a:t>  </a:t>
            </a:r>
            <a:r>
              <a:rPr lang="en-US" altLang="zh-CN" sz="2000" dirty="0" smtClean="0"/>
              <a:t>     1. 基数词表示数量的多少</a:t>
            </a:r>
          </a:p>
          <a:p>
            <a:pPr marL="0" indent="0" fontAlgn="auto">
              <a:lnSpc>
                <a:spcPts val="2600"/>
              </a:lnSpc>
              <a:buNone/>
            </a:pPr>
            <a:r>
              <a:rPr lang="en-US" altLang="zh-CN" sz="2000" dirty="0" smtClean="0"/>
              <a:t>        You have to start your job search at least three months before you want to start working, or</a:t>
            </a:r>
          </a:p>
          <a:p>
            <a:pPr marL="0" indent="0" fontAlgn="auto">
              <a:lnSpc>
                <a:spcPts val="2600"/>
              </a:lnSpc>
              <a:buNone/>
            </a:pPr>
            <a:r>
              <a:rPr lang="en-US" altLang="zh-CN" sz="2000" dirty="0" smtClean="0"/>
              <a:t>even longer.</a:t>
            </a:r>
          </a:p>
          <a:p>
            <a:pPr marL="0" indent="0" fontAlgn="auto">
              <a:lnSpc>
                <a:spcPts val="2600"/>
              </a:lnSpc>
              <a:buNone/>
            </a:pPr>
            <a:r>
              <a:rPr lang="en-US" altLang="zh-CN" sz="2000" dirty="0" smtClean="0"/>
              <a:t>        在正式工作之前，你至少要留三个月，甚至更长的时间来启动你找工作的事宜。</a:t>
            </a:r>
          </a:p>
          <a:p>
            <a:pPr marL="0" indent="0" fontAlgn="auto">
              <a:lnSpc>
                <a:spcPts val="2600"/>
              </a:lnSpc>
              <a:buNone/>
            </a:pPr>
            <a:r>
              <a:rPr lang="en-US" altLang="zh-CN" sz="2000" dirty="0" smtClean="0"/>
              <a:t>        • 基数词一般位于another, all 之后；such 和more 之前；last, next, other 之前或之后。例如：</a:t>
            </a:r>
          </a:p>
          <a:p>
            <a:pPr marL="0" indent="0" fontAlgn="auto">
              <a:lnSpc>
                <a:spcPts val="2600"/>
              </a:lnSpc>
              <a:buNone/>
            </a:pPr>
            <a:r>
              <a:rPr lang="en-US" altLang="zh-CN" sz="2000" dirty="0" smtClean="0"/>
              <a:t>         Can you have another two cakes?</a:t>
            </a:r>
          </a:p>
          <a:p>
            <a:pPr marL="0" indent="0" fontAlgn="auto">
              <a:lnSpc>
                <a:spcPts val="2600"/>
              </a:lnSpc>
              <a:buNone/>
            </a:pPr>
            <a:r>
              <a:rPr lang="en-US" altLang="zh-CN" sz="2000" dirty="0" smtClean="0"/>
              <a:t>         I can finish reading two such books in two days.</a:t>
            </a:r>
          </a:p>
          <a:p>
            <a:pPr marL="0" indent="0" fontAlgn="auto">
              <a:lnSpc>
                <a:spcPts val="2600"/>
              </a:lnSpc>
              <a:buNone/>
            </a:pPr>
            <a:r>
              <a:rPr lang="en-US" altLang="zh-CN" sz="2000" dirty="0" smtClean="0"/>
              <a:t>         His last two books are written in English.</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415" y="1130300"/>
            <a:ext cx="11509375" cy="6023610"/>
          </a:xfrm>
        </p:spPr>
        <p:txBody>
          <a:bodyPr>
            <a:noAutofit/>
          </a:bodyPr>
          <a:lstStyle/>
          <a:p>
            <a:pPr marL="0" indent="0" algn="ctr">
              <a:lnSpc>
                <a:spcPct val="120000"/>
              </a:lnSpc>
              <a:buNone/>
            </a:pPr>
            <a:r>
              <a:rPr lang="zh-CN" altLang="en-US" sz="2400" b="1" dirty="0">
                <a:latin typeface="黑体" panose="02010609060101010101" pitchFamily="2" charset="-122"/>
                <a:ea typeface="黑体" panose="02010609060101010101" pitchFamily="2" charset="-122"/>
              </a:rPr>
              <a:t>基数词与序数词</a:t>
            </a:r>
          </a:p>
          <a:p>
            <a:pPr marL="0" indent="0" fontAlgn="auto">
              <a:lnSpc>
                <a:spcPts val="2600"/>
              </a:lnSpc>
              <a:buNone/>
            </a:pPr>
            <a:r>
              <a:rPr lang="en-US" altLang="zh-CN" sz="1900" dirty="0" smtClean="0"/>
              <a:t>        </a:t>
            </a:r>
            <a:r>
              <a:rPr lang="en-US" altLang="zh-CN" sz="2000" dirty="0" smtClean="0"/>
              <a:t>  2. 序数词表示排列的顺序</a:t>
            </a:r>
          </a:p>
          <a:p>
            <a:pPr marL="0" indent="0" fontAlgn="auto">
              <a:lnSpc>
                <a:spcPts val="2600"/>
              </a:lnSpc>
              <a:buNone/>
            </a:pPr>
            <a:r>
              <a:rPr lang="en-US" altLang="zh-CN" sz="2000" dirty="0" smtClean="0"/>
              <a:t>          First of all, think about what is important to you — your personal goals.</a:t>
            </a:r>
          </a:p>
          <a:p>
            <a:pPr marL="0" indent="0" fontAlgn="auto">
              <a:lnSpc>
                <a:spcPts val="2600"/>
              </a:lnSpc>
              <a:buNone/>
            </a:pPr>
            <a:r>
              <a:rPr lang="en-US" altLang="zh-CN" sz="2000" dirty="0" smtClean="0"/>
              <a:t>          首先，仔细思考对于你什么是重要的，也就是确定你的个人目标。</a:t>
            </a:r>
          </a:p>
          <a:p>
            <a:pPr marL="0" indent="0" fontAlgn="auto">
              <a:lnSpc>
                <a:spcPts val="2600"/>
              </a:lnSpc>
              <a:buNone/>
            </a:pPr>
            <a:r>
              <a:rPr lang="en-US" altLang="zh-CN" sz="2000" dirty="0" smtClean="0"/>
              <a:t>          例如：</a:t>
            </a:r>
          </a:p>
          <a:p>
            <a:pPr marL="0" indent="0" fontAlgn="auto">
              <a:lnSpc>
                <a:spcPts val="2600"/>
              </a:lnSpc>
              <a:buNone/>
            </a:pPr>
            <a:r>
              <a:rPr lang="en-US" altLang="zh-CN" sz="2000" dirty="0" smtClean="0"/>
              <a:t>          He is the first to come in the classroom.</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32251"/>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024" y="13469"/>
              <a:ext cx="5972029"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Getting Started</a:t>
              </a:r>
            </a:p>
          </p:txBody>
        </p:sp>
      </p:grpSp>
      <p:sp>
        <p:nvSpPr>
          <p:cNvPr id="6" name="TextBox 5"/>
          <p:cNvSpPr txBox="1"/>
          <p:nvPr/>
        </p:nvSpPr>
        <p:spPr>
          <a:xfrm>
            <a:off x="572770" y="777875"/>
            <a:ext cx="11012170" cy="89789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Tomorrow will be your first day at work. How are you worried about the following things?</a:t>
            </a:r>
          </a:p>
        </p:txBody>
      </p:sp>
      <p:sp>
        <p:nvSpPr>
          <p:cNvPr id="9" name="圆角矩形 8"/>
          <p:cNvSpPr/>
          <p:nvPr/>
        </p:nvSpPr>
        <p:spPr>
          <a:xfrm>
            <a:off x="1218565" y="1686560"/>
            <a:ext cx="4062095" cy="440563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6392758" y="1674563"/>
            <a:ext cx="4772066" cy="442448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716405" y="1826895"/>
            <a:ext cx="3362960" cy="4087495"/>
          </a:xfrm>
          <a:prstGeom prst="rect">
            <a:avLst/>
          </a:prstGeom>
          <a:noFill/>
        </p:spPr>
        <p:txBody>
          <a:bodyPr wrap="square">
            <a:spAutoFit/>
          </a:bodyPr>
          <a:lstStyle/>
          <a:p>
            <a:pPr algn="ctr"/>
            <a:r>
              <a:rPr lang="en-US" altLang="zh-CN" sz="2400" dirty="0" smtClean="0"/>
              <a:t>Things to Worry About</a:t>
            </a:r>
          </a:p>
          <a:p>
            <a:endParaRPr lang="en-US" altLang="zh-CN" dirty="0" smtClean="0"/>
          </a:p>
          <a:p>
            <a:r>
              <a:rPr lang="zh-CN" altLang="en-US" sz="2000" dirty="0"/>
              <a:t>new colleagues</a:t>
            </a:r>
          </a:p>
          <a:p>
            <a:endParaRPr lang="zh-CN" altLang="en-US" sz="2000" dirty="0"/>
          </a:p>
          <a:p>
            <a:r>
              <a:rPr lang="zh-CN" altLang="en-US" sz="2000" dirty="0"/>
              <a:t>traffic</a:t>
            </a:r>
          </a:p>
          <a:p>
            <a:endParaRPr lang="zh-CN" altLang="en-US" sz="2000" dirty="0"/>
          </a:p>
          <a:p>
            <a:r>
              <a:rPr lang="zh-CN" altLang="en-US" sz="2000" dirty="0"/>
              <a:t>dress</a:t>
            </a:r>
          </a:p>
          <a:p>
            <a:endParaRPr lang="zh-CN" altLang="en-US" sz="2000" dirty="0"/>
          </a:p>
          <a:p>
            <a:r>
              <a:rPr lang="zh-CN" altLang="en-US" sz="2000" dirty="0"/>
              <a:t>lunch</a:t>
            </a:r>
          </a:p>
          <a:p>
            <a:endParaRPr lang="zh-CN" altLang="en-US" sz="2000" dirty="0"/>
          </a:p>
          <a:p>
            <a:r>
              <a:rPr lang="zh-CN" altLang="en-US" sz="2000" dirty="0"/>
              <a:t>salary</a:t>
            </a:r>
          </a:p>
          <a:p>
            <a:endParaRPr lang="zh-CN" altLang="en-US" sz="2000" dirty="0"/>
          </a:p>
          <a:p>
            <a:r>
              <a:rPr lang="zh-CN" altLang="en-US" sz="2000" dirty="0"/>
              <a:t>future opportunities</a:t>
            </a:r>
          </a:p>
        </p:txBody>
      </p:sp>
      <p:sp>
        <p:nvSpPr>
          <p:cNvPr id="12" name="矩形 11"/>
          <p:cNvSpPr/>
          <p:nvPr/>
        </p:nvSpPr>
        <p:spPr>
          <a:xfrm>
            <a:off x="6417945" y="1669415"/>
            <a:ext cx="5166360" cy="4117975"/>
          </a:xfrm>
          <a:prstGeom prst="rect">
            <a:avLst/>
          </a:prstGeom>
          <a:noFill/>
        </p:spPr>
        <p:txBody>
          <a:bodyPr wrap="square">
            <a:spAutoFit/>
          </a:bodyPr>
          <a:lstStyle/>
          <a:p>
            <a:pPr algn="ctr"/>
            <a:r>
              <a:rPr lang="en-US" altLang="zh-CN" sz="2400" dirty="0" smtClean="0"/>
              <a:t>Questions to Ask Myself</a:t>
            </a:r>
          </a:p>
          <a:p>
            <a:pPr algn="ctr"/>
            <a:endParaRPr lang="en-US" altLang="zh-CN" sz="2000" dirty="0" smtClean="0"/>
          </a:p>
          <a:p>
            <a:pPr algn="l"/>
            <a:r>
              <a:rPr lang="zh-CN" altLang="en-US" sz="2000" dirty="0"/>
              <a:t>Are they good? Are they friendly?</a:t>
            </a:r>
          </a:p>
          <a:p>
            <a:pPr algn="l"/>
            <a:endParaRPr lang="zh-CN" altLang="en-US" sz="2000" dirty="0"/>
          </a:p>
          <a:p>
            <a:pPr algn="l"/>
            <a:r>
              <a:rPr lang="zh-CN" altLang="en-US" sz="2000" dirty="0"/>
              <a:t>How do I get to the office?</a:t>
            </a:r>
          </a:p>
          <a:p>
            <a:pPr algn="l"/>
            <a:endParaRPr lang="zh-CN" altLang="en-US" sz="2000" dirty="0"/>
          </a:p>
          <a:p>
            <a:pPr algn="l"/>
            <a:r>
              <a:rPr lang="zh-CN" altLang="en-US" sz="2000" dirty="0"/>
              <a:t>What should I wear? Do I need to dress formally?</a:t>
            </a:r>
          </a:p>
          <a:p>
            <a:pPr algn="l"/>
            <a:endParaRPr lang="zh-CN" altLang="en-US" sz="2000" dirty="0"/>
          </a:p>
          <a:p>
            <a:pPr algn="l"/>
            <a:r>
              <a:rPr lang="zh-CN" altLang="en-US" sz="2000" dirty="0"/>
              <a:t>Is the food nice? Will I like it?</a:t>
            </a:r>
          </a:p>
          <a:p>
            <a:pPr algn="l"/>
            <a:endParaRPr lang="zh-CN" altLang="en-US" sz="2000" dirty="0"/>
          </a:p>
          <a:p>
            <a:pPr algn="l"/>
            <a:r>
              <a:rPr lang="zh-CN" altLang="en-US" sz="2000" dirty="0"/>
              <a:t>How much am I going to get every month?</a:t>
            </a:r>
          </a:p>
          <a:p>
            <a:pPr algn="l"/>
            <a:endParaRPr lang="zh-CN" altLang="en-US" sz="2000" dirty="0"/>
          </a:p>
          <a:p>
            <a:pPr algn="l"/>
            <a:r>
              <a:rPr lang="zh-CN" altLang="en-US" sz="2000" dirty="0"/>
              <a:t>Do I have any chances to get some training?</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business card according to the information given in</a:t>
            </a:r>
          </a:p>
          <a:p>
            <a:pPr marL="0" indent="0" fontAlgn="auto">
              <a:lnSpc>
                <a:spcPts val="2600"/>
              </a:lnSpc>
              <a:buNone/>
            </a:pPr>
            <a:r>
              <a:rPr lang="en-US" altLang="zh-CN" b="1" dirty="0"/>
              <a:t>Chinese.</a:t>
            </a:r>
          </a:p>
          <a:p>
            <a:pPr marL="0" indent="0" fontAlgn="auto">
              <a:lnSpc>
                <a:spcPts val="2600"/>
              </a:lnSpc>
              <a:buNone/>
            </a:pPr>
            <a:r>
              <a:rPr lang="en-US" altLang="zh-CN" sz="2400" dirty="0"/>
              <a:t> </a:t>
            </a:r>
            <a:r>
              <a:rPr lang="en-US" altLang="zh-CN" sz="2000" dirty="0"/>
              <a:t>                       （外事处）</a:t>
            </a:r>
          </a:p>
          <a:p>
            <a:pPr marL="0" indent="0" fontAlgn="auto">
              <a:lnSpc>
                <a:spcPts val="2600"/>
              </a:lnSpc>
              <a:buNone/>
            </a:pPr>
            <a:r>
              <a:rPr lang="en-US" altLang="zh-CN" sz="2000" dirty="0"/>
              <a:t>             Binhai Municipal Government</a:t>
            </a:r>
          </a:p>
          <a:p>
            <a:pPr marL="0" indent="0" fontAlgn="auto">
              <a:lnSpc>
                <a:spcPts val="2600"/>
              </a:lnSpc>
              <a:buNone/>
            </a:pPr>
            <a:r>
              <a:rPr lang="en-US" altLang="zh-CN" sz="2000" dirty="0"/>
              <a:t>                                                             </a:t>
            </a:r>
          </a:p>
          <a:p>
            <a:pPr marL="0" indent="0" fontAlgn="auto">
              <a:lnSpc>
                <a:spcPts val="2600"/>
              </a:lnSpc>
              <a:buNone/>
            </a:pPr>
            <a:r>
              <a:rPr lang="en-US" altLang="zh-CN" sz="2000" dirty="0"/>
              <a:t>                                                          （李亚楠博士）</a:t>
            </a:r>
          </a:p>
          <a:p>
            <a:pPr marL="0" indent="0" fontAlgn="auto">
              <a:lnSpc>
                <a:spcPts val="2600"/>
              </a:lnSpc>
              <a:buNone/>
            </a:pPr>
            <a:r>
              <a:rPr lang="en-US" altLang="zh-CN" sz="2000" dirty="0"/>
              <a:t>                                                    （副处长/ 英文翻译）</a:t>
            </a:r>
          </a:p>
          <a:p>
            <a:pPr marL="0" indent="0" fontAlgn="auto">
              <a:lnSpc>
                <a:spcPts val="2600"/>
              </a:lnSpc>
              <a:buNone/>
            </a:pPr>
            <a:r>
              <a:rPr lang="en-US" altLang="zh-CN" sz="2000" dirty="0"/>
              <a:t>         </a:t>
            </a:r>
          </a:p>
          <a:p>
            <a:pPr marL="0" indent="0" fontAlgn="auto">
              <a:lnSpc>
                <a:spcPts val="2600"/>
              </a:lnSpc>
              <a:buNone/>
            </a:pPr>
            <a:r>
              <a:rPr lang="en-US" altLang="zh-CN" sz="2000" dirty="0"/>
              <a:t>            （地址： 滨海市北京街10 号）</a:t>
            </a:r>
          </a:p>
          <a:p>
            <a:pPr marL="0" indent="0" fontAlgn="auto">
              <a:lnSpc>
                <a:spcPts val="2600"/>
              </a:lnSpc>
              <a:buNone/>
            </a:pPr>
            <a:r>
              <a:rPr lang="en-US" altLang="zh-CN" sz="2000" dirty="0"/>
              <a:t>              Fax: 0411-2655XXXX                                                 Tel.:0411-2655XXXX</a:t>
            </a:r>
          </a:p>
          <a:p>
            <a:pPr marL="0" indent="0" fontAlgn="auto">
              <a:lnSpc>
                <a:spcPts val="2600"/>
              </a:lnSpc>
              <a:buNone/>
            </a:pPr>
            <a:r>
              <a:rPr lang="en-US" altLang="zh-CN" sz="2000" dirty="0"/>
              <a:t>              E-mail: lyn000@163.com</a:t>
            </a:r>
          </a:p>
          <a:p>
            <a:pPr marL="0" indent="0" fontAlgn="auto">
              <a:lnSpc>
                <a:spcPts val="2600"/>
              </a:lnSpc>
              <a:buNone/>
            </a:pPr>
            <a:endParaRPr lang="en-US" altLang="zh-CN" sz="2400" dirty="0"/>
          </a:p>
          <a:p>
            <a:pPr marL="0" indent="0" fontAlgn="auto">
              <a:lnSpc>
                <a:spcPts val="2600"/>
              </a:lnSpc>
              <a:buNone/>
            </a:pPr>
            <a:endParaRPr lang="en-US" altLang="zh-CN" sz="2400" dirty="0"/>
          </a:p>
          <a:p>
            <a:pPr marL="0" indent="0" fontAlgn="auto">
              <a:lnSpc>
                <a:spcPts val="2600"/>
              </a:lnSpc>
              <a:buNone/>
            </a:pPr>
            <a:endParaRPr lang="en-US" altLang="zh-CN" sz="2400" dirty="0"/>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
        <p:nvSpPr>
          <p:cNvPr id="2" name="圆角矩形 1"/>
          <p:cNvSpPr/>
          <p:nvPr/>
        </p:nvSpPr>
        <p:spPr>
          <a:xfrm>
            <a:off x="1119505" y="1714500"/>
            <a:ext cx="7480300" cy="420878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67665" y="1234440"/>
            <a:ext cx="11555730" cy="5623560"/>
          </a:xfrm>
        </p:spPr>
        <p:txBody>
          <a:bodyPr>
            <a:noAutofit/>
          </a:bodyPr>
          <a:lstStyle/>
          <a:p>
            <a:pPr marL="0" indent="0" algn="ctr" fontAlgn="auto">
              <a:lnSpc>
                <a:spcPts val="2000"/>
              </a:lnSpc>
              <a:buNone/>
            </a:pPr>
            <a:r>
              <a:rPr lang="en-US" altLang="zh-CN" sz="2400" b="1" dirty="0"/>
              <a:t>  Things to Think About When Hunting for a Job</a:t>
            </a:r>
          </a:p>
          <a:p>
            <a:pPr marL="0" indent="0" algn="ctr" fontAlgn="auto">
              <a:lnSpc>
                <a:spcPts val="2000"/>
              </a:lnSpc>
              <a:buNone/>
            </a:pPr>
            <a:r>
              <a:rPr lang="en-US" altLang="zh-CN" sz="2400" b="1" dirty="0"/>
              <a:t>（找工作时应注意的事项）</a:t>
            </a:r>
          </a:p>
          <a:p>
            <a:pPr marL="0" indent="0" algn="l" fontAlgn="auto">
              <a:lnSpc>
                <a:spcPts val="2000"/>
              </a:lnSpc>
              <a:buNone/>
            </a:pPr>
            <a:r>
              <a:rPr lang="en-US" altLang="zh-CN" sz="2400" dirty="0" smtClean="0"/>
              <a:t>      </a:t>
            </a:r>
            <a:r>
              <a:rPr lang="en-US" altLang="zh-CN" sz="2000" dirty="0" smtClean="0"/>
              <a:t> </a:t>
            </a:r>
            <a:r>
              <a:rPr lang="en-US" altLang="zh-CN" sz="2000" dirty="0"/>
              <a:t>When trying to find the right career（职业生涯）for you, you may need to think about the following factors（因素）：</a:t>
            </a:r>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graphicFrame>
        <p:nvGraphicFramePr>
          <p:cNvPr id="4" name="表格 3"/>
          <p:cNvGraphicFramePr/>
          <p:nvPr/>
        </p:nvGraphicFramePr>
        <p:xfrm>
          <a:off x="45720" y="2601595"/>
          <a:ext cx="12099925" cy="4251325"/>
        </p:xfrm>
        <a:graphic>
          <a:graphicData uri="http://schemas.openxmlformats.org/drawingml/2006/table">
            <a:tbl>
              <a:tblPr firstRow="1" bandRow="1">
                <a:tableStyleId>{5C22544A-7EE6-4342-B048-85BDC9FD1C3A}</a:tableStyleId>
              </a:tblPr>
              <a:tblGrid>
                <a:gridCol w="4227195"/>
                <a:gridCol w="7872730"/>
              </a:tblGrid>
              <a:tr h="380365">
                <a:tc>
                  <a:txBody>
                    <a:bodyPr/>
                    <a:lstStyle/>
                    <a:p>
                      <a:pPr>
                        <a:buNone/>
                      </a:pPr>
                      <a:r>
                        <a:rPr lang="zh-CN" altLang="en-US"/>
                        <a:t>Skills（技能）</a:t>
                      </a:r>
                    </a:p>
                  </a:txBody>
                  <a:tcPr/>
                </a:tc>
                <a:tc>
                  <a:txBody>
                    <a:bodyPr/>
                    <a:lstStyle/>
                    <a:p>
                      <a:pPr>
                        <a:buNone/>
                      </a:pPr>
                      <a:r>
                        <a:rPr lang="zh-CN" altLang="en-US"/>
                        <a:t>Skills developed through training / education.</a:t>
                      </a:r>
                    </a:p>
                  </a:txBody>
                  <a:tcPr/>
                </a:tc>
              </a:tr>
              <a:tr h="574040">
                <a:tc>
                  <a:txBody>
                    <a:bodyPr/>
                    <a:lstStyle/>
                    <a:p>
                      <a:pPr>
                        <a:buNone/>
                      </a:pPr>
                      <a:r>
                        <a:rPr lang="zh-CN" altLang="en-US"/>
                        <a:t>Values（价值观）</a:t>
                      </a:r>
                    </a:p>
                  </a:txBody>
                  <a:tcPr/>
                </a:tc>
                <a:tc>
                  <a:txBody>
                    <a:bodyPr/>
                    <a:lstStyle/>
                    <a:p>
                      <a:pPr>
                        <a:buNone/>
                      </a:pPr>
                      <a:r>
                        <a:rPr lang="zh-CN" altLang="en-US"/>
                        <a:t>The type of lifestyle you want, your beliefs, and the nature of the company or industry (公司或行业) you want to work in.</a:t>
                      </a:r>
                    </a:p>
                  </a:txBody>
                  <a:tcPr/>
                </a:tc>
              </a:tr>
              <a:tr h="721360">
                <a:tc>
                  <a:txBody>
                    <a:bodyPr/>
                    <a:lstStyle/>
                    <a:p>
                      <a:pPr>
                        <a:buNone/>
                      </a:pPr>
                      <a:r>
                        <a:rPr lang="zh-CN" altLang="en-US"/>
                        <a:t>Personal conditions（个人情况）</a:t>
                      </a:r>
                    </a:p>
                  </a:txBody>
                  <a:tcPr/>
                </a:tc>
                <a:tc>
                  <a:txBody>
                    <a:bodyPr/>
                    <a:lstStyle/>
                    <a:p>
                      <a:pPr>
                        <a:buNone/>
                      </a:pPr>
                      <a:r>
                        <a:rPr lang="zh-CN" altLang="en-US"/>
                        <a:t>Family background and responsibilities (家庭背景与责任), living place, physical disability (身体缺陷) or your  qualifications/education.</a:t>
                      </a:r>
                    </a:p>
                  </a:txBody>
                  <a:tcPr/>
                </a:tc>
              </a:tr>
              <a:tr h="952500">
                <a:tc>
                  <a:txBody>
                    <a:bodyPr/>
                    <a:lstStyle/>
                    <a:p>
                      <a:pPr>
                        <a:buNone/>
                      </a:pPr>
                      <a:r>
                        <a:rPr lang="zh-CN" altLang="en-US"/>
                        <a:t>Ambitions（雄心壮志）</a:t>
                      </a:r>
                    </a:p>
                  </a:txBody>
                  <a:tcPr/>
                </a:tc>
                <a:tc>
                  <a:txBody>
                    <a:bodyPr/>
                    <a:lstStyle/>
                    <a:p>
                      <a:pPr>
                        <a:buNone/>
                      </a:pPr>
                      <a:r>
                        <a:rPr lang="zh-CN" altLang="en-US"/>
                        <a:t>You may want to consider if and when you want to start a family and “settle down”, whether you want a single job for the rest of your life or have the possibility to change career, and big ambition for setting up your own business.</a:t>
                      </a:r>
                    </a:p>
                  </a:txBody>
                  <a:tcPr/>
                </a:tc>
              </a:tr>
              <a:tr h="307340">
                <a:tc>
                  <a:txBody>
                    <a:bodyPr/>
                    <a:lstStyle/>
                    <a:p>
                      <a:pPr>
                        <a:buNone/>
                      </a:pPr>
                      <a:r>
                        <a:rPr lang="zh-CN" altLang="en-US"/>
                        <a:t>Opportunities（机会）</a:t>
                      </a:r>
                    </a:p>
                  </a:txBody>
                  <a:tcPr/>
                </a:tc>
                <a:tc>
                  <a:txBody>
                    <a:bodyPr/>
                    <a:lstStyle/>
                    <a:p>
                      <a:pPr>
                        <a:buNone/>
                      </a:pPr>
                      <a:r>
                        <a:rPr lang="zh-CN" altLang="en-US"/>
                        <a:t>You can find opportunities in job ads or vocational training (职业培训) , send out application emails or letters, talk to people you know, or even create your own business.</a:t>
                      </a:r>
                    </a:p>
                  </a:txBody>
                  <a:tcPr/>
                </a:tc>
              </a:tr>
              <a:tr h="642620">
                <a:tc>
                  <a:txBody>
                    <a:bodyPr/>
                    <a:lstStyle/>
                    <a:p>
                      <a:pPr>
                        <a:buNone/>
                      </a:pPr>
                      <a:r>
                        <a:rPr lang="zh-CN" altLang="en-US"/>
                        <a:t>Personality（性格）</a:t>
                      </a:r>
                    </a:p>
                  </a:txBody>
                  <a:tcPr/>
                </a:tc>
                <a:tc>
                  <a:txBody>
                    <a:bodyPr/>
                    <a:lstStyle/>
                    <a:p>
                      <a:pPr>
                        <a:buNone/>
                      </a:pPr>
                      <a:r>
                        <a:rPr lang="zh-CN" altLang="en-US"/>
                        <a:t>Your personality is a very important factor. You need to know about yourself, your strengths and weaknesses (优缺点).</a:t>
                      </a:r>
                    </a:p>
                  </a:txBody>
                  <a:tcPr/>
                </a:tc>
              </a:tr>
            </a:tbl>
          </a:graphicData>
        </a:graphic>
      </p:graphicFrame>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8"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3</a:t>
              </a:r>
            </a:p>
          </p:txBody>
        </p:sp>
      </p:grpSp>
      <p:sp>
        <p:nvSpPr>
          <p:cNvPr id="119" name="文本框 118"/>
          <p:cNvSpPr txBox="1"/>
          <p:nvPr/>
        </p:nvSpPr>
        <p:spPr>
          <a:xfrm>
            <a:off x="1238250" y="2129790"/>
            <a:ext cx="6501130" cy="87439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Making Plans</a:t>
            </a:r>
          </a:p>
        </p:txBody>
      </p:sp>
      <p:pic>
        <p:nvPicPr>
          <p:cNvPr id="3074" name="Picture 2" descr="F:\班班工作\周一心\出版社工作\周work\编辑稿\一审稿件\2016\管理英语 1\发排\管理英语1（4.29）\发排替换图片\P30 市场计划.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341120" y="3466097"/>
            <a:ext cx="3905250" cy="2833097"/>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1150" y="4090035"/>
            <a:ext cx="2726055" cy="868045"/>
            <a:chOff x="310896" y="4164095"/>
            <a:chExt cx="2726055" cy="868045"/>
          </a:xfrm>
        </p:grpSpPr>
        <p:sp>
          <p:nvSpPr>
            <p:cNvPr id="16" name="矩形 15"/>
            <p:cNvSpPr/>
            <p:nvPr/>
          </p:nvSpPr>
          <p:spPr>
            <a:xfrm>
              <a:off x="565531" y="4647330"/>
              <a:ext cx="2299970" cy="384810"/>
            </a:xfrm>
            <a:prstGeom prst="rect">
              <a:avLst/>
            </a:prstGeom>
          </p:spPr>
          <p:txBody>
            <a:bodyPr wrap="square">
              <a:spAutoFit/>
            </a:bodyPr>
            <a:lstStyle/>
            <a:p>
              <a:pPr lvl="0" algn="just"/>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撰写通知</a:t>
              </a:r>
            </a:p>
          </p:txBody>
        </p:sp>
        <p:sp>
          <p:nvSpPr>
            <p:cNvPr id="17" name="文本框 32"/>
            <p:cNvSpPr txBox="1"/>
            <p:nvPr/>
          </p:nvSpPr>
          <p:spPr>
            <a:xfrm>
              <a:off x="310896" y="4164095"/>
              <a:ext cx="2726055" cy="48323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 notice</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914037"/>
            <a:ext cx="3400205" cy="906684"/>
            <a:chOff x="8767167" y="3914037"/>
            <a:chExt cx="3400205" cy="90668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mn-ea"/>
                </a:rPr>
                <a:t>提出观点</a:t>
              </a:r>
            </a:p>
          </p:txBody>
        </p:sp>
        <p:sp>
          <p:nvSpPr>
            <p:cNvPr id="20" name="文本框 36"/>
            <p:cNvSpPr txBox="1"/>
            <p:nvPr/>
          </p:nvSpPr>
          <p:spPr>
            <a:xfrm>
              <a:off x="8811042" y="3914037"/>
              <a:ext cx="3131273" cy="48323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sym typeface="+mn-ea"/>
                </a:rPr>
                <a:t>Give opinions</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706327" y="1511743"/>
            <a:ext cx="3689782" cy="969862"/>
            <a:chOff x="8646637" y="1511743"/>
            <a:chExt cx="3689782" cy="96986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表示打算</a:t>
              </a:r>
            </a:p>
          </p:txBody>
        </p:sp>
        <p:sp>
          <p:nvSpPr>
            <p:cNvPr id="23" name="文本框 40"/>
            <p:cNvSpPr txBox="1"/>
            <p:nvPr/>
          </p:nvSpPr>
          <p:spPr>
            <a:xfrm>
              <a:off x="8690452" y="1511743"/>
              <a:ext cx="3408045"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Express intentions</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68" y="1776897"/>
            <a:ext cx="2554605" cy="942340"/>
            <a:chOff x="310868" y="1776897"/>
            <a:chExt cx="2554605" cy="942340"/>
          </a:xfrm>
        </p:grpSpPr>
        <p:grpSp>
          <p:nvGrpSpPr>
            <p:cNvPr id="29" name="组合 28"/>
            <p:cNvGrpSpPr/>
            <p:nvPr/>
          </p:nvGrpSpPr>
          <p:grpSpPr>
            <a:xfrm>
              <a:off x="310868" y="1776897"/>
              <a:ext cx="2554605" cy="942340"/>
              <a:chOff x="521582" y="1822617"/>
              <a:chExt cx="2349064" cy="942340"/>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制订计划</a:t>
                </a:r>
              </a:p>
            </p:txBody>
          </p:sp>
          <p:sp>
            <p:nvSpPr>
              <p:cNvPr id="14" name="文本框 28"/>
              <p:cNvSpPr txBox="1"/>
              <p:nvPr/>
            </p:nvSpPr>
            <p:spPr>
              <a:xfrm>
                <a:off x="521582" y="1822617"/>
                <a:ext cx="2348480" cy="48323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Make a plan</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sym typeface="+mn-ea"/>
                </a:rPr>
                <a:t>Getting Started</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102489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English expressions in Column A with the Chinese equivalents</a:t>
            </a:r>
          </a:p>
          <a:p>
            <a:pPr lvl="0">
              <a:lnSpc>
                <a:spcPct val="90000"/>
              </a:lnSpc>
              <a:spcBef>
                <a:spcPts val="1000"/>
              </a:spcBef>
            </a:pPr>
            <a:r>
              <a:rPr lang="en-US" altLang="zh-CN" sz="2800" b="1" dirty="0">
                <a:solidFill>
                  <a:prstClr val="black"/>
                </a:solidFill>
              </a:rPr>
              <a:t>in Column B.</a:t>
            </a:r>
          </a:p>
        </p:txBody>
      </p:sp>
      <p:sp>
        <p:nvSpPr>
          <p:cNvPr id="9" name="圆角矩形 8"/>
          <p:cNvSpPr/>
          <p:nvPr/>
        </p:nvSpPr>
        <p:spPr>
          <a:xfrm>
            <a:off x="1017270" y="1802765"/>
            <a:ext cx="4062095" cy="488632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5877560" y="1802765"/>
            <a:ext cx="5287010" cy="488696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366520" y="1508760"/>
            <a:ext cx="3551555" cy="3767455"/>
          </a:xfrm>
          <a:prstGeom prst="rect">
            <a:avLst/>
          </a:prstGeom>
          <a:noFill/>
        </p:spPr>
        <p:txBody>
          <a:bodyPr wrap="square">
            <a:spAutoFit/>
          </a:bodyPr>
          <a:lstStyle/>
          <a:p>
            <a:pPr algn="ctr"/>
            <a:endParaRPr lang="en-US" altLang="zh-CN" sz="2400" dirty="0" smtClean="0"/>
          </a:p>
          <a:p>
            <a:pPr algn="ctr"/>
            <a:r>
              <a:rPr lang="en-US" altLang="zh-CN" sz="2400" dirty="0" smtClean="0"/>
              <a:t>Column A</a:t>
            </a:r>
          </a:p>
          <a:p>
            <a:endParaRPr lang="en-US" altLang="zh-CN" dirty="0" smtClean="0"/>
          </a:p>
          <a:p>
            <a:pPr fontAlgn="auto">
              <a:lnSpc>
                <a:spcPts val="3000"/>
              </a:lnSpc>
            </a:pPr>
            <a:r>
              <a:rPr lang="en-US" altLang="zh-CN" sz="2000" dirty="0"/>
              <a:t>1.</a:t>
            </a:r>
            <a:r>
              <a:rPr lang="zh-CN" altLang="en-US" sz="2000" dirty="0"/>
              <a:t>carry out a plan</a:t>
            </a:r>
          </a:p>
          <a:p>
            <a:pPr fontAlgn="auto">
              <a:lnSpc>
                <a:spcPts val="3000"/>
              </a:lnSpc>
            </a:pPr>
            <a:r>
              <a:rPr lang="en-US" altLang="zh-CN" sz="2000" dirty="0"/>
              <a:t>2.work out a plan</a:t>
            </a:r>
          </a:p>
          <a:p>
            <a:pPr fontAlgn="auto">
              <a:lnSpc>
                <a:spcPts val="3000"/>
              </a:lnSpc>
            </a:pPr>
            <a:r>
              <a:rPr lang="en-US" altLang="zh-CN" sz="2000" dirty="0"/>
              <a:t>3.cancel a plan</a:t>
            </a:r>
          </a:p>
          <a:p>
            <a:pPr fontAlgn="auto">
              <a:lnSpc>
                <a:spcPts val="3000"/>
              </a:lnSpc>
            </a:pPr>
            <a:r>
              <a:rPr lang="en-US" altLang="zh-CN" sz="2000" dirty="0"/>
              <a:t>4.revise a plan</a:t>
            </a:r>
          </a:p>
          <a:p>
            <a:pPr fontAlgn="auto">
              <a:lnSpc>
                <a:spcPts val="3000"/>
              </a:lnSpc>
            </a:pPr>
            <a:r>
              <a:rPr lang="en-US" altLang="zh-CN" sz="2000" dirty="0"/>
              <a:t>5.outline a plan</a:t>
            </a:r>
          </a:p>
          <a:p>
            <a:pPr fontAlgn="auto">
              <a:lnSpc>
                <a:spcPts val="3000"/>
              </a:lnSpc>
            </a:pPr>
            <a:r>
              <a:rPr lang="en-US" altLang="zh-CN" sz="2000" dirty="0"/>
              <a:t>6.fulfil a plan</a:t>
            </a:r>
          </a:p>
          <a:p>
            <a:pPr fontAlgn="auto">
              <a:lnSpc>
                <a:spcPts val="3000"/>
              </a:lnSpc>
            </a:pPr>
            <a:endParaRPr lang="en-US" altLang="zh-CN" sz="2000" dirty="0"/>
          </a:p>
        </p:txBody>
      </p:sp>
      <p:sp>
        <p:nvSpPr>
          <p:cNvPr id="12" name="矩形 11"/>
          <p:cNvSpPr/>
          <p:nvPr/>
        </p:nvSpPr>
        <p:spPr>
          <a:xfrm>
            <a:off x="5878830" y="1802765"/>
            <a:ext cx="5285740" cy="5337175"/>
          </a:xfrm>
          <a:prstGeom prst="rect">
            <a:avLst/>
          </a:prstGeom>
          <a:noFill/>
        </p:spPr>
        <p:txBody>
          <a:bodyPr wrap="square">
            <a:spAutoFit/>
          </a:bodyPr>
          <a:lstStyle/>
          <a:p>
            <a:pPr algn="ctr"/>
            <a:r>
              <a:rPr lang="en-US" altLang="zh-CN" sz="2400" dirty="0" smtClean="0"/>
              <a:t>Column B</a:t>
            </a:r>
          </a:p>
          <a:p>
            <a:pPr algn="l"/>
            <a:r>
              <a:rPr lang="en-US" altLang="zh-CN" sz="2000" dirty="0"/>
              <a:t>                        </a:t>
            </a:r>
          </a:p>
          <a:p>
            <a:pPr algn="l"/>
            <a:r>
              <a:rPr lang="en-US" altLang="zh-CN" sz="2000" dirty="0"/>
              <a:t>                             </a:t>
            </a:r>
            <a:r>
              <a:rPr sz="2000" dirty="0"/>
              <a:t>A. 修改计划</a:t>
            </a:r>
          </a:p>
          <a:p>
            <a:pPr algn="l"/>
            <a:r>
              <a:rPr lang="zh-CN" altLang="en-US" sz="2000" dirty="0"/>
              <a:t>                            </a:t>
            </a:r>
            <a:r>
              <a:rPr lang="en-US" altLang="zh-CN" sz="2000" dirty="0"/>
              <a:t>B. 草拟计划</a:t>
            </a:r>
          </a:p>
          <a:p>
            <a:pPr algn="l"/>
            <a:r>
              <a:rPr lang="en-US" altLang="zh-CN" sz="2000" dirty="0"/>
              <a:t>                            C. 执行计划</a:t>
            </a:r>
          </a:p>
          <a:p>
            <a:pPr algn="l"/>
            <a:r>
              <a:rPr lang="en-US" altLang="zh-CN" sz="2000" dirty="0"/>
              <a:t>                            D. 完成计划</a:t>
            </a:r>
          </a:p>
          <a:p>
            <a:pPr algn="l"/>
            <a:r>
              <a:rPr lang="zh-CN" altLang="en-US" sz="2000" dirty="0"/>
              <a:t>                            </a:t>
            </a:r>
            <a:r>
              <a:rPr lang="en-US" altLang="zh-CN" sz="2000" dirty="0"/>
              <a:t>E. 取消计划</a:t>
            </a:r>
          </a:p>
          <a:p>
            <a:pPr algn="l"/>
            <a:r>
              <a:rPr lang="en-US" altLang="zh-CN" sz="2000" dirty="0"/>
              <a:t>                            F. 制订计划</a:t>
            </a:r>
          </a:p>
          <a:p>
            <a:pPr algn="l"/>
            <a:r>
              <a:rPr lang="zh-CN" altLang="en-US" sz="2000" dirty="0"/>
              <a:t>                        </a:t>
            </a:r>
            <a:endParaRPr lang="en-US" altLang="zh-CN"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2115" y="889000"/>
            <a:ext cx="10842625" cy="3386455"/>
          </a:xfrm>
          <a:prstGeom prst="rect">
            <a:avLst/>
          </a:prstGeom>
          <a:noFill/>
        </p:spPr>
        <p:txBody>
          <a:bodyPr wrap="square" rtlCol="0">
            <a:spAutoFit/>
          </a:bodyPr>
          <a:lstStyle/>
          <a:p>
            <a:r>
              <a:rPr lang="en-US" altLang="zh-CN" sz="2400" b="1" dirty="0"/>
              <a:t>Listen to the dialog again and decide whether the following statements</a:t>
            </a:r>
          </a:p>
          <a:p>
            <a:r>
              <a:rPr lang="en-US" altLang="zh-CN" sz="2400" b="1" dirty="0"/>
              <a:t>are True (T) or False (F).</a:t>
            </a:r>
          </a:p>
          <a:p>
            <a:endParaRPr lang="en-US" altLang="zh-CN" sz="2400" dirty="0"/>
          </a:p>
          <a:p>
            <a:r>
              <a:rPr lang="en-US" altLang="zh-CN" sz="2400" dirty="0"/>
              <a:t>1.They will sell the books in a supermarket next month.</a:t>
            </a:r>
          </a:p>
          <a:p>
            <a:r>
              <a:rPr lang="en-US" altLang="zh-CN" sz="2400" dirty="0"/>
              <a:t>2.Menglin Publishing House has been engaged in charity work for many years.</a:t>
            </a:r>
          </a:p>
          <a:p>
            <a:r>
              <a:rPr lang="en-US" altLang="zh-CN" sz="2400" dirty="0"/>
              <a:t>3.It is not decided when and where the sale will be held.</a:t>
            </a:r>
          </a:p>
          <a:p>
            <a:r>
              <a:rPr lang="en-US" altLang="zh-CN" sz="2400" dirty="0"/>
              <a:t>4.George will make a plan for the book sale with Melinda together.</a:t>
            </a:r>
          </a:p>
          <a:p>
            <a:r>
              <a:rPr lang="en-US" altLang="zh-CN" sz="2400" dirty="0"/>
              <a:t>5.George asks Melinda to hand in the plan next week.</a:t>
            </a:r>
          </a:p>
          <a:p>
            <a:endParaRPr lang="en-US" altLang="zh-CN" sz="2400" dirty="0"/>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32159"/>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1250930" cy="5359400"/>
          </a:xfrm>
        </p:spPr>
        <p:txBody>
          <a:bodyPr>
            <a:normAutofit/>
          </a:bodyPr>
          <a:lstStyle/>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What’s up?</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a:latin typeface="华文琥珀" panose="02010800040101010101" pitchFamily="2" charset="-122"/>
                <a:ea typeface="华文琥珀" panose="02010800040101010101" pitchFamily="2" charset="-122"/>
              </a:rPr>
              <a:t>】</a:t>
            </a:r>
            <a:r>
              <a:rPr lang="zh-CN" altLang="en-US" sz="2000" dirty="0"/>
              <a:t>有什么事吗？</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a:t>亲密的朋友间打招呼常用的口语表达，意思相当于“怎么样？”“最近过得怎么样? ”“有什么</a:t>
            </a:r>
          </a:p>
          <a:p>
            <a:pPr marL="0" indent="0" fontAlgn="auto">
              <a:lnSpc>
                <a:spcPts val="2500"/>
              </a:lnSpc>
              <a:buNone/>
            </a:pPr>
            <a:r>
              <a:rPr lang="en-US" altLang="zh-CN" sz="2000"/>
              <a:t>   新消息?”“ 你好吗?”“怎么了?”“发生什么事啦?”多数时候其作用相当于简单的一声“Hi”，回答也往往</a:t>
            </a:r>
          </a:p>
          <a:p>
            <a:pPr marL="0" indent="0" fontAlgn="auto">
              <a:lnSpc>
                <a:spcPts val="2500"/>
              </a:lnSpc>
              <a:buNone/>
            </a:pPr>
            <a:r>
              <a:rPr lang="en-US" altLang="zh-CN" sz="2000"/>
              <a:t>   只是类似于“Nothing.”的短句。例如：“What’s up?” I said to him. “Nothing much,” he answered.“出什</a:t>
            </a:r>
          </a:p>
          <a:p>
            <a:pPr marL="0" indent="0" fontAlgn="auto">
              <a:lnSpc>
                <a:spcPts val="2500"/>
              </a:lnSpc>
              <a:buNone/>
            </a:pPr>
            <a:r>
              <a:rPr lang="en-US" altLang="zh-CN" sz="2000"/>
              <a:t>   么事啦？”我问他。“没什么事，”他答道。</a:t>
            </a:r>
          </a:p>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Could you make a plan for a sale of books next month?</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a:latin typeface="华文琥珀" panose="02010800040101010101" pitchFamily="2" charset="-122"/>
                <a:ea typeface="华文琥珀" panose="02010800040101010101" pitchFamily="2" charset="-122"/>
                <a:sym typeface="+mn-ea"/>
              </a:rPr>
              <a:t>】</a:t>
            </a:r>
            <a:r>
              <a:rPr lang="zh-CN" altLang="en-US" sz="2000" dirty="0">
                <a:sym typeface="+mn-ea"/>
              </a:rPr>
              <a:t>你能制订下个月售书活动的计划吗？</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a:sym typeface="+mn-ea"/>
              </a:rPr>
              <a:t>could you 和would you 都表示请求，could you 比较委婉，多表示某人委婉的请求，使用时</a:t>
            </a:r>
          </a:p>
          <a:p>
            <a:pPr marL="0" indent="0" fontAlgn="auto">
              <a:lnSpc>
                <a:spcPts val="2500"/>
              </a:lnSpc>
              <a:buNone/>
            </a:pPr>
            <a:r>
              <a:rPr lang="en-US" altLang="zh-CN" sz="2000">
                <a:sym typeface="+mn-ea"/>
              </a:rPr>
              <a:t>   较口语化。would 表示说话人心里的意愿，希望得到他人的同意。make a plan for sth. 为</a:t>
            </a:r>
            <a:r>
              <a:rPr lang="en-US" altLang="zh-CN" sz="2000">
                <a:latin typeface="华文中宋" panose="02010600040101010101" charset="-122"/>
                <a:ea typeface="华文中宋" panose="02010600040101010101" charset="-122"/>
                <a:sym typeface="+mn-ea"/>
              </a:rPr>
              <a:t>……</a:t>
            </a:r>
          </a:p>
          <a:p>
            <a:pPr marL="0" indent="0" fontAlgn="auto">
              <a:lnSpc>
                <a:spcPts val="2500"/>
              </a:lnSpc>
              <a:buNone/>
            </a:pPr>
            <a:r>
              <a:rPr lang="en-US" altLang="zh-CN" sz="2000">
                <a:sym typeface="+mn-ea"/>
              </a:rPr>
              <a:t>    制订计划。例如：Let’s make a plan for your treatment. 我们为你的治疗订个计划吧。</a:t>
            </a:r>
          </a:p>
          <a:p>
            <a:pPr marL="0" indent="0" fontAlgn="auto">
              <a:lnSpc>
                <a:spcPts val="2500"/>
              </a:lnSpc>
              <a:buNone/>
            </a:pPr>
            <a:endParaRPr lang="en-US" altLang="zh-CN" sz="2000" dirty="0" smtClean="0">
              <a:solidFill>
                <a:prstClr val="black"/>
              </a:solidFill>
            </a:endParaRPr>
          </a:p>
          <a:p>
            <a:pPr marL="0" indent="0" fontAlgn="auto">
              <a:lnSpc>
                <a:spcPts val="2500"/>
              </a:lnSpc>
              <a:buNone/>
            </a:pPr>
            <a:endParaRPr lang="en-US" altLang="zh-CN" sz="2000" dirty="0" smtClean="0">
              <a:solidFill>
                <a:prstClr val="black"/>
              </a:solidFill>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0954385" cy="5547995"/>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Where and when shall we carry it out?</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我们举办（义卖）的时间和地点呢？</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carry out 施行，实现。例如：She doesn’t have the funds to carry out her design. 她没有资</a:t>
            </a:r>
          </a:p>
          <a:p>
            <a:pPr marL="0" indent="0" fontAlgn="auto">
              <a:lnSpc>
                <a:spcPts val="2500"/>
              </a:lnSpc>
              <a:buNone/>
            </a:pPr>
            <a:r>
              <a:rPr lang="en-US" altLang="zh-CN" sz="2000"/>
              <a:t>   金来完成她的设计。</a:t>
            </a:r>
          </a:p>
          <a:p>
            <a:pPr marL="0" indent="0" fontAlgn="auto">
              <a:lnSpc>
                <a:spcPts val="25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You can discuss it with Helen and I hope you can hand in the plan before the weekend.</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a:latin typeface="华文琥珀" panose="02010800040101010101" pitchFamily="2" charset="-122"/>
                <a:ea typeface="华文琥珀" panose="02010800040101010101" pitchFamily="2" charset="-122"/>
                <a:sym typeface="+mn-ea"/>
              </a:rPr>
              <a:t>】</a:t>
            </a:r>
            <a:r>
              <a:rPr lang="zh-CN" altLang="en-US" sz="2000" dirty="0">
                <a:sym typeface="+mn-ea"/>
              </a:rPr>
              <a:t>你可以与海伦讨论，我希望你能在本周末前提交计划。</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a:sym typeface="+mn-ea"/>
              </a:rPr>
              <a:t>hand in 上交，递交。例如：Please hand in your homework in time. 请及时交作业。</a:t>
            </a:r>
          </a:p>
          <a:p>
            <a:pPr marL="0" indent="0" fontAlgn="auto">
              <a:lnSpc>
                <a:spcPts val="2500"/>
              </a:lnSpc>
              <a:buNone/>
            </a:pPr>
            <a:endParaRPr lang="en-US" altLang="zh-CN" sz="2000" dirty="0" smtClean="0">
              <a:solidFill>
                <a:prstClr val="black"/>
              </a:solidFill>
              <a:sym typeface="+mn-ea"/>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415" y="1130300"/>
            <a:ext cx="11509375" cy="602361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英语词类——冠词</a:t>
            </a:r>
          </a:p>
          <a:p>
            <a:pPr marL="0" indent="0" algn="just">
              <a:lnSpc>
                <a:spcPct val="120000"/>
              </a:lnSpc>
              <a:buNone/>
            </a:pPr>
            <a:r>
              <a:rPr lang="en-US" altLang="zh-CN" sz="1900" dirty="0" smtClean="0"/>
              <a:t>  </a:t>
            </a:r>
            <a:r>
              <a:rPr lang="en-US" altLang="zh-CN" sz="2000" dirty="0" smtClean="0"/>
              <a:t>       冠词是一种虚词，在句子中不重读，本身不能独立使用，只能放在名词前帮助说明名词所指的人</a:t>
            </a:r>
          </a:p>
          <a:p>
            <a:pPr marL="0" indent="0" algn="just">
              <a:lnSpc>
                <a:spcPct val="120000"/>
              </a:lnSpc>
              <a:buNone/>
            </a:pPr>
            <a:r>
              <a:rPr lang="en-US" altLang="zh-CN" sz="2000" dirty="0" smtClean="0"/>
              <a:t>或事物。冠词是英语词类中最小的一类，只有三个：a，an，the。例如：a plan，a sale，an apple，an </a:t>
            </a:r>
          </a:p>
          <a:p>
            <a:pPr marL="0" indent="0" algn="just">
              <a:lnSpc>
                <a:spcPct val="120000"/>
              </a:lnSpc>
              <a:buNone/>
            </a:pPr>
            <a:r>
              <a:rPr lang="en-US" altLang="zh-CN" sz="2000" dirty="0" smtClean="0"/>
              <a:t>egg，the books，the last five years，the poor family，the weekend。冠词可以分为不定冠词和定冠词。</a:t>
            </a:r>
          </a:p>
          <a:p>
            <a:pPr marL="0" indent="0" algn="just">
              <a:lnSpc>
                <a:spcPct val="120000"/>
              </a:lnSpc>
              <a:buNone/>
            </a:pPr>
            <a:r>
              <a:rPr lang="en-US" altLang="zh-CN" sz="2000" dirty="0" smtClean="0"/>
              <a:t>          不定冠词用于单数可数名词之前，有a 和an 两种形式，a 用于辅音开头的词前，an 用于元音开头</a:t>
            </a:r>
          </a:p>
          <a:p>
            <a:pPr marL="0" indent="0" algn="just">
              <a:lnSpc>
                <a:spcPct val="120000"/>
              </a:lnSpc>
              <a:buNone/>
            </a:pPr>
            <a:r>
              <a:rPr lang="en-US" altLang="zh-CN" sz="2000" dirty="0" smtClean="0"/>
              <a:t>的词前。例如：a day，a tool，a university，an hour，an email，an engineer。</a:t>
            </a:r>
          </a:p>
          <a:p>
            <a:pPr marL="0" indent="0" algn="just">
              <a:lnSpc>
                <a:spcPct val="120000"/>
              </a:lnSpc>
              <a:buNone/>
            </a:pPr>
            <a:r>
              <a:rPr lang="en-US" altLang="zh-CN" sz="2000" dirty="0" smtClean="0"/>
              <a:t>         定冠词用于可数的单、复数名词或不可数名词之前，只有the 一种形式 。例如：the </a:t>
            </a:r>
          </a:p>
          <a:p>
            <a:pPr marL="0" indent="0" algn="just">
              <a:lnSpc>
                <a:spcPct val="120000"/>
              </a:lnSpc>
              <a:buNone/>
            </a:pPr>
            <a:r>
              <a:rPr lang="en-US" altLang="zh-CN" sz="2000" dirty="0" smtClean="0"/>
              <a:t>house，the rooms，the medicine，the weather。</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2115" y="889000"/>
            <a:ext cx="10842625" cy="3386455"/>
          </a:xfrm>
          <a:prstGeom prst="rect">
            <a:avLst/>
          </a:prstGeom>
          <a:noFill/>
        </p:spPr>
        <p:txBody>
          <a:bodyPr wrap="square" rtlCol="0">
            <a:spAutoFit/>
          </a:bodyPr>
          <a:lstStyle/>
          <a:p>
            <a:r>
              <a:rPr lang="en-US" altLang="zh-CN" sz="2400" b="1" dirty="0"/>
              <a:t>Tick what you would do when you’re required to make a plan for an</a:t>
            </a:r>
          </a:p>
          <a:p>
            <a:r>
              <a:rPr lang="en-US" altLang="zh-CN" sz="2400" b="1" dirty="0"/>
              <a:t>activity and explain your reasons.</a:t>
            </a:r>
          </a:p>
          <a:p>
            <a:endParaRPr lang="en-US" altLang="zh-CN" sz="2400" dirty="0"/>
          </a:p>
          <a:p>
            <a:r>
              <a:rPr lang="en-US" altLang="zh-CN" sz="2400" dirty="0"/>
              <a:t>□ 1. Decide all the details by yourself.</a:t>
            </a:r>
          </a:p>
          <a:p>
            <a:r>
              <a:rPr lang="en-US" altLang="zh-CN" sz="2400" dirty="0"/>
              <a:t>□ 2. Consult your boss and experienced colleagues.</a:t>
            </a:r>
          </a:p>
          <a:p>
            <a:r>
              <a:rPr lang="en-US" altLang="zh-CN" sz="2400" dirty="0"/>
              <a:t>□ 3. Set the date, time and place for the gathering.</a:t>
            </a:r>
          </a:p>
          <a:p>
            <a:r>
              <a:rPr lang="en-US" altLang="zh-CN" sz="2400" dirty="0"/>
              <a:t>□ 4. Spend time learning about every participant.</a:t>
            </a:r>
          </a:p>
          <a:p>
            <a:r>
              <a:rPr lang="en-US" altLang="zh-CN" sz="2400" dirty="0"/>
              <a:t>□ 5. Print and distribute the leafl ets in advance.</a:t>
            </a:r>
          </a:p>
          <a:p>
            <a:r>
              <a:rPr lang="en-US" altLang="zh-CN" sz="2400" dirty="0"/>
              <a:t>□ 6. Prepare necessary materials for the activity.</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792415"/>
            <a:chOff x="0" y="-32251"/>
            <a:chExt cx="12670375"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TextBox 6"/>
          <p:cNvSpPr txBox="1"/>
          <p:nvPr/>
        </p:nvSpPr>
        <p:spPr>
          <a:xfrm>
            <a:off x="384378" y="779664"/>
            <a:ext cx="11575974" cy="826135"/>
          </a:xfrm>
          <a:prstGeom prst="rect">
            <a:avLst/>
          </a:prstGeom>
          <a:noFill/>
        </p:spPr>
        <p:txBody>
          <a:bodyPr wrap="square" rtlCol="0">
            <a:spAutoFit/>
          </a:bodyPr>
          <a:lstStyle/>
          <a:p>
            <a:r>
              <a:rPr lang="en-US" altLang="zh-CN" sz="2400" b="1"/>
              <a:t>The following sentence patterns are used to introduce yourself or others.Put them in the correct column and practise them with your partner.</a:t>
            </a:r>
          </a:p>
        </p:txBody>
      </p:sp>
      <p:sp>
        <p:nvSpPr>
          <p:cNvPr id="8" name="TextBox 7"/>
          <p:cNvSpPr txBox="1"/>
          <p:nvPr/>
        </p:nvSpPr>
        <p:spPr>
          <a:xfrm>
            <a:off x="2623820" y="1605915"/>
            <a:ext cx="7254875" cy="1433830"/>
          </a:xfrm>
          <a:prstGeom prst="rect">
            <a:avLst/>
          </a:prstGeom>
          <a:noFill/>
        </p:spPr>
        <p:txBody>
          <a:bodyPr wrap="square" rtlCol="0">
            <a:spAutoFit/>
          </a:bodyPr>
          <a:lstStyle/>
          <a:p>
            <a:pPr algn="ctr"/>
            <a:endParaRPr lang="en-US" altLang="zh-CN" sz="800" dirty="0" smtClean="0"/>
          </a:p>
          <a:p>
            <a:r>
              <a:rPr lang="en-US" altLang="zh-CN" sz="2000" dirty="0"/>
              <a:t>1. Hello, my name is...                           2. I’d like you to meet...</a:t>
            </a:r>
          </a:p>
          <a:p>
            <a:r>
              <a:rPr lang="en-US" altLang="zh-CN" sz="2000" dirty="0"/>
              <a:t>3. I come from...                                     4. This is ...</a:t>
            </a:r>
          </a:p>
          <a:p>
            <a:r>
              <a:rPr lang="en-US" altLang="zh-CN" sz="2000" dirty="0"/>
              <a:t>5. Hi, I’m...                                               6. Let me introduce... to you.</a:t>
            </a:r>
          </a:p>
          <a:p>
            <a:r>
              <a:rPr lang="en-US" altLang="zh-CN" sz="2000" dirty="0"/>
              <a:t>7. I am from ...                                        8. I want to introduce ... to you.</a:t>
            </a:r>
          </a:p>
        </p:txBody>
      </p:sp>
      <p:sp>
        <p:nvSpPr>
          <p:cNvPr id="12" name="圆角矩形 11"/>
          <p:cNvSpPr/>
          <p:nvPr/>
        </p:nvSpPr>
        <p:spPr>
          <a:xfrm>
            <a:off x="2416810" y="1605915"/>
            <a:ext cx="7668895" cy="143383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1280795" y="3321050"/>
            <a:ext cx="4193540" cy="344551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4" name="圆角矩形 13"/>
          <p:cNvSpPr/>
          <p:nvPr/>
        </p:nvSpPr>
        <p:spPr>
          <a:xfrm>
            <a:off x="6579235" y="3321685"/>
            <a:ext cx="4485005" cy="344487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5" name="文本框 14"/>
          <p:cNvSpPr txBox="1"/>
          <p:nvPr/>
        </p:nvSpPr>
        <p:spPr>
          <a:xfrm>
            <a:off x="1979930" y="3465830"/>
            <a:ext cx="3011805" cy="368300"/>
          </a:xfrm>
          <a:prstGeom prst="rect">
            <a:avLst/>
          </a:prstGeom>
          <a:noFill/>
        </p:spPr>
        <p:txBody>
          <a:bodyPr wrap="square" rtlCol="0" anchor="t">
            <a:spAutoFit/>
          </a:bodyPr>
          <a:lstStyle/>
          <a:p>
            <a:r>
              <a:rPr lang="zh-CN" altLang="en-US"/>
              <a:t>Used to Introduce Yourself</a:t>
            </a:r>
          </a:p>
        </p:txBody>
      </p:sp>
      <p:sp>
        <p:nvSpPr>
          <p:cNvPr id="16" name="文本框 15"/>
          <p:cNvSpPr txBox="1"/>
          <p:nvPr/>
        </p:nvSpPr>
        <p:spPr>
          <a:xfrm>
            <a:off x="7545705" y="3465830"/>
            <a:ext cx="2540000" cy="368300"/>
          </a:xfrm>
          <a:prstGeom prst="rect">
            <a:avLst/>
          </a:prstGeom>
          <a:noFill/>
        </p:spPr>
        <p:txBody>
          <a:bodyPr wrap="square" rtlCol="0" anchor="t">
            <a:spAutoFit/>
          </a:bodyPr>
          <a:lstStyle/>
          <a:p>
            <a:r>
              <a:rPr lang="zh-CN" altLang="en-US"/>
              <a:t>Used to Introduce Others</a:t>
            </a:r>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946150" y="1918335"/>
            <a:ext cx="10438130" cy="4747260"/>
          </a:xfrm>
        </p:spPr>
        <p:txBody>
          <a:bodyPr>
            <a:normAutofit/>
          </a:bodyPr>
          <a:lstStyle/>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句子</a:t>
            </a:r>
            <a:r>
              <a:rPr lang="en-US" altLang="zh-CN" sz="2400" dirty="0" smtClean="0">
                <a:latin typeface="华文琥珀" panose="02010800040101010101" pitchFamily="2" charset="-122"/>
                <a:ea typeface="华文琥珀" panose="02010800040101010101" pitchFamily="2" charset="-122"/>
              </a:rPr>
              <a:t>】</a:t>
            </a:r>
            <a:r>
              <a:rPr lang="en-US" altLang="zh-CN" sz="2400" dirty="0"/>
              <a:t>Can you spare a few minutes with me?</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译文</a:t>
            </a:r>
            <a:r>
              <a:rPr lang="en-US" altLang="zh-CN" sz="2400" dirty="0" smtClean="0">
                <a:latin typeface="华文琥珀" panose="02010800040101010101" pitchFamily="2" charset="-122"/>
                <a:ea typeface="华文琥珀" panose="02010800040101010101" pitchFamily="2" charset="-122"/>
              </a:rPr>
              <a:t>】</a:t>
            </a:r>
            <a:r>
              <a:rPr lang="zh-CN" altLang="en-US" sz="2400" dirty="0"/>
              <a:t>我能耽搁你几分钟吗？</a:t>
            </a:r>
          </a:p>
          <a:p>
            <a:pPr marL="0" indent="0">
              <a:lnSpc>
                <a:spcPct val="120000"/>
              </a:lnSpc>
              <a:buNone/>
            </a:pPr>
            <a:r>
              <a:rPr lang="en-US" altLang="zh-CN" sz="2400" dirty="0" smtClean="0">
                <a:latin typeface="华文琥珀" panose="02010800040101010101" pitchFamily="2" charset="-122"/>
                <a:ea typeface="华文琥珀" panose="02010800040101010101" pitchFamily="2" charset="-122"/>
              </a:rPr>
              <a:t>【</a:t>
            </a:r>
            <a:r>
              <a:rPr lang="zh-CN" altLang="en-US" sz="2400" dirty="0" smtClean="0">
                <a:latin typeface="华文琥珀" panose="02010800040101010101" pitchFamily="2" charset="-122"/>
                <a:ea typeface="华文琥珀" panose="02010800040101010101" pitchFamily="2" charset="-122"/>
              </a:rPr>
              <a:t>难点</a:t>
            </a:r>
            <a:r>
              <a:rPr lang="en-US" altLang="zh-CN" sz="2400" dirty="0" smtClean="0">
                <a:latin typeface="华文琥珀" panose="02010800040101010101" pitchFamily="2" charset="-122"/>
                <a:ea typeface="华文琥珀" panose="02010800040101010101" pitchFamily="2" charset="-122"/>
              </a:rPr>
              <a:t>】</a:t>
            </a:r>
            <a:r>
              <a:rPr lang="en-US" altLang="zh-CN" sz="2400" dirty="0"/>
              <a:t>spare 腾出、让出（时间），是动词。例如：He said he could only </a:t>
            </a:r>
          </a:p>
          <a:p>
            <a:pPr marL="0" indent="0">
              <a:lnSpc>
                <a:spcPct val="120000"/>
              </a:lnSpc>
              <a:buNone/>
            </a:pPr>
            <a:r>
              <a:rPr lang="en-US" altLang="zh-CN" sz="2400" dirty="0"/>
              <a:t>  spare 35 minutes for our meeting. 他说只能抽出35 分钟时间参加我们的会议。</a:t>
            </a:r>
          </a:p>
          <a:p>
            <a:pPr marL="0" indent="0">
              <a:lnSpc>
                <a:spcPct val="120000"/>
              </a:lnSpc>
              <a:buNone/>
            </a:pPr>
            <a:r>
              <a:rPr lang="en-US" altLang="zh-CN" sz="2400" dirty="0"/>
              <a:t>  此外，还可以用作形容词，例如：spare time 业余时间。</a:t>
            </a: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400" dirty="0">
              <a:solidFill>
                <a:prstClr val="black"/>
              </a:solidFill>
              <a:latin typeface="华文琥珀" panose="02010800040101010101" pitchFamily="2" charset="-122"/>
              <a:ea typeface="华文琥珀" panose="02010800040101010101" pitchFamily="2" charset="-122"/>
            </a:endParaRPr>
          </a:p>
          <a:p>
            <a:pPr marL="0" lvl="0" indent="0">
              <a:lnSpc>
                <a:spcPct val="120000"/>
              </a:lnSpc>
              <a:buNone/>
            </a:pPr>
            <a:endParaRPr lang="en-US" altLang="zh-CN" sz="2600" dirty="0">
              <a:solidFill>
                <a:prstClr val="black"/>
              </a:solidFill>
            </a:endParaRP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12115" y="1640205"/>
            <a:ext cx="10825480" cy="4823460"/>
          </a:xfrm>
        </p:spPr>
        <p:txBody>
          <a:bodyPr>
            <a:normAutofit/>
          </a:bodyPr>
          <a:lstStyle/>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a:latin typeface="华文琥珀" panose="02010800040101010101" pitchFamily="2" charset="-122"/>
                <a:ea typeface="华文琥珀" panose="02010800040101010101" pitchFamily="2" charset="-122"/>
              </a:rPr>
              <a:t>】</a:t>
            </a:r>
            <a:r>
              <a:rPr lang="en-US" altLang="zh-CN" sz="2000" dirty="0">
                <a:ea typeface="华文琥珀" panose="02010800040101010101" pitchFamily="2" charset="-122"/>
              </a:rPr>
              <a:t>I think the Music Square is large enough.  </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我认为音乐广场足够大。</a:t>
            </a:r>
          </a:p>
          <a:p>
            <a:pPr marL="0" indent="0">
              <a:lnSpc>
                <a:spcPct val="12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enough 足够，用作副词，在修饰形容词、副词、动词时总是放在被修饰语之后。例如：</a:t>
            </a:r>
          </a:p>
          <a:p>
            <a:pPr marL="0" indent="0">
              <a:lnSpc>
                <a:spcPct val="120000"/>
              </a:lnSpc>
              <a:buNone/>
            </a:pPr>
            <a:r>
              <a:rPr lang="en-US" altLang="zh-CN" sz="2000" dirty="0"/>
              <a:t>  We haven’t got a big enough house. 我们的房子不够大。You’re not driving fast enough. 你车开得不</a:t>
            </a:r>
          </a:p>
          <a:p>
            <a:pPr marL="0" indent="0">
              <a:lnSpc>
                <a:spcPct val="120000"/>
              </a:lnSpc>
              <a:buNone/>
            </a:pPr>
            <a:r>
              <a:rPr lang="en-US" altLang="zh-CN" sz="2000" dirty="0"/>
              <a:t>  够快。You don’t relax enough. 你休息不足。enough 用作形容词时，通常修饰复数名词或不可数</a:t>
            </a:r>
          </a:p>
          <a:p>
            <a:pPr marL="0" indent="0">
              <a:lnSpc>
                <a:spcPct val="120000"/>
              </a:lnSpc>
              <a:buNone/>
            </a:pPr>
            <a:r>
              <a:rPr lang="en-US" altLang="zh-CN" sz="2000" dirty="0"/>
              <a:t>  名词，一般放在被修饰名词之前。例如：He has enough money to buy a car. 他有足够的钱买辆汽</a:t>
            </a:r>
          </a:p>
          <a:p>
            <a:pPr marL="0" indent="0">
              <a:lnSpc>
                <a:spcPct val="120000"/>
              </a:lnSpc>
              <a:buNone/>
            </a:pPr>
            <a:r>
              <a:rPr lang="en-US" altLang="zh-CN" sz="2000" dirty="0"/>
              <a:t>   车。</a:t>
            </a:r>
          </a:p>
        </p:txBody>
      </p:sp>
      <p:grpSp>
        <p:nvGrpSpPr>
          <p:cNvPr id="5" name="组合 4"/>
          <p:cNvGrpSpPr/>
          <p:nvPr/>
        </p:nvGrpSpPr>
        <p:grpSpPr>
          <a:xfrm>
            <a:off x="0" y="-32251"/>
            <a:ext cx="12204032" cy="810213"/>
            <a:chOff x="0" y="-32251"/>
            <a:chExt cx="12204032" cy="810213"/>
          </a:xfrm>
        </p:grpSpPr>
        <p:sp>
          <p:nvSpPr>
            <p:cNvPr id="6" name="矩形 5"/>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7"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prstClr val="white"/>
                  </a:solidFill>
                  <a:latin typeface="微软雅黑" panose="020B0503020204020204" pitchFamily="34" charset="-122"/>
                  <a:ea typeface="微软雅黑" panose="020B0503020204020204" pitchFamily="34" charset="-122"/>
                </a:rPr>
                <a:t>Listening and </a:t>
              </a:r>
              <a:r>
                <a:rPr lang="en-US" altLang="zh-CN" sz="4000" b="1" dirty="0" smtClean="0">
                  <a:solidFill>
                    <a:prstClr val="white"/>
                  </a:solidFill>
                  <a:latin typeface="微软雅黑" panose="020B0503020204020204" pitchFamily="34" charset="-122"/>
                  <a:ea typeface="微软雅黑" panose="020B0503020204020204" pitchFamily="34" charset="-122"/>
                </a:rPr>
                <a:t>Speaking</a:t>
              </a:r>
              <a:r>
                <a:rPr lang="en-US" altLang="zh-CN" sz="2400" b="1" dirty="0" smtClean="0">
                  <a:solidFill>
                    <a:prstClr val="white"/>
                  </a:solidFill>
                  <a:latin typeface="微软雅黑" panose="020B0503020204020204" pitchFamily="34" charset="-122"/>
                  <a:ea typeface="微软雅黑" panose="020B0503020204020204" pitchFamily="34" charset="-122"/>
                </a:rPr>
                <a:t>——</a:t>
              </a:r>
              <a:r>
                <a:rPr lang="en-US" altLang="zh-CN" sz="2800" b="1" dirty="0" smtClean="0">
                  <a:solidFill>
                    <a:prstClr val="white"/>
                  </a:solidFill>
                  <a:latin typeface="微软雅黑" panose="020B0503020204020204" pitchFamily="34" charset="-122"/>
                  <a:ea typeface="微软雅黑" panose="020B0503020204020204" pitchFamily="34" charset="-122"/>
                </a:rPr>
                <a:t>Task 4</a:t>
              </a:r>
            </a:p>
          </p:txBody>
        </p:sp>
      </p:grpSp>
      <p:sp>
        <p:nvSpPr>
          <p:cNvPr id="8"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indent="266700"/>
            <a:r>
              <a:rPr lang="en-US" altLang="zh-CN" sz="2800" b="1" dirty="0" smtClean="0">
                <a:solidFill>
                  <a:prstClr val="white"/>
                </a:solidFill>
                <a:latin typeface="微软雅黑" panose="020B0503020204020204" pitchFamily="34" charset="-122"/>
                <a:ea typeface="微软雅黑" panose="020B0503020204020204" pitchFamily="34" charset="-122"/>
              </a:rPr>
              <a:t>Language Notes</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0" name="任意多边形 9"/>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4142232" y="1298732"/>
            <a:ext cx="7296785" cy="1739900"/>
            <a:chOff x="4142232" y="1298732"/>
            <a:chExt cx="7038667" cy="1739900"/>
          </a:xfrm>
        </p:grpSpPr>
        <p:sp>
          <p:nvSpPr>
            <p:cNvPr id="49" name="圆角矩形 48"/>
            <p:cNvSpPr/>
            <p:nvPr/>
          </p:nvSpPr>
          <p:spPr>
            <a:xfrm>
              <a:off x="4142232"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Make a plan</a:t>
              </a:r>
            </a:p>
          </p:txBody>
        </p:sp>
        <p:sp>
          <p:nvSpPr>
            <p:cNvPr id="6" name="TextBox 5"/>
            <p:cNvSpPr txBox="1"/>
            <p:nvPr/>
          </p:nvSpPr>
          <p:spPr>
            <a:xfrm>
              <a:off x="6533578" y="1298732"/>
              <a:ext cx="4647321" cy="17399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Could you make a plan for …?</a:t>
              </a:r>
            </a:p>
            <a:p>
              <a:r>
                <a:rPr lang="en-US" altLang="zh-CN" dirty="0"/>
                <a:t>I hope you could finish the plan before the weekend.</a:t>
              </a:r>
            </a:p>
            <a:p>
              <a:r>
                <a:rPr lang="en-US" altLang="zh-CN" dirty="0"/>
                <a:t>George asks Melinda to hand in the plan next week.</a:t>
              </a:r>
            </a:p>
            <a:p>
              <a:r>
                <a:rPr lang="en-US" altLang="zh-CN" dirty="0"/>
                <a:t>Set the date, time and place for the gathering.</a:t>
              </a:r>
            </a:p>
          </p:txBody>
        </p:sp>
      </p:grpSp>
      <p:grpSp>
        <p:nvGrpSpPr>
          <p:cNvPr id="12" name="组合 11"/>
          <p:cNvGrpSpPr/>
          <p:nvPr/>
        </p:nvGrpSpPr>
        <p:grpSpPr>
          <a:xfrm>
            <a:off x="162447" y="4138511"/>
            <a:ext cx="5821045" cy="2688590"/>
            <a:chOff x="162447" y="4138511"/>
            <a:chExt cx="5821045" cy="2688590"/>
          </a:xfrm>
        </p:grpSpPr>
        <p:sp>
          <p:nvSpPr>
            <p:cNvPr id="7" name="TextBox 6"/>
            <p:cNvSpPr txBox="1"/>
            <p:nvPr/>
          </p:nvSpPr>
          <p:spPr>
            <a:xfrm>
              <a:off x="162447" y="5087201"/>
              <a:ext cx="5821045" cy="173990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Menglin Publishing House is going to donate a large number of books and we will sell the books in</a:t>
              </a:r>
            </a:p>
            <a:p>
              <a:r>
                <a:rPr lang="en-US" altLang="zh-CN" dirty="0"/>
                <a:t>our community.</a:t>
              </a:r>
            </a:p>
            <a:p>
              <a:r>
                <a:rPr lang="en-US" altLang="zh-CN" dirty="0"/>
                <a:t>I planned/ intended/ meant to do it yesterday.</a:t>
              </a:r>
            </a:p>
            <a:p>
              <a:r>
                <a:rPr lang="en-US" altLang="zh-CN" dirty="0"/>
                <a:t>We are planning to visit you next week.</a:t>
              </a:r>
            </a:p>
            <a:p>
              <a:r>
                <a:rPr lang="en-US" altLang="zh-CN" dirty="0"/>
                <a:t>We have no intention of offending you.</a:t>
              </a:r>
            </a:p>
          </p:txBody>
        </p:sp>
        <p:sp>
          <p:nvSpPr>
            <p:cNvPr id="9" name="TextBox 8"/>
            <p:cNvSpPr txBox="1"/>
            <p:nvPr/>
          </p:nvSpPr>
          <p:spPr>
            <a:xfrm>
              <a:off x="821271" y="4138511"/>
              <a:ext cx="2576746"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Express intentions</a:t>
              </a:r>
            </a:p>
          </p:txBody>
        </p:sp>
      </p:grpSp>
      <p:grpSp>
        <p:nvGrpSpPr>
          <p:cNvPr id="13" name="组合 12"/>
          <p:cNvGrpSpPr/>
          <p:nvPr/>
        </p:nvGrpSpPr>
        <p:grpSpPr>
          <a:xfrm>
            <a:off x="6848599" y="4115110"/>
            <a:ext cx="5083810" cy="1987550"/>
            <a:chOff x="6848599" y="4115110"/>
            <a:chExt cx="5083810" cy="1987550"/>
          </a:xfrm>
        </p:grpSpPr>
        <p:sp>
          <p:nvSpPr>
            <p:cNvPr id="55" name="文本框 54"/>
            <p:cNvSpPr txBox="1"/>
            <p:nvPr/>
          </p:nvSpPr>
          <p:spPr>
            <a:xfrm>
              <a:off x="7814818" y="4115110"/>
              <a:ext cx="2857373" cy="52197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Give opinions</a:t>
              </a:r>
            </a:p>
          </p:txBody>
        </p:sp>
        <p:sp>
          <p:nvSpPr>
            <p:cNvPr id="11" name="TextBox 10"/>
            <p:cNvSpPr txBox="1"/>
            <p:nvPr/>
          </p:nvSpPr>
          <p:spPr>
            <a:xfrm>
              <a:off x="6848599" y="4637080"/>
              <a:ext cx="5083810"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 think the Music Square is large enough.</a:t>
              </a:r>
            </a:p>
            <a:p>
              <a:r>
                <a:rPr lang="en-US" altLang="zh-CN" dirty="0"/>
                <a:t>In my view / opinion, this is the best way to handle the situation.</a:t>
              </a:r>
            </a:p>
            <a:p>
              <a:r>
                <a:rPr lang="en-US" altLang="zh-CN" dirty="0"/>
                <a:t>I’m of the opinion that he is right.</a:t>
              </a:r>
            </a:p>
            <a:p>
              <a:r>
                <a:rPr lang="en-US" altLang="zh-CN" dirty="0"/>
                <a:t>It seems to me that you should perfect your plan.</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5257363" y="2821362"/>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0" y="524510"/>
            <a:ext cx="12040235" cy="7040880"/>
          </a:xfrm>
          <a:prstGeom prst="rect">
            <a:avLst/>
          </a:prstGeom>
          <a:noFill/>
        </p:spPr>
        <p:txBody>
          <a:bodyPr wrap="square" rtlCol="0">
            <a:spAutoFit/>
          </a:bodyPr>
          <a:lstStyle/>
          <a:p>
            <a:pPr>
              <a:lnSpc>
                <a:spcPct val="150000"/>
              </a:lnSpc>
            </a:pPr>
            <a:r>
              <a:rPr lang="en-US" altLang="zh-CN" sz="2800" b="1" dirty="0"/>
              <a:t>Read the paragraphs and put them in the right order.</a:t>
            </a:r>
          </a:p>
          <a:p>
            <a:pPr algn="ctr">
              <a:lnSpc>
                <a:spcPct val="150000"/>
              </a:lnSpc>
            </a:pPr>
            <a:r>
              <a:rPr lang="en-US" altLang="zh-CN" sz="2400" b="1" dirty="0"/>
              <a:t>The Importance of a Work Plan</a:t>
            </a:r>
          </a:p>
          <a:p>
            <a:pPr algn="just">
              <a:lnSpc>
                <a:spcPct val="150000"/>
              </a:lnSpc>
            </a:pPr>
            <a:r>
              <a:rPr lang="en-US" altLang="zh-CN" sz="2000" dirty="0"/>
              <a:t>A. A work plan sets objectives.The clear objectives can help the process of planning,developing and managing a project. Through the work plan, the team leader is able to identify the tasks at hand,the deadlines for completion,and the responsible parties for effective management.</a:t>
            </a:r>
          </a:p>
          <a:p>
            <a:pPr algn="just">
              <a:lnSpc>
                <a:spcPct val="150000"/>
              </a:lnSpc>
            </a:pPr>
            <a:r>
              <a:rPr lang="en-US" altLang="zh-CN" sz="2000" dirty="0"/>
              <a:t>B.An effective work plan can show you whether your project is being carried out according to the timetable. If everything is going on well, just keep on following the plan. The schedule should be fl exible. It can be changed for more realistic timelines when meeting any problems.</a:t>
            </a:r>
          </a:p>
          <a:p>
            <a:pPr algn="just">
              <a:lnSpc>
                <a:spcPct val="150000"/>
              </a:lnSpc>
            </a:pPr>
            <a:r>
              <a:rPr lang="en-US" altLang="zh-CN" sz="2000" dirty="0"/>
              <a:t>C.A work plan is an important tool to tell what tasks to do, when to finish, who to take, where to go and how to get there. 7 The work plan organizes your tasks with a timetable of what, when and how a job needs to be done. Within the team, a work plan can tell each member what is being done and why.</a:t>
            </a:r>
          </a:p>
          <a:p>
            <a:pPr algn="l">
              <a:lnSpc>
                <a:spcPct val="150000"/>
              </a:lnSpc>
            </a:pPr>
            <a:r>
              <a:rPr lang="en-US" altLang="zh-CN" sz="2400" dirty="0"/>
              <a:t>The correct order is: 1.</a:t>
            </a:r>
            <a:r>
              <a:rPr lang="en-US" altLang="zh-CN" sz="2400" dirty="0">
                <a:effectLst/>
              </a:rPr>
              <a:t>               </a:t>
            </a:r>
            <a:r>
              <a:rPr lang="en-US" altLang="zh-CN" sz="2400" dirty="0">
                <a:effectLst/>
                <a:sym typeface="+mn-ea"/>
              </a:rPr>
              <a:t>2.   </a:t>
            </a:r>
            <a:r>
              <a:rPr lang="en-US" altLang="zh-CN" sz="2400" dirty="0">
                <a:sym typeface="+mn-ea"/>
              </a:rPr>
              <a:t>              3.</a:t>
            </a:r>
            <a:endParaRPr lang="en-US" altLang="zh-CN" sz="2400" dirty="0"/>
          </a:p>
          <a:p>
            <a:pPr algn="l">
              <a:lnSpc>
                <a:spcPct val="150000"/>
              </a:lnSpc>
            </a:pPr>
            <a:endParaRPr lang="en-US" altLang="zh-CN" sz="2400" u="sng" dirty="0"/>
          </a:p>
          <a:p>
            <a:pPr algn="l">
              <a:lnSpc>
                <a:spcPct val="150000"/>
              </a:lnSpc>
            </a:pPr>
            <a:r>
              <a:rPr lang="en-US" altLang="zh-CN" sz="2400" u="sng" dirty="0"/>
              <a:t>        </a:t>
            </a:r>
          </a:p>
        </p:txBody>
      </p:sp>
      <p:cxnSp>
        <p:nvCxnSpPr>
          <p:cNvPr id="7" name="直接连接符 6"/>
          <p:cNvCxnSpPr/>
          <p:nvPr/>
        </p:nvCxnSpPr>
        <p:spPr>
          <a:xfrm>
            <a:off x="2865120" y="6318250"/>
            <a:ext cx="965200" cy="0"/>
          </a:xfrm>
          <a:prstGeom prst="line">
            <a:avLst/>
          </a:prstGeom>
        </p:spPr>
        <p:style>
          <a:lnRef idx="1">
            <a:schemeClr val="dk1"/>
          </a:lnRef>
          <a:fillRef idx="0">
            <a:schemeClr val="dk1"/>
          </a:fillRef>
          <a:effectRef idx="0">
            <a:schemeClr val="dk1"/>
          </a:effectRef>
          <a:fontRef idx="minor">
            <a:schemeClr val="tx1"/>
          </a:fontRef>
        </p:style>
      </p:cxnSp>
      <p:cxnSp>
        <p:nvCxnSpPr>
          <p:cNvPr id="8" name="直接连接符 7"/>
          <p:cNvCxnSpPr/>
          <p:nvPr/>
        </p:nvCxnSpPr>
        <p:spPr>
          <a:xfrm flipV="1">
            <a:off x="4211320" y="6307455"/>
            <a:ext cx="1041400" cy="10795"/>
          </a:xfrm>
          <a:prstGeom prst="line">
            <a:avLst/>
          </a:prstGeom>
        </p:spPr>
        <p:style>
          <a:lnRef idx="1">
            <a:schemeClr val="dk1"/>
          </a:lnRef>
          <a:fillRef idx="0">
            <a:schemeClr val="dk1"/>
          </a:fillRef>
          <a:effectRef idx="0">
            <a:schemeClr val="dk1"/>
          </a:effectRef>
          <a:fontRef idx="minor">
            <a:schemeClr val="tx1"/>
          </a:fontRef>
        </p:style>
      </p:cxnSp>
      <p:cxnSp>
        <p:nvCxnSpPr>
          <p:cNvPr id="9" name="直接连接符 8"/>
          <p:cNvCxnSpPr/>
          <p:nvPr/>
        </p:nvCxnSpPr>
        <p:spPr>
          <a:xfrm>
            <a:off x="5633720" y="6332855"/>
            <a:ext cx="102870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75252" y="1497276"/>
            <a:ext cx="11854150" cy="38633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 work plan is an important tool to tell what tasks to do, when to finish, who to take, where</a:t>
            </a:r>
          </a:p>
          <a:p>
            <a:pPr>
              <a:lnSpc>
                <a:spcPts val="2700"/>
              </a:lnSpc>
            </a:pPr>
            <a:r>
              <a:rPr lang="en-US" altLang="zh-CN" sz="2000" dirty="0"/>
              <a:t>   to go and how to get there.</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工作计划是个重要工具，用于明确工作任务、完成时间、执行人、目标及完成方式</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“疑问词（what, when, who, where, how）+ 动词不定式”结构相当于一个名词或代词（短语）的作</a:t>
            </a:r>
          </a:p>
          <a:p>
            <a:pPr>
              <a:lnSpc>
                <a:spcPts val="2700"/>
              </a:lnSpc>
            </a:pPr>
            <a:r>
              <a:rPr sz="2000" dirty="0"/>
              <a:t>  用，在句中可作主语、表语、宾语、宾语补足语等成分。例如：Where to go has not decided yet. 去哪里  </a:t>
            </a:r>
          </a:p>
          <a:p>
            <a:pPr>
              <a:lnSpc>
                <a:spcPts val="2700"/>
              </a:lnSpc>
            </a:pPr>
            <a:r>
              <a:rPr sz="2000" dirty="0"/>
              <a:t>  还没有定。I’m not sure what to do next. 我不确定接下来该做什么。</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Within the team, a work plan can tell each member what is being done and why.</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在团队内，工作计划可以使每个成员明确他们目前所做的事情以及这么做的原因。</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a:t>“is being + 过去分词”是现在进行时的被动语态结构。例如：The case is being investigated. 正在调</a:t>
            </a:r>
          </a:p>
          <a:p>
            <a:pPr>
              <a:lnSpc>
                <a:spcPts val="2700"/>
              </a:lnSpc>
            </a:pPr>
            <a:r>
              <a:rPr sz="2000"/>
              <a:t>  查这个案件。</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68910" y="1691640"/>
            <a:ext cx="11854180" cy="42062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Through the work plan, the team leader is able to identify the tasks at hand, the deadlines</a:t>
            </a:r>
          </a:p>
          <a:p>
            <a:pPr>
              <a:lnSpc>
                <a:spcPts val="2700"/>
              </a:lnSpc>
            </a:pPr>
            <a:r>
              <a:rPr lang="en-US" altLang="zh-CN" sz="2000" dirty="0"/>
              <a:t>  for completion, and the responsible parties for eff ective management.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通过工作计划，团队领导能够明确手头的任务、完成期限以及责任人，从而进行有效的管理</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at hand 在手头，在附近；即将到来。例如：I have no more information at hand now. 我现在手头</a:t>
            </a:r>
          </a:p>
          <a:p>
            <a:pPr>
              <a:lnSpc>
                <a:spcPts val="2700"/>
              </a:lnSpc>
            </a:pPr>
            <a:r>
              <a:rPr sz="2000" dirty="0"/>
              <a:t>   没有更多的信息了。Election Day is at hand. 大选日即将到来。</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An effective work plan can show you whether your project is being carried out according to  the   </a:t>
            </a:r>
          </a:p>
          <a:p>
            <a:pPr>
              <a:lnSpc>
                <a:spcPts val="2700"/>
              </a:lnSpc>
            </a:pPr>
            <a:r>
              <a:rPr lang="en-US" altLang="zh-CN" sz="2000" dirty="0" smtClean="0"/>
              <a:t>  timetable.</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有效的工作计划可以告诉你项目是否正按照计划如期进行。</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a:t>according to 按照，根据。例如：The work was done according to her instructions. 工作是按照她的</a:t>
            </a:r>
          </a:p>
          <a:p>
            <a:pPr>
              <a:lnSpc>
                <a:spcPts val="2700"/>
              </a:lnSpc>
            </a:pPr>
            <a:r>
              <a:rPr sz="2000"/>
              <a:t>  指示做的。</a:t>
            </a:r>
          </a:p>
          <a:p>
            <a:pPr>
              <a:lnSpc>
                <a:spcPts val="2700"/>
              </a:lnSpc>
            </a:pPr>
            <a:endParaRPr sz="200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11607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412115" y="2183130"/>
            <a:ext cx="11447145" cy="21488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If everything is going on well, just keep on following the plan.</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sz="2000" dirty="0"/>
              <a:t>如果一切顺利，那就继续按计划进行。</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go on 进行，发生。例如：What’s going on here? 这儿出什么事了？ keep on doing sth. 继续做</a:t>
            </a:r>
          </a:p>
          <a:p>
            <a:pPr>
              <a:lnSpc>
                <a:spcPts val="2700"/>
              </a:lnSpc>
            </a:pPr>
            <a:r>
              <a:rPr sz="2000" dirty="0"/>
              <a:t>  某事，一直做某事。例如：I’ve kept on thinking about that all the time. 我一直惦记着这件事。</a:t>
            </a:r>
          </a:p>
          <a:p>
            <a:pPr>
              <a:lnSpc>
                <a:spcPts val="2700"/>
              </a:lnSpc>
            </a:pPr>
            <a:endParaRPr sz="2000"/>
          </a:p>
          <a:p>
            <a:pPr>
              <a:lnSpc>
                <a:spcPts val="2700"/>
              </a:lnSpc>
            </a:pPr>
            <a:endParaRPr sz="200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666" y="1205611"/>
            <a:ext cx="11555930" cy="5419344"/>
          </a:xfrm>
        </p:spPr>
        <p:txBody>
          <a:bodyPr>
            <a:noAutofit/>
          </a:bodyPr>
          <a:lstStyle/>
          <a:p>
            <a:pPr marL="0" indent="0" algn="ctr">
              <a:buNone/>
            </a:pPr>
            <a:r>
              <a:rPr sz="2600" b="1" dirty="0"/>
              <a:t>The ACIP Decision Making Method（ACIP 决策方式）</a:t>
            </a:r>
          </a:p>
          <a:p>
            <a:pPr marL="0" indent="0" algn="just">
              <a:buNone/>
            </a:pPr>
            <a:r>
              <a:rPr lang="en-US" altLang="zh-CN" sz="2400" dirty="0" smtClean="0"/>
              <a:t>       </a:t>
            </a:r>
            <a:r>
              <a:rPr lang="en-US" altLang="zh-CN" sz="2400" dirty="0"/>
              <a:t>Choosing a career path, making a career decision, or deciding on a college major — all</a:t>
            </a:r>
          </a:p>
          <a:p>
            <a:pPr marL="0" indent="0" algn="just">
              <a:buNone/>
            </a:pPr>
            <a:r>
              <a:rPr lang="en-US" altLang="zh-CN" sz="2400" dirty="0"/>
              <a:t>are important decisions. Scientific studies show that there are four key steps you may follow.</a:t>
            </a:r>
          </a:p>
          <a:p>
            <a:pPr marL="0" indent="0" algn="just">
              <a:buNone/>
            </a:pPr>
            <a:r>
              <a:rPr lang="en-US" altLang="zh-CN" sz="2400" dirty="0"/>
              <a:t>       A stands for Alternatives （备选方案）. When making an important decision, ask </a:t>
            </a:r>
          </a:p>
          <a:p>
            <a:pPr marL="0" indent="0" algn="just">
              <a:buNone/>
            </a:pPr>
            <a:r>
              <a:rPr lang="en-US" altLang="zh-CN" sz="2400" dirty="0"/>
              <a:t>yourself, “Are there any other ways I can solve this problem? Ways that I haven’t thought </a:t>
            </a:r>
          </a:p>
          <a:p>
            <a:pPr marL="0" indent="0" algn="just">
              <a:buNone/>
            </a:pPr>
            <a:r>
              <a:rPr lang="en-US" altLang="zh-CN" sz="2400" dirty="0"/>
              <a:t>of?”</a:t>
            </a:r>
          </a:p>
          <a:p>
            <a:pPr marL="0" indent="0" algn="just">
              <a:buNone/>
            </a:pPr>
            <a:r>
              <a:rPr lang="en-US" altLang="zh-CN" sz="2400" dirty="0"/>
              <a:t>       C stands for Consequences（结果）. Once you have narrowed down（缩小范围）</a:t>
            </a:r>
          </a:p>
          <a:p>
            <a:pPr marL="0" indent="0" algn="just">
              <a:buNone/>
            </a:pPr>
            <a:r>
              <a:rPr lang="en-US" altLang="zh-CN" sz="2400" dirty="0"/>
              <a:t>your choices to those that look best, weigh the pros and cons（权衡利弊） of each.</a:t>
            </a:r>
          </a:p>
          <a:p>
            <a:pPr marL="0" indent="0" algn="just">
              <a:buNone/>
            </a:pPr>
            <a:r>
              <a:rPr lang="en-US" altLang="zh-CN" sz="2400" dirty="0"/>
              <a:t>       I stands for Information. Search for new information about each option you are </a:t>
            </a:r>
          </a:p>
          <a:p>
            <a:pPr marL="0" indent="0" algn="just">
              <a:buNone/>
            </a:pPr>
            <a:r>
              <a:rPr lang="en-US" altLang="zh-CN" sz="2400" dirty="0"/>
              <a:t>considering.</a:t>
            </a:r>
          </a:p>
          <a:p>
            <a:pPr marL="0" indent="0" algn="just">
              <a:buNone/>
            </a:pPr>
            <a:r>
              <a:rPr lang="en-US" altLang="zh-CN" sz="2400" dirty="0"/>
              <a:t>       P means Plans. Make detailed plans for, a. how you will carry out your decision, and b.</a:t>
            </a:r>
          </a:p>
          <a:p>
            <a:pPr marL="0" indent="0" algn="just">
              <a:buNone/>
            </a:pPr>
            <a:r>
              <a:rPr lang="en-US" altLang="zh-CN" sz="2400" dirty="0"/>
              <a:t>what you will do if one of the negative consequences that you thought of under “C” occurs.</a:t>
            </a:r>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6</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phrases in Column A with the meanings in Column B.</a:t>
            </a:r>
          </a:p>
        </p:txBody>
      </p:sp>
      <p:sp>
        <p:nvSpPr>
          <p:cNvPr id="9" name="圆角矩形 8"/>
          <p:cNvSpPr/>
          <p:nvPr/>
        </p:nvSpPr>
        <p:spPr>
          <a:xfrm>
            <a:off x="1017270" y="1508760"/>
            <a:ext cx="4062095" cy="488632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5348605" y="1508760"/>
            <a:ext cx="6642735" cy="488696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366520" y="1508760"/>
            <a:ext cx="3551555" cy="3782695"/>
          </a:xfrm>
          <a:prstGeom prst="rect">
            <a:avLst/>
          </a:prstGeom>
          <a:noFill/>
        </p:spPr>
        <p:txBody>
          <a:bodyPr wrap="square">
            <a:spAutoFit/>
          </a:bodyPr>
          <a:lstStyle/>
          <a:p>
            <a:pPr algn="ctr"/>
            <a:r>
              <a:rPr lang="en-US" altLang="zh-CN" sz="2400" dirty="0" smtClean="0"/>
              <a:t>Column A</a:t>
            </a:r>
          </a:p>
          <a:p>
            <a:endParaRPr lang="en-US" altLang="zh-CN" dirty="0" smtClean="0"/>
          </a:p>
          <a:p>
            <a:pPr fontAlgn="auto">
              <a:lnSpc>
                <a:spcPts val="3000"/>
              </a:lnSpc>
            </a:pPr>
            <a:r>
              <a:rPr lang="en-US" altLang="zh-CN" sz="2000" dirty="0"/>
              <a:t>1.</a:t>
            </a:r>
            <a:r>
              <a:rPr lang="zh-CN" altLang="en-US" sz="2000" dirty="0"/>
              <a:t>end up</a:t>
            </a:r>
          </a:p>
          <a:p>
            <a:pPr fontAlgn="auto">
              <a:lnSpc>
                <a:spcPts val="3000"/>
              </a:lnSpc>
            </a:pPr>
            <a:r>
              <a:rPr lang="en-US" altLang="zh-CN" sz="2000" dirty="0"/>
              <a:t>2.be clear about</a:t>
            </a:r>
          </a:p>
          <a:p>
            <a:pPr fontAlgn="auto">
              <a:lnSpc>
                <a:spcPts val="3000"/>
              </a:lnSpc>
            </a:pPr>
            <a:r>
              <a:rPr lang="en-US" altLang="zh-CN" sz="2000" dirty="0"/>
              <a:t>3.break…into…</a:t>
            </a:r>
          </a:p>
          <a:p>
            <a:pPr fontAlgn="auto">
              <a:lnSpc>
                <a:spcPts val="3000"/>
              </a:lnSpc>
            </a:pPr>
            <a:r>
              <a:rPr lang="en-US" altLang="zh-CN" sz="2000" dirty="0"/>
              <a:t>4.take action</a:t>
            </a:r>
          </a:p>
          <a:p>
            <a:pPr fontAlgn="auto">
              <a:lnSpc>
                <a:spcPts val="3000"/>
              </a:lnSpc>
            </a:pPr>
            <a:r>
              <a:rPr lang="en-US" altLang="zh-CN" sz="2000" dirty="0"/>
              <a:t>5.make sure</a:t>
            </a:r>
          </a:p>
          <a:p>
            <a:pPr fontAlgn="auto">
              <a:lnSpc>
                <a:spcPts val="3000"/>
              </a:lnSpc>
            </a:pPr>
            <a:r>
              <a:rPr lang="en-US" altLang="zh-CN" sz="2000" dirty="0"/>
              <a:t>6.do one’s part</a:t>
            </a:r>
          </a:p>
          <a:p>
            <a:pPr fontAlgn="auto">
              <a:lnSpc>
                <a:spcPts val="3000"/>
              </a:lnSpc>
            </a:pPr>
            <a:r>
              <a:rPr lang="en-US" altLang="zh-CN" sz="2000" dirty="0"/>
              <a:t>7.prevent… from…</a:t>
            </a:r>
          </a:p>
          <a:p>
            <a:pPr fontAlgn="auto">
              <a:lnSpc>
                <a:spcPts val="3000"/>
              </a:lnSpc>
            </a:pPr>
            <a:endParaRPr lang="en-US" altLang="zh-CN" sz="2000" dirty="0"/>
          </a:p>
        </p:txBody>
      </p:sp>
      <p:sp>
        <p:nvSpPr>
          <p:cNvPr id="12" name="矩形 11"/>
          <p:cNvSpPr/>
          <p:nvPr/>
        </p:nvSpPr>
        <p:spPr>
          <a:xfrm>
            <a:off x="5551170" y="1508760"/>
            <a:ext cx="6304915" cy="5337175"/>
          </a:xfrm>
          <a:prstGeom prst="rect">
            <a:avLst/>
          </a:prstGeom>
          <a:noFill/>
        </p:spPr>
        <p:txBody>
          <a:bodyPr wrap="square">
            <a:spAutoFit/>
          </a:bodyPr>
          <a:lstStyle/>
          <a:p>
            <a:pPr algn="ctr"/>
            <a:r>
              <a:rPr lang="en-US" altLang="zh-CN" sz="2400" dirty="0" smtClean="0"/>
              <a:t>Column B</a:t>
            </a:r>
          </a:p>
          <a:p>
            <a:pPr algn="l"/>
            <a:r>
              <a:rPr lang="en-US" altLang="zh-CN" sz="2000" dirty="0"/>
              <a:t>                       </a:t>
            </a:r>
          </a:p>
          <a:p>
            <a:pPr algn="l"/>
            <a:r>
              <a:rPr lang="en-US" altLang="zh-CN" sz="2000" dirty="0"/>
              <a:t>          A.</a:t>
            </a:r>
            <a:r>
              <a:rPr lang="zh-CN" altLang="en-US" sz="2000" dirty="0"/>
              <a:t>do one’s duty</a:t>
            </a:r>
          </a:p>
          <a:p>
            <a:pPr algn="l"/>
            <a:r>
              <a:rPr lang="zh-CN" altLang="en-US" sz="2000" dirty="0"/>
              <a:t>          </a:t>
            </a:r>
            <a:r>
              <a:rPr lang="en-US" altLang="zh-CN" sz="2000" dirty="0"/>
              <a:t>B.to check something and be certain about it</a:t>
            </a:r>
          </a:p>
          <a:p>
            <a:pPr algn="l"/>
            <a:r>
              <a:rPr lang="en-US" altLang="zh-CN" sz="2000" dirty="0"/>
              <a:t>          C.to finish at a certain place</a:t>
            </a:r>
          </a:p>
          <a:p>
            <a:pPr algn="l"/>
            <a:r>
              <a:rPr lang="en-US" altLang="zh-CN" sz="2000" dirty="0"/>
              <a:t>          D.to make something impossible for someone to do it</a:t>
            </a:r>
          </a:p>
          <a:p>
            <a:pPr algn="l"/>
            <a:r>
              <a:rPr lang="zh-CN" altLang="en-US" sz="2000" dirty="0"/>
              <a:t>          </a:t>
            </a:r>
            <a:r>
              <a:rPr lang="en-US" altLang="zh-CN" sz="2000" dirty="0"/>
              <a:t>E.to do something</a:t>
            </a:r>
          </a:p>
          <a:p>
            <a:pPr algn="l"/>
            <a:r>
              <a:rPr lang="en-US" altLang="zh-CN" sz="2000" dirty="0"/>
              <a:t>          F.to divide something into smaller parts</a:t>
            </a:r>
          </a:p>
          <a:p>
            <a:pPr algn="l"/>
            <a:r>
              <a:rPr lang="zh-CN" altLang="en-US" sz="2000" dirty="0"/>
              <a:t>          </a:t>
            </a:r>
            <a:r>
              <a:rPr lang="en-US" sz="2000" dirty="0"/>
              <a:t>G.</a:t>
            </a:r>
            <a:r>
              <a:rPr lang="en-US" altLang="zh-CN" sz="2000" dirty="0"/>
              <a:t>to know something very clearly</a:t>
            </a:r>
          </a:p>
          <a:p>
            <a:pPr algn="l"/>
            <a:r>
              <a:rPr lang="zh-CN" altLang="en-US" sz="2000" dirty="0"/>
              <a:t>                     </a:t>
            </a:r>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306830"/>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If you don’t know where you’re going, you’re likely to end up anywhere, or even nowhere.</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如果你不清楚自己的目标是什么，你就很可能会半途而废，甚至一事无成。</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be likely to... 可能</a:t>
            </a:r>
            <a:r>
              <a:rPr lang="en-US" altLang="zh-CN" sz="2000" dirty="0">
                <a:latin typeface="华文中宋" panose="02010600040101010101" charset="-122"/>
                <a:ea typeface="华文中宋" panose="02010600040101010101" charset="-122"/>
              </a:rPr>
              <a:t>…… </a:t>
            </a:r>
            <a:r>
              <a:rPr lang="en-US" altLang="zh-CN" sz="2000" dirty="0"/>
              <a:t>例如：I’m hardly likely to finish the task within a week. 我不太可能在一周内</a:t>
            </a:r>
          </a:p>
          <a:p>
            <a:pPr marL="0" indent="0">
              <a:lnSpc>
                <a:spcPct val="100000"/>
              </a:lnSpc>
              <a:buNone/>
            </a:pPr>
            <a:r>
              <a:rPr lang="en-US" altLang="zh-CN" sz="2000" dirty="0"/>
              <a:t>  完成这项任务。end up 以</a:t>
            </a:r>
            <a:r>
              <a:rPr lang="en-US" altLang="zh-CN" sz="2000" dirty="0">
                <a:latin typeface="华文中宋" panose="02010600040101010101" charset="-122"/>
                <a:ea typeface="华文中宋" panose="02010600040101010101" charset="-122"/>
              </a:rPr>
              <a:t>……</a:t>
            </a:r>
            <a:r>
              <a:rPr lang="en-US" altLang="zh-CN" sz="2000" dirty="0"/>
              <a:t>结束，最终成为。例如：After much discussion about holidays abroad, we </a:t>
            </a:r>
          </a:p>
          <a:p>
            <a:pPr marL="0" indent="0">
              <a:lnSpc>
                <a:spcPct val="100000"/>
              </a:lnSpc>
              <a:buNone/>
            </a:pPr>
            <a:r>
              <a:rPr lang="en-US" altLang="zh-CN" sz="2000" dirty="0"/>
              <a:t>  ended up in Cornwall. 我们反复商量到国外度假的事，最后决定去康沃尔（英国西南角的一座海滨城市）。</a:t>
            </a:r>
          </a:p>
          <a:p>
            <a:pPr marL="0" indent="0">
              <a:lnSpc>
                <a:spcPct val="100000"/>
              </a:lnSpc>
              <a:buNone/>
            </a:pPr>
            <a:endParaRPr lang="en-US" altLang="zh-CN" sz="2000" dirty="0" smtClean="0"/>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The action plan should be specific, measurable, achievable, relevant and timed （SMART）.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行动计划应该具有明确性、可衡量性、可实现性、相关性和时限性（SMART 原则）。</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SMART 对应的单词有时也写作 specific, measurable, attainable, realistic, timed。</a:t>
            </a:r>
          </a:p>
          <a:p>
            <a:pPr marL="0" indent="0">
              <a:lnSpc>
                <a:spcPct val="100000"/>
              </a:lnSpc>
              <a:buNone/>
            </a:pPr>
            <a:endParaRPr lang="en-US" altLang="zh-CN" sz="20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99289" y="1525697"/>
            <a:ext cx="11596383" cy="5628111"/>
          </a:xfrm>
        </p:spPr>
        <p:txBody>
          <a:bodyPr>
            <a:noAutofit/>
          </a:bodyPr>
          <a:lstStyle/>
          <a:p>
            <a:pPr marL="0" indent="0" algn="ctr">
              <a:lnSpc>
                <a:spcPct val="120000"/>
              </a:lnSpc>
              <a:buNone/>
            </a:pPr>
            <a:r>
              <a:rPr lang="zh-CN" altLang="en-US" sz="2400" b="1" dirty="0">
                <a:latin typeface="黑体" panose="02010609060101010101" pitchFamily="2" charset="-122"/>
                <a:ea typeface="黑体" panose="02010609060101010101" pitchFamily="2" charset="-122"/>
              </a:rPr>
              <a:t>英语词类——名词</a:t>
            </a:r>
          </a:p>
          <a:p>
            <a:pPr marL="0" indent="0">
              <a:lnSpc>
                <a:spcPct val="150000"/>
              </a:lnSpc>
              <a:buNone/>
            </a:pPr>
            <a:r>
              <a:rPr lang="en-US" altLang="zh-CN" sz="1900" dirty="0" smtClean="0"/>
              <a:t>         </a:t>
            </a:r>
            <a:r>
              <a:rPr lang="en-US" altLang="zh-CN" sz="2200" dirty="0" smtClean="0"/>
              <a:t>I would like you to meet our newcomer, Melinda. 我想让你们见见我们的新员工，梅琳达。</a:t>
            </a:r>
          </a:p>
          <a:p>
            <a:pPr marL="0" indent="0">
              <a:lnSpc>
                <a:spcPct val="150000"/>
              </a:lnSpc>
              <a:buNone/>
            </a:pPr>
            <a:r>
              <a:rPr lang="en-US" altLang="zh-CN" sz="2200" dirty="0" smtClean="0"/>
              <a:t>        • </a:t>
            </a:r>
            <a:r>
              <a:rPr lang="zh-CN" altLang="en-US" sz="2200" dirty="0"/>
              <a:t>newcomer 属于普通名词，Melinda 属于专有名词。名词用来表示人、事物、地点或抽</a:t>
            </a:r>
          </a:p>
          <a:p>
            <a:pPr marL="0" indent="0">
              <a:lnSpc>
                <a:spcPct val="150000"/>
              </a:lnSpc>
              <a:buNone/>
            </a:pPr>
            <a:r>
              <a:rPr lang="zh-CN" altLang="en-US" sz="2200" dirty="0" smtClean="0"/>
              <a:t>象概念，在句子中作主语、宾语或表语。以下例句中有下划线的词都是名词。例如：</a:t>
            </a:r>
          </a:p>
          <a:p>
            <a:pPr marL="0" indent="0">
              <a:lnSpc>
                <a:spcPct val="150000"/>
              </a:lnSpc>
              <a:buNone/>
            </a:pPr>
            <a:r>
              <a:rPr lang="en-US" altLang="zh-CN" sz="2200" dirty="0" smtClean="0"/>
              <a:t>        </a:t>
            </a:r>
            <a:r>
              <a:rPr lang="en-US" altLang="zh-CN" sz="2200" u="sng" dirty="0"/>
              <a:t>Melinda</a:t>
            </a:r>
            <a:r>
              <a:rPr lang="en-US" altLang="zh-CN" sz="2200" dirty="0"/>
              <a:t> shakes </a:t>
            </a:r>
            <a:r>
              <a:rPr lang="en-US" altLang="zh-CN" sz="2200" u="sng" dirty="0"/>
              <a:t>hands</a:t>
            </a:r>
            <a:r>
              <a:rPr lang="en-US" altLang="zh-CN" sz="2200" dirty="0"/>
              <a:t> with everyone.</a:t>
            </a:r>
            <a:r>
              <a:rPr lang="en-US" altLang="zh-CN" sz="2200" dirty="0" smtClean="0"/>
              <a:t>       </a:t>
            </a:r>
          </a:p>
          <a:p>
            <a:pPr marL="0" indent="0">
              <a:lnSpc>
                <a:spcPct val="150000"/>
              </a:lnSpc>
              <a:buNone/>
            </a:pPr>
            <a:r>
              <a:rPr lang="en-US" altLang="zh-CN" sz="2200" dirty="0" smtClean="0"/>
              <a:t>        This is your </a:t>
            </a:r>
            <a:r>
              <a:rPr lang="en-US" altLang="zh-CN" sz="2200" u="sng" dirty="0" smtClean="0"/>
              <a:t>desk</a:t>
            </a:r>
            <a:r>
              <a:rPr lang="en-US" altLang="zh-CN" sz="2200" dirty="0" smtClean="0"/>
              <a:t>.</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Be clear about very important events, and also any hidden diff iculties you may meet.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要搞清楚重要事件及任何可能碰到的潜在困难。</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be clear about 弄清楚，搞清楚。例如：I’m not clear about this matter, so I had better keep quiet. 对</a:t>
            </a:r>
          </a:p>
          <a:p>
            <a:pPr marL="0" indent="0">
              <a:lnSpc>
                <a:spcPct val="100000"/>
              </a:lnSpc>
              <a:buNone/>
            </a:pPr>
            <a:r>
              <a:rPr lang="en-US" altLang="zh-CN" sz="2000" dirty="0"/>
              <a:t>  这个问题我不清楚，所以最好不发言。hidden 隐藏的，潜在的，此处是过去分词作定语。you may meet </a:t>
            </a:r>
          </a:p>
          <a:p>
            <a:pPr marL="0" indent="0">
              <a:lnSpc>
                <a:spcPct val="100000"/>
              </a:lnSpc>
              <a:buNone/>
            </a:pPr>
            <a:r>
              <a:rPr lang="en-US" altLang="zh-CN" sz="2000" dirty="0"/>
              <a:t>  是定语从句，修饰diff iculties，前面省略了关系词that。</a:t>
            </a:r>
          </a:p>
          <a:p>
            <a:pPr marL="0" lvl="0" indent="0">
              <a:lnSpc>
                <a:spcPct val="100000"/>
              </a:lnSpc>
              <a:buNone/>
            </a:pPr>
            <a:endParaRPr lang="zh-CN" altLang="en-US" sz="1800" dirty="0">
              <a:solidFill>
                <a:prstClr val="black"/>
              </a:solidFill>
            </a:endParaRPr>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Thirdly, follow your plan and don’t stop until it’s finished.</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第三，坚持执行计划，直到完成为止。</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not until 直到</a:t>
            </a:r>
            <a:r>
              <a:rPr lang="en-US" altLang="zh-CN" sz="2000" dirty="0">
                <a:latin typeface="华文中宋" panose="02010600040101010101" charset="-122"/>
                <a:ea typeface="华文中宋" panose="02010600040101010101" charset="-122"/>
                <a:sym typeface="+mn-ea"/>
              </a:rPr>
              <a:t>……</a:t>
            </a:r>
            <a:r>
              <a:rPr lang="en-US" altLang="zh-CN" sz="2000" dirty="0">
                <a:sym typeface="+mn-ea"/>
              </a:rPr>
              <a:t>才</a:t>
            </a:r>
            <a:r>
              <a:rPr lang="en-US" altLang="zh-CN" sz="2000" dirty="0">
                <a:latin typeface="华文中宋" panose="02010600040101010101" charset="-122"/>
                <a:ea typeface="华文中宋" panose="02010600040101010101" charset="-122"/>
                <a:sym typeface="+mn-ea"/>
              </a:rPr>
              <a:t>……</a:t>
            </a:r>
            <a:r>
              <a:rPr lang="en-US" altLang="zh-CN" sz="2000" dirty="0">
                <a:sym typeface="+mn-ea"/>
              </a:rPr>
              <a:t> 例如：The traff ic laws don’t take eff ect until the end of the year. 交通法要</a:t>
            </a:r>
          </a:p>
          <a:p>
            <a:pPr marL="0" indent="0">
              <a:lnSpc>
                <a:spcPct val="100000"/>
              </a:lnSpc>
              <a:buNone/>
            </a:pPr>
            <a:r>
              <a:rPr lang="en-US" altLang="zh-CN" sz="2000" dirty="0">
                <a:sym typeface="+mn-ea"/>
              </a:rPr>
              <a:t>  到年底才生效。not until 放在句首时，句子要采用部分倒装。例如：Not until he came back did I go to sleep. </a:t>
            </a:r>
          </a:p>
          <a:p>
            <a:pPr marL="0" indent="0">
              <a:lnSpc>
                <a:spcPct val="100000"/>
              </a:lnSpc>
              <a:buNone/>
            </a:pPr>
            <a:r>
              <a:rPr lang="en-US" altLang="zh-CN" sz="2000" dirty="0">
                <a:sym typeface="+mn-ea"/>
              </a:rPr>
              <a:t>  我一直等到他回来才睡觉。</a:t>
            </a:r>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Once your plan is made and shared with the team, the next step is simple: take daily action</a:t>
            </a:r>
          </a:p>
          <a:p>
            <a:pPr marL="0" indent="0">
              <a:lnSpc>
                <a:spcPct val="100000"/>
              </a:lnSpc>
              <a:buNone/>
            </a:pPr>
            <a:r>
              <a:rPr lang="en-US" altLang="zh-CN" sz="2000" dirty="0"/>
              <a:t>  and make sure that everyone is doing their part.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一旦计划制订并在团队中公布，接下来很简单：每天按计划行动，确保每个人都在尽职尽责。</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do one’s part 尽某人的职责。例如：The President asked every citizen to do their part in fighting </a:t>
            </a:r>
          </a:p>
          <a:p>
            <a:pPr marL="0" indent="0">
              <a:lnSpc>
                <a:spcPct val="100000"/>
              </a:lnSpc>
              <a:buNone/>
            </a:pPr>
            <a:r>
              <a:rPr lang="en-US" altLang="zh-CN" sz="2000" dirty="0"/>
              <a:t>  inflation. 总统要求每位公民尽自己的职责应对通货膨胀。</a:t>
            </a:r>
          </a:p>
          <a:p>
            <a:pPr marL="0" lvl="0" indent="0">
              <a:lnSpc>
                <a:spcPct val="100000"/>
              </a:lnSpc>
              <a:buNone/>
            </a:pPr>
            <a:endParaRPr lang="zh-CN" altLang="en-US" sz="1800" dirty="0">
              <a:solidFill>
                <a:prstClr val="black"/>
              </a:solidFill>
            </a:endParaRPr>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Sometimes unexpected situations and events can appear and prevent you from finishing the</a:t>
            </a:r>
          </a:p>
          <a:p>
            <a:pPr marL="0" indent="0">
              <a:lnSpc>
                <a:spcPct val="100000"/>
              </a:lnSpc>
              <a:buNone/>
            </a:pPr>
            <a:r>
              <a:rPr lang="en-US" altLang="zh-CN" sz="2000" dirty="0">
                <a:sym typeface="+mn-ea"/>
              </a:rPr>
              <a:t>  tasks on time.</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a:sym typeface="+mn-ea"/>
              </a:rPr>
              <a:t>有时意想不到的情况和事情会出现，并妨碍你按时完成任务。</a:t>
            </a:r>
          </a:p>
          <a:p>
            <a:pPr marL="0" indent="0">
              <a:lnSpc>
                <a:spcPct val="1000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prevent sb. from doing sth. 阻止某人做某事。例如：He said this would prevent companies from </a:t>
            </a:r>
          </a:p>
          <a:p>
            <a:pPr marL="0" indent="0">
              <a:lnSpc>
                <a:spcPct val="100000"/>
              </a:lnSpc>
              <a:buNone/>
            </a:pPr>
            <a:r>
              <a:rPr lang="en-US" altLang="zh-CN" sz="2000" dirty="0">
                <a:sym typeface="+mn-ea"/>
              </a:rPr>
              <a:t>  creating new jobs. 他说这将阻碍各公司创造新的就业岗位。</a:t>
            </a:r>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08635" y="1307465"/>
            <a:ext cx="11292840" cy="5057140"/>
          </a:xfrm>
        </p:spPr>
        <p:txBody>
          <a:bodyPr>
            <a:normAutofit lnSpcReduction="10000"/>
          </a:bodyPr>
          <a:lstStyle/>
          <a:p>
            <a:pPr marL="0" indent="0" algn="ctr">
              <a:buNone/>
            </a:pPr>
            <a:r>
              <a:rPr sz="2600" b="1" dirty="0">
                <a:solidFill>
                  <a:schemeClr val="tx1"/>
                </a:solidFill>
              </a:rPr>
              <a:t> 10 Key Points to Create a Business Plan（制订业务计划的十个要点）</a:t>
            </a:r>
          </a:p>
          <a:p>
            <a:pPr marL="0" indent="0" algn="just">
              <a:buNone/>
            </a:pPr>
            <a:r>
              <a:rPr lang="en-US" altLang="zh-CN" sz="2400" dirty="0"/>
              <a:t>• View samples（样本） of business plans.</a:t>
            </a:r>
          </a:p>
          <a:p>
            <a:pPr marL="0" indent="0" algn="just">
              <a:buNone/>
            </a:pPr>
            <a:r>
              <a:rPr lang="en-US" altLang="zh-CN" sz="2400" dirty="0"/>
              <a:t>• Organize the process and know the goals of your plan.</a:t>
            </a:r>
          </a:p>
          <a:p>
            <a:pPr marL="0" indent="0" algn="just">
              <a:buNone/>
            </a:pPr>
            <a:r>
              <a:rPr lang="en-US" altLang="zh-CN" sz="2400" dirty="0"/>
              <a:t>• Determine your objectives and establish strategies to obtain them.</a:t>
            </a:r>
          </a:p>
          <a:p>
            <a:pPr marL="0" indent="0" algn="just">
              <a:buNone/>
            </a:pPr>
            <a:r>
              <a:rPr lang="en-US" altLang="zh-CN" sz="2400" dirty="0"/>
              <a:t>• Analyze the Strengths, Weaknesses, Opportunities, and Threats（SWOT）of the </a:t>
            </a:r>
          </a:p>
          <a:p>
            <a:pPr marL="0" indent="0" algn="just">
              <a:buNone/>
            </a:pPr>
            <a:r>
              <a:rPr lang="en-US" altLang="zh-CN" sz="2400" dirty="0"/>
              <a:t>   business.</a:t>
            </a:r>
          </a:p>
          <a:p>
            <a:pPr marL="0" indent="0" algn="just">
              <a:buNone/>
            </a:pPr>
            <a:r>
              <a:rPr lang="en-US" altLang="zh-CN" sz="2400" dirty="0"/>
              <a:t>• Know your market, customer needs, and describe your products and /or services.</a:t>
            </a:r>
          </a:p>
          <a:p>
            <a:pPr marL="0" indent="0" algn="just">
              <a:buNone/>
            </a:pPr>
            <a:r>
              <a:rPr lang="en-US" altLang="zh-CN" sz="2400" dirty="0"/>
              <a:t>• Make sure to include the money needed to finance （提供资金）your business.</a:t>
            </a:r>
          </a:p>
          <a:p>
            <a:pPr marL="0" indent="0" algn="just">
              <a:buNone/>
            </a:pPr>
            <a:r>
              <a:rPr lang="en-US" altLang="zh-CN" sz="2400" dirty="0"/>
              <a:t>• Prepare additional （另外的）documents to support your plan.</a:t>
            </a:r>
          </a:p>
          <a:p>
            <a:pPr marL="0" indent="0" algn="just">
              <a:buNone/>
            </a:pPr>
            <a:r>
              <a:rPr lang="en-US" altLang="zh-CN" sz="2400" dirty="0"/>
              <a:t>• Write an executive（执行的） summary.</a:t>
            </a:r>
          </a:p>
          <a:p>
            <a:pPr marL="0" indent="0" algn="just">
              <a:buNone/>
            </a:pPr>
            <a:r>
              <a:rPr lang="en-US" altLang="zh-CN" sz="2400" dirty="0"/>
              <a:t>• Prepare the final draft（草稿） of the plan.</a:t>
            </a:r>
          </a:p>
          <a:p>
            <a:pPr marL="0" indent="0" algn="just">
              <a:buNone/>
            </a:pPr>
            <a:r>
              <a:rPr lang="en-US" altLang="zh-CN" sz="2400" dirty="0"/>
              <a:t>• Revise（修改） and review your business plan.</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notice with the words given below.</a:t>
            </a:r>
          </a:p>
          <a:p>
            <a:pPr marL="0" indent="0" fontAlgn="auto">
              <a:lnSpc>
                <a:spcPts val="2600"/>
              </a:lnSpc>
              <a:buNone/>
            </a:pPr>
            <a:r>
              <a:rPr lang="en-US" altLang="zh-CN" sz="2400" dirty="0"/>
              <a:t> </a:t>
            </a:r>
            <a:r>
              <a:rPr lang="en-US" altLang="zh-CN" sz="2000" dirty="0"/>
              <a:t>                       </a:t>
            </a:r>
            <a:endParaRPr lang="en-US" altLang="zh-CN" sz="2400" dirty="0"/>
          </a:p>
          <a:p>
            <a:pPr marL="0" indent="0" fontAlgn="auto">
              <a:lnSpc>
                <a:spcPts val="2600"/>
              </a:lnSpc>
              <a:buNone/>
            </a:pPr>
            <a:endParaRPr lang="en-US" altLang="zh-CN" sz="2400" dirty="0"/>
          </a:p>
          <a:p>
            <a:pPr marL="0" indent="0" fontAlgn="auto">
              <a:lnSpc>
                <a:spcPts val="2600"/>
              </a:lnSpc>
              <a:buNone/>
            </a:pPr>
            <a:r>
              <a:rPr lang="en-US" altLang="zh-CN" sz="2400" dirty="0"/>
              <a:t>          A. 9:00 on Jan. 12th</a:t>
            </a:r>
          </a:p>
          <a:p>
            <a:pPr marL="0" indent="0" fontAlgn="auto">
              <a:lnSpc>
                <a:spcPts val="2600"/>
              </a:lnSpc>
              <a:buNone/>
            </a:pPr>
            <a:r>
              <a:rPr lang="en-US" altLang="zh-CN" sz="2400" dirty="0"/>
              <a:t>          B. Jan. 5th, 2017</a:t>
            </a:r>
          </a:p>
          <a:p>
            <a:pPr marL="0" indent="0" fontAlgn="auto">
              <a:lnSpc>
                <a:spcPts val="2600"/>
              </a:lnSpc>
              <a:buNone/>
            </a:pPr>
            <a:r>
              <a:rPr lang="en-US" altLang="zh-CN" sz="2400" dirty="0"/>
              <a:t>          C. the department’s conference room</a:t>
            </a:r>
          </a:p>
          <a:p>
            <a:pPr marL="0" indent="0" fontAlgn="auto">
              <a:lnSpc>
                <a:spcPts val="2600"/>
              </a:lnSpc>
              <a:buNone/>
            </a:pPr>
            <a:r>
              <a:rPr lang="en-US" altLang="zh-CN" sz="2400" dirty="0"/>
              <a:t>          D. The HR Department</a:t>
            </a:r>
          </a:p>
          <a:p>
            <a:pPr marL="0" indent="0" fontAlgn="auto">
              <a:lnSpc>
                <a:spcPts val="2600"/>
              </a:lnSpc>
              <a:buNone/>
            </a:pPr>
            <a:r>
              <a:rPr lang="en-US" altLang="zh-CN" sz="2400" dirty="0"/>
              <a:t>          E. the “Performance Conversation” training</a:t>
            </a:r>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
        <p:nvSpPr>
          <p:cNvPr id="4" name="圆角矩形 3"/>
          <p:cNvSpPr/>
          <p:nvPr/>
        </p:nvSpPr>
        <p:spPr>
          <a:xfrm>
            <a:off x="1071880" y="1850390"/>
            <a:ext cx="5815330" cy="315722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81025" y="927100"/>
            <a:ext cx="11029950" cy="5286375"/>
          </a:xfrm>
        </p:spPr>
        <p:txBody>
          <a:bodyPr>
            <a:normAutofit/>
          </a:bodyPr>
          <a:lstStyle/>
          <a:p>
            <a:pPr marL="0" indent="0" fontAlgn="auto">
              <a:lnSpc>
                <a:spcPts val="2600"/>
              </a:lnSpc>
              <a:buNone/>
            </a:pPr>
            <a:r>
              <a:rPr lang="en-US" altLang="zh-CN" b="1" dirty="0"/>
              <a:t>Complete the notice with the words given below.</a:t>
            </a:r>
          </a:p>
          <a:p>
            <a:pPr marL="0" indent="0" fontAlgn="auto">
              <a:lnSpc>
                <a:spcPts val="2600"/>
              </a:lnSpc>
              <a:buNone/>
            </a:pPr>
            <a:r>
              <a:rPr lang="en-US" altLang="zh-CN" sz="2400" dirty="0"/>
              <a:t> </a:t>
            </a:r>
            <a:r>
              <a:rPr lang="en-US" altLang="zh-CN" sz="2000" dirty="0"/>
              <a:t>                       </a:t>
            </a:r>
            <a:endParaRPr lang="en-US" altLang="zh-CN" sz="2400" dirty="0"/>
          </a:p>
          <a:p>
            <a:pPr marL="0" indent="0" fontAlgn="auto">
              <a:lnSpc>
                <a:spcPts val="2600"/>
              </a:lnSpc>
              <a:buNone/>
            </a:pPr>
            <a:r>
              <a:rPr lang="en-US" altLang="zh-CN" sz="2400" dirty="0"/>
              <a:t>                                                                                                      </a:t>
            </a:r>
            <a:r>
              <a:rPr lang="en-US" altLang="zh-CN" sz="2400" dirty="0">
                <a:effectLst/>
              </a:rPr>
              <a:t>        1   </a:t>
            </a:r>
          </a:p>
          <a:p>
            <a:pPr marL="0" indent="0" fontAlgn="auto">
              <a:lnSpc>
                <a:spcPts val="2600"/>
              </a:lnSpc>
              <a:buNone/>
            </a:pPr>
            <a:r>
              <a:rPr lang="en-US" altLang="zh-CN" sz="2400" dirty="0"/>
              <a:t>        Dear line managers,</a:t>
            </a:r>
          </a:p>
          <a:p>
            <a:pPr marL="0" indent="0" fontAlgn="auto">
              <a:lnSpc>
                <a:spcPts val="2600"/>
              </a:lnSpc>
              <a:buNone/>
            </a:pPr>
            <a:r>
              <a:rPr lang="en-US" altLang="zh-CN" sz="2400" dirty="0"/>
              <a:t>               As you all know, the year-end performance review has been kicked</a:t>
            </a:r>
          </a:p>
          <a:p>
            <a:pPr marL="0" indent="0" fontAlgn="auto">
              <a:lnSpc>
                <a:spcPts val="2600"/>
              </a:lnSpc>
              <a:buNone/>
            </a:pPr>
            <a:r>
              <a:rPr lang="en-US" altLang="zh-CN" sz="2400" dirty="0"/>
              <a:t>        off since last November. To support you in an effective conversation</a:t>
            </a:r>
          </a:p>
          <a:p>
            <a:pPr marL="0" indent="0" fontAlgn="auto">
              <a:lnSpc>
                <a:spcPts val="2600"/>
              </a:lnSpc>
              <a:buNone/>
            </a:pPr>
            <a:r>
              <a:rPr lang="en-US" altLang="zh-CN" sz="2400" dirty="0"/>
              <a:t>        with your subordinates about the performance, you are requested to</a:t>
            </a:r>
          </a:p>
          <a:p>
            <a:pPr marL="0" indent="0" fontAlgn="auto">
              <a:lnSpc>
                <a:spcPts val="2600"/>
              </a:lnSpc>
              <a:buNone/>
            </a:pPr>
            <a:r>
              <a:rPr lang="en-US" altLang="zh-CN" sz="2400" dirty="0"/>
              <a:t>        attend    2    in     3     at     4     .</a:t>
            </a:r>
          </a:p>
          <a:p>
            <a:pPr marL="0" indent="0" fontAlgn="auto">
              <a:lnSpc>
                <a:spcPts val="2600"/>
              </a:lnSpc>
              <a:buNone/>
            </a:pPr>
            <a:r>
              <a:rPr lang="en-US" altLang="zh-CN" sz="2400" dirty="0"/>
              <a:t>                                                                                                                </a:t>
            </a:r>
            <a:r>
              <a:rPr lang="en-US" altLang="zh-CN" sz="2400" dirty="0">
                <a:sym typeface="+mn-ea"/>
              </a:rPr>
              <a:t>5</a:t>
            </a:r>
            <a:endParaRPr lang="en-US" altLang="zh-CN" sz="2400" dirty="0"/>
          </a:p>
          <a:p>
            <a:pPr marL="0" indent="0" fontAlgn="auto">
              <a:lnSpc>
                <a:spcPts val="2600"/>
              </a:lnSpc>
              <a:buNone/>
            </a:pPr>
            <a:r>
              <a:rPr lang="en-US" altLang="zh-CN" sz="2400" dirty="0"/>
              <a:t>        </a:t>
            </a:r>
          </a:p>
        </p:txBody>
      </p:sp>
      <p:grpSp>
        <p:nvGrpSpPr>
          <p:cNvPr id="6" name="组合 5"/>
          <p:cNvGrpSpPr/>
          <p:nvPr/>
        </p:nvGrpSpPr>
        <p:grpSpPr>
          <a:xfrm>
            <a:off x="0" y="-45586"/>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
        <p:nvSpPr>
          <p:cNvPr id="4" name="圆角矩形 3"/>
          <p:cNvSpPr/>
          <p:nvPr/>
        </p:nvSpPr>
        <p:spPr>
          <a:xfrm>
            <a:off x="1071880" y="1322705"/>
            <a:ext cx="8837295" cy="449516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cxnSp>
        <p:nvCxnSpPr>
          <p:cNvPr id="2" name="直接连接符 1"/>
          <p:cNvCxnSpPr/>
          <p:nvPr/>
        </p:nvCxnSpPr>
        <p:spPr>
          <a:xfrm>
            <a:off x="7846060" y="2174240"/>
            <a:ext cx="974090" cy="0"/>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flipV="1">
            <a:off x="8021955" y="4963160"/>
            <a:ext cx="1031240" cy="1397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2001520" y="4454525"/>
            <a:ext cx="742315" cy="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3004820" y="4454525"/>
            <a:ext cx="783590" cy="0"/>
          </a:xfrm>
          <a:prstGeom prst="line">
            <a:avLst/>
          </a:prstGeom>
        </p:spPr>
        <p:style>
          <a:lnRef idx="1">
            <a:schemeClr val="dk1"/>
          </a:lnRef>
          <a:fillRef idx="0">
            <a:schemeClr val="dk1"/>
          </a:fillRef>
          <a:effectRef idx="0">
            <a:schemeClr val="dk1"/>
          </a:effectRef>
          <a:fontRef idx="minor">
            <a:schemeClr val="tx1"/>
          </a:fontRef>
        </p:style>
      </p:cxnSp>
      <p:cxnSp>
        <p:nvCxnSpPr>
          <p:cNvPr id="15" name="直接连接符 14"/>
          <p:cNvCxnSpPr/>
          <p:nvPr/>
        </p:nvCxnSpPr>
        <p:spPr>
          <a:xfrm flipV="1">
            <a:off x="4104640" y="4441190"/>
            <a:ext cx="769620" cy="1333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8"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rPr>
                <a:t>4</a:t>
              </a:r>
            </a:p>
          </p:txBody>
        </p:sp>
      </p:grpSp>
      <p:sp>
        <p:nvSpPr>
          <p:cNvPr id="119" name="文本框 118"/>
          <p:cNvSpPr txBox="1"/>
          <p:nvPr/>
        </p:nvSpPr>
        <p:spPr>
          <a:xfrm>
            <a:off x="1238250" y="2129790"/>
            <a:ext cx="6501130" cy="87439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Receiving Visitors</a:t>
            </a:r>
          </a:p>
        </p:txBody>
      </p:sp>
      <p:pic>
        <p:nvPicPr>
          <p:cNvPr id="4098" name="Picture 2" descr="F:\班班工作\周一心\出版社工作\周work\编辑稿\一审稿件\2016\管理英语 1\发排\管理英语1（4.29）\发排替换图片\P44 一起吃饭.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38251" y="3440190"/>
            <a:ext cx="4122420" cy="274743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1150" y="3724275"/>
            <a:ext cx="2767965" cy="1233805"/>
            <a:chOff x="310896" y="3798335"/>
            <a:chExt cx="2767965" cy="1233805"/>
          </a:xfrm>
        </p:grpSpPr>
        <p:sp>
          <p:nvSpPr>
            <p:cNvPr id="16" name="矩形 15"/>
            <p:cNvSpPr/>
            <p:nvPr/>
          </p:nvSpPr>
          <p:spPr>
            <a:xfrm>
              <a:off x="565531" y="4647330"/>
              <a:ext cx="2299970" cy="384810"/>
            </a:xfrm>
            <a:prstGeom prst="rect">
              <a:avLst/>
            </a:prstGeom>
          </p:spPr>
          <p:txBody>
            <a:bodyPr wrap="square">
              <a:spAutoFit/>
            </a:bodyPr>
            <a:lstStyle/>
            <a:p>
              <a:pPr lvl="0" algn="just"/>
              <a:r>
                <a:rPr lang="en-US" altLang="zh-CN" b="1" dirty="0">
                  <a:solidFill>
                    <a:schemeClr val="tx1">
                      <a:lumMod val="85000"/>
                      <a:lumOff val="15000"/>
                    </a:schemeClr>
                  </a:solidFill>
                  <a:latin typeface="微软雅黑" panose="020B0503020204020204" pitchFamily="34" charset="-122"/>
                  <a:ea typeface="微软雅黑" panose="020B0503020204020204" pitchFamily="34" charset="-122"/>
                </a:rPr>
                <a:t>                </a:t>
              </a:r>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写邀请信</a:t>
              </a:r>
            </a:p>
          </p:txBody>
        </p:sp>
        <p:sp>
          <p:nvSpPr>
            <p:cNvPr id="17" name="文本框 32"/>
            <p:cNvSpPr txBox="1"/>
            <p:nvPr/>
          </p:nvSpPr>
          <p:spPr>
            <a:xfrm>
              <a:off x="352806" y="3798335"/>
              <a:ext cx="2726055"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an invitation letter</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87012"/>
            <a:ext cx="3400205" cy="1233709"/>
            <a:chOff x="8767167" y="3587012"/>
            <a:chExt cx="3400205" cy="1233709"/>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sym typeface="+mn-ea"/>
                </a:rPr>
                <a:t>接受或谢绝邀请</a:t>
              </a:r>
            </a:p>
          </p:txBody>
        </p:sp>
        <p:sp>
          <p:nvSpPr>
            <p:cNvPr id="20" name="文本框 36"/>
            <p:cNvSpPr txBox="1"/>
            <p:nvPr/>
          </p:nvSpPr>
          <p:spPr>
            <a:xfrm>
              <a:off x="8811042" y="3587012"/>
              <a:ext cx="3131273"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sym typeface="+mn-ea"/>
                </a:rPr>
                <a:t>Accept or decline an invitation</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706327" y="1511743"/>
            <a:ext cx="3689782" cy="969862"/>
            <a:chOff x="8646637" y="1511743"/>
            <a:chExt cx="3689782" cy="96986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发出邀请</a:t>
              </a:r>
            </a:p>
          </p:txBody>
        </p:sp>
        <p:sp>
          <p:nvSpPr>
            <p:cNvPr id="23" name="文本框 40"/>
            <p:cNvSpPr txBox="1"/>
            <p:nvPr/>
          </p:nvSpPr>
          <p:spPr>
            <a:xfrm>
              <a:off x="8690452" y="1511743"/>
              <a:ext cx="3408045"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Make an invitation</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68" y="1838492"/>
            <a:ext cx="2554605" cy="880745"/>
            <a:chOff x="310868" y="1838492"/>
            <a:chExt cx="2554605" cy="880745"/>
          </a:xfrm>
        </p:grpSpPr>
        <p:grpSp>
          <p:nvGrpSpPr>
            <p:cNvPr id="29" name="组合 28"/>
            <p:cNvGrpSpPr/>
            <p:nvPr/>
          </p:nvGrpSpPr>
          <p:grpSpPr>
            <a:xfrm>
              <a:off x="310868" y="1838492"/>
              <a:ext cx="2554605" cy="880745"/>
              <a:chOff x="521582" y="1884212"/>
              <a:chExt cx="2349064" cy="880745"/>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接待访客</a:t>
                </a:r>
              </a:p>
            </p:txBody>
          </p:sp>
          <p:sp>
            <p:nvSpPr>
              <p:cNvPr id="14" name="文本框 28"/>
              <p:cNvSpPr txBox="1"/>
              <p:nvPr/>
            </p:nvSpPr>
            <p:spPr>
              <a:xfrm>
                <a:off x="521582" y="1884212"/>
                <a:ext cx="2348480" cy="48323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Receive visitors</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sym typeface="+mn-ea"/>
                </a:rPr>
                <a:t>Getting Started</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470535" y="624840"/>
            <a:ext cx="10999470" cy="284861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When meeting visitors, you may need to make small talk by asking</a:t>
            </a:r>
          </a:p>
          <a:p>
            <a:pPr lvl="0">
              <a:lnSpc>
                <a:spcPct val="90000"/>
              </a:lnSpc>
              <a:spcBef>
                <a:spcPts val="1000"/>
              </a:spcBef>
            </a:pPr>
            <a:r>
              <a:rPr lang="en-US" altLang="zh-CN" sz="2800" b="1" dirty="0">
                <a:solidFill>
                  <a:prstClr val="black"/>
                </a:solidFill>
              </a:rPr>
              <a:t>questions to “break the ice”. Match each question with an appropriate</a:t>
            </a:r>
          </a:p>
          <a:p>
            <a:pPr lvl="0">
              <a:lnSpc>
                <a:spcPct val="90000"/>
              </a:lnSpc>
              <a:spcBef>
                <a:spcPts val="1000"/>
              </a:spcBef>
            </a:pPr>
            <a:r>
              <a:rPr lang="en-US" altLang="zh-CN" sz="2800" b="1" dirty="0">
                <a:solidFill>
                  <a:prstClr val="black"/>
                </a:solidFill>
              </a:rPr>
              <a:t>answer.</a:t>
            </a:r>
          </a:p>
          <a:p>
            <a:pPr lvl="0">
              <a:lnSpc>
                <a:spcPct val="90000"/>
              </a:lnSpc>
              <a:spcBef>
                <a:spcPts val="1000"/>
              </a:spcBef>
            </a:pPr>
            <a:endParaRPr lang="en-US" altLang="zh-CN" sz="2800" b="1" dirty="0">
              <a:solidFill>
                <a:prstClr val="black"/>
              </a:solidFill>
            </a:endParaRPr>
          </a:p>
          <a:p>
            <a:pPr lvl="0">
              <a:lnSpc>
                <a:spcPct val="90000"/>
              </a:lnSpc>
              <a:spcBef>
                <a:spcPts val="1000"/>
              </a:spcBef>
            </a:pPr>
            <a:r>
              <a:rPr lang="en-US" altLang="zh-CN" sz="2000" b="1" dirty="0">
                <a:solidFill>
                  <a:prstClr val="black"/>
                </a:solidFill>
              </a:rPr>
              <a:t> 1.                </a:t>
            </a:r>
            <a:r>
              <a:rPr lang="en-US" altLang="zh-CN" sz="2000" b="1" dirty="0">
                <a:solidFill>
                  <a:prstClr val="black"/>
                </a:solidFill>
                <a:sym typeface="+mn-ea"/>
              </a:rPr>
              <a:t>2.                   3.                   4.                     5.</a:t>
            </a:r>
            <a:endParaRPr lang="en-US" altLang="zh-CN" sz="2000" b="1" dirty="0">
              <a:solidFill>
                <a:prstClr val="black"/>
              </a:solidFill>
            </a:endParaRPr>
          </a:p>
          <a:p>
            <a:pPr lvl="0">
              <a:lnSpc>
                <a:spcPct val="90000"/>
              </a:lnSpc>
              <a:spcBef>
                <a:spcPts val="1000"/>
              </a:spcBef>
            </a:pPr>
            <a:endParaRPr lang="en-US" altLang="zh-CN" sz="2000" b="1" dirty="0">
              <a:solidFill>
                <a:prstClr val="black"/>
              </a:solidFill>
            </a:endParaRPr>
          </a:p>
        </p:txBody>
      </p:sp>
      <p:cxnSp>
        <p:nvCxnSpPr>
          <p:cNvPr id="2" name="直接连接符 1"/>
          <p:cNvCxnSpPr/>
          <p:nvPr/>
        </p:nvCxnSpPr>
        <p:spPr>
          <a:xfrm>
            <a:off x="869950" y="2924810"/>
            <a:ext cx="839470" cy="0"/>
          </a:xfrm>
          <a:prstGeom prst="line">
            <a:avLst/>
          </a:prstGeom>
        </p:spPr>
        <p:style>
          <a:lnRef idx="1">
            <a:schemeClr val="dk1"/>
          </a:lnRef>
          <a:fillRef idx="0">
            <a:schemeClr val="dk1"/>
          </a:fillRef>
          <a:effectRef idx="0">
            <a:schemeClr val="dk1"/>
          </a:effectRef>
          <a:fontRef idx="minor">
            <a:schemeClr val="tx1"/>
          </a:fontRef>
        </p:style>
      </p:cxnSp>
      <p:cxnSp>
        <p:nvCxnSpPr>
          <p:cNvPr id="3" name="直接连接符 2"/>
          <p:cNvCxnSpPr/>
          <p:nvPr/>
        </p:nvCxnSpPr>
        <p:spPr>
          <a:xfrm>
            <a:off x="1980565" y="2937510"/>
            <a:ext cx="981710" cy="0"/>
          </a:xfrm>
          <a:prstGeom prst="line">
            <a:avLst/>
          </a:prstGeom>
        </p:spPr>
        <p:style>
          <a:lnRef idx="1">
            <a:schemeClr val="dk1"/>
          </a:lnRef>
          <a:fillRef idx="0">
            <a:schemeClr val="dk1"/>
          </a:fillRef>
          <a:effectRef idx="0">
            <a:schemeClr val="dk1"/>
          </a:effectRef>
          <a:fontRef idx="minor">
            <a:schemeClr val="tx1"/>
          </a:fontRef>
        </p:style>
      </p:cxnSp>
      <p:cxnSp>
        <p:nvCxnSpPr>
          <p:cNvPr id="7" name="直接连接符 6"/>
          <p:cNvCxnSpPr/>
          <p:nvPr/>
        </p:nvCxnSpPr>
        <p:spPr>
          <a:xfrm>
            <a:off x="3181985" y="2950845"/>
            <a:ext cx="1084580" cy="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flipV="1">
            <a:off x="4486275" y="2950845"/>
            <a:ext cx="1162685" cy="1270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5932805" y="2963545"/>
            <a:ext cx="1136650" cy="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smtClean="0">
                  <a:solidFill>
                    <a:schemeClr val="bg1"/>
                  </a:solidFill>
                  <a:latin typeface="微软雅黑" panose="020B0503020204020204" pitchFamily="34" charset="-122"/>
                  <a:ea typeface="微软雅黑" panose="020B0503020204020204" pitchFamily="34" charset="-122"/>
                  <a:sym typeface="+mn-ea"/>
                </a:rPr>
                <a:t>Getting Started</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470535" y="624840"/>
            <a:ext cx="10999470" cy="153543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When meeting visitors, you may need to make small talk by asking</a:t>
            </a:r>
          </a:p>
          <a:p>
            <a:pPr lvl="0">
              <a:lnSpc>
                <a:spcPct val="90000"/>
              </a:lnSpc>
              <a:spcBef>
                <a:spcPts val="1000"/>
              </a:spcBef>
            </a:pPr>
            <a:r>
              <a:rPr lang="en-US" altLang="zh-CN" sz="2800" b="1" dirty="0">
                <a:solidFill>
                  <a:prstClr val="black"/>
                </a:solidFill>
              </a:rPr>
              <a:t>questions to “break the ice”. Match each question with an appropriate</a:t>
            </a:r>
          </a:p>
          <a:p>
            <a:pPr lvl="0">
              <a:lnSpc>
                <a:spcPct val="90000"/>
              </a:lnSpc>
              <a:spcBef>
                <a:spcPts val="1000"/>
              </a:spcBef>
            </a:pPr>
            <a:r>
              <a:rPr lang="en-US" altLang="zh-CN" sz="2800" b="1" dirty="0">
                <a:solidFill>
                  <a:prstClr val="black"/>
                </a:solidFill>
              </a:rPr>
              <a:t>answer.</a:t>
            </a:r>
          </a:p>
        </p:txBody>
      </p:sp>
      <p:sp>
        <p:nvSpPr>
          <p:cNvPr id="9" name="圆角矩形 8"/>
          <p:cNvSpPr/>
          <p:nvPr/>
        </p:nvSpPr>
        <p:spPr>
          <a:xfrm>
            <a:off x="471170" y="2160905"/>
            <a:ext cx="10590530" cy="452818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2" name="文本框 1"/>
          <p:cNvSpPr txBox="1"/>
          <p:nvPr/>
        </p:nvSpPr>
        <p:spPr>
          <a:xfrm>
            <a:off x="772160" y="2535555"/>
            <a:ext cx="5005070" cy="3386455"/>
          </a:xfrm>
          <a:prstGeom prst="rect">
            <a:avLst/>
          </a:prstGeom>
          <a:noFill/>
        </p:spPr>
        <p:txBody>
          <a:bodyPr wrap="square" rtlCol="0" anchor="t">
            <a:spAutoFit/>
          </a:bodyPr>
          <a:lstStyle/>
          <a:p>
            <a:r>
              <a:rPr lang="zh-CN" altLang="en-US" sz="2400"/>
              <a:t>1. Excuse me, sir. Are you Mr. Taylor</a:t>
            </a:r>
          </a:p>
          <a:p>
            <a:r>
              <a:rPr lang="zh-CN" altLang="en-US" sz="2400"/>
              <a:t>from the Menglin Publishing</a:t>
            </a:r>
          </a:p>
          <a:p>
            <a:r>
              <a:rPr lang="zh-CN" altLang="en-US" sz="2400"/>
              <a:t>House?</a:t>
            </a:r>
          </a:p>
          <a:p>
            <a:r>
              <a:rPr lang="zh-CN" altLang="en-US" sz="2400"/>
              <a:t>2. Did you have any trouble finding</a:t>
            </a:r>
          </a:p>
          <a:p>
            <a:r>
              <a:rPr lang="zh-CN" altLang="en-US" sz="2400"/>
              <a:t>us?</a:t>
            </a:r>
          </a:p>
          <a:p>
            <a:r>
              <a:rPr lang="zh-CN" altLang="en-US" sz="2400"/>
              <a:t>3. How was your trip going?</a:t>
            </a:r>
          </a:p>
          <a:p>
            <a:r>
              <a:rPr lang="zh-CN" altLang="en-US" sz="2400"/>
              <a:t>4. Fine weather, isn’t it?</a:t>
            </a:r>
          </a:p>
          <a:p>
            <a:r>
              <a:rPr lang="zh-CN" altLang="en-US" sz="2400"/>
              <a:t>5. Would you like something to</a:t>
            </a:r>
          </a:p>
          <a:p>
            <a:r>
              <a:rPr lang="zh-CN" altLang="en-US" sz="2400"/>
              <a:t>drink? Do you prefer tea or coffee?</a:t>
            </a:r>
          </a:p>
        </p:txBody>
      </p:sp>
      <p:sp>
        <p:nvSpPr>
          <p:cNvPr id="3" name="文本框 2"/>
          <p:cNvSpPr txBox="1"/>
          <p:nvPr/>
        </p:nvSpPr>
        <p:spPr>
          <a:xfrm>
            <a:off x="6125210" y="2797810"/>
            <a:ext cx="4648200" cy="2654935"/>
          </a:xfrm>
          <a:prstGeom prst="rect">
            <a:avLst/>
          </a:prstGeom>
          <a:noFill/>
        </p:spPr>
        <p:txBody>
          <a:bodyPr wrap="square" rtlCol="0" anchor="t">
            <a:spAutoFit/>
          </a:bodyPr>
          <a:lstStyle/>
          <a:p>
            <a:r>
              <a:rPr lang="zh-CN" altLang="en-US" sz="2400"/>
              <a:t>A. No problem at all.</a:t>
            </a:r>
          </a:p>
          <a:p>
            <a:r>
              <a:rPr lang="zh-CN" altLang="en-US" sz="2400"/>
              <a:t>B. Oh, yes, I’m Taylor Clinton from</a:t>
            </a:r>
          </a:p>
          <a:p>
            <a:r>
              <a:rPr lang="zh-CN" altLang="en-US" sz="2400"/>
              <a:t>the Menglin Publishing House.</a:t>
            </a:r>
          </a:p>
          <a:p>
            <a:r>
              <a:rPr lang="zh-CN" altLang="en-US" sz="2400"/>
              <a:t>C. Yes, it’s lovely.</a:t>
            </a:r>
          </a:p>
          <a:p>
            <a:r>
              <a:rPr lang="zh-CN" altLang="en-US" sz="2400"/>
              <a:t>D. Fine. Everything went smoothly.</a:t>
            </a:r>
          </a:p>
          <a:p>
            <a:r>
              <a:rPr lang="zh-CN" altLang="en-US" sz="2400"/>
              <a:t>Thanks.</a:t>
            </a:r>
          </a:p>
          <a:p>
            <a:r>
              <a:rPr lang="zh-CN" altLang="en-US" sz="2400"/>
              <a:t>E. Thank you. Coffee, please.</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412115" y="889000"/>
            <a:ext cx="11562715" cy="4117975"/>
          </a:xfrm>
          <a:prstGeom prst="rect">
            <a:avLst/>
          </a:prstGeom>
          <a:noFill/>
        </p:spPr>
        <p:txBody>
          <a:bodyPr wrap="square" rtlCol="0">
            <a:spAutoFit/>
          </a:bodyPr>
          <a:lstStyle/>
          <a:p>
            <a:pPr algn="just"/>
            <a:r>
              <a:rPr lang="en-US" altLang="zh-CN" sz="2400" b="1" dirty="0"/>
              <a:t>Decide if the following sentences are appropriate when making or responding to invitations.</a:t>
            </a:r>
          </a:p>
          <a:p>
            <a:endParaRPr lang="en-US" altLang="zh-CN" sz="2400" dirty="0"/>
          </a:p>
          <a:p>
            <a:r>
              <a:rPr lang="en-US" altLang="zh-CN" sz="2400" dirty="0"/>
              <a:t>1. I hope you can go to the cinema tonight with me.</a:t>
            </a:r>
          </a:p>
          <a:p>
            <a:r>
              <a:rPr lang="en-US" altLang="zh-CN" sz="2400" dirty="0"/>
              <a:t>2.I was just wondering if I could come to your office and discuss it.</a:t>
            </a:r>
          </a:p>
          <a:p>
            <a:r>
              <a:rPr lang="en-US" altLang="zh-CN" sz="2400" dirty="0"/>
              <a:t>3. How about meeting in my office at 9:00 a.m.?</a:t>
            </a:r>
          </a:p>
          <a:p>
            <a:r>
              <a:rPr lang="en-US" altLang="zh-CN" sz="2400" dirty="0"/>
              <a:t>4. You should be here no later than 9:00 a.m.</a:t>
            </a:r>
          </a:p>
          <a:p>
            <a:r>
              <a:rPr lang="en-US" altLang="zh-CN" sz="2400" dirty="0"/>
              <a:t>5. Thank you for your kind invitation. I’ll be there on time.</a:t>
            </a:r>
          </a:p>
          <a:p>
            <a:r>
              <a:rPr lang="en-US" altLang="zh-CN" sz="2400" dirty="0"/>
              <a:t>6. I’ll be there if I’m free tomorrow.</a:t>
            </a:r>
          </a:p>
          <a:p>
            <a:r>
              <a:rPr lang="en-US" altLang="zh-CN" sz="2400" dirty="0"/>
              <a:t>7. I’m sorry, but I have another appointment. Thanks anyway.</a:t>
            </a:r>
          </a:p>
          <a:p>
            <a:r>
              <a:rPr lang="en-US" altLang="zh-CN" sz="2400" dirty="0"/>
              <a:t>8. No, I cannot accept your invitation.</a:t>
            </a:r>
          </a:p>
        </p:txBody>
      </p:sp>
      <p:grpSp>
        <p:nvGrpSpPr>
          <p:cNvPr id="27" name="组合 26"/>
          <p:cNvGrpSpPr/>
          <p:nvPr/>
        </p:nvGrpSpPr>
        <p:grpSpPr>
          <a:xfrm>
            <a:off x="0" y="-32251"/>
            <a:ext cx="12204032" cy="810213"/>
            <a:chOff x="0" y="-32251"/>
            <a:chExt cx="12204032" cy="810213"/>
          </a:xfrm>
        </p:grpSpPr>
        <p:sp>
          <p:nvSpPr>
            <p:cNvPr id="28" name="矩形 27"/>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29" name="文本框 81"/>
            <p:cNvSpPr txBox="1"/>
            <p:nvPr/>
          </p:nvSpPr>
          <p:spPr>
            <a:xfrm>
              <a:off x="412003" y="-32159"/>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0954385" cy="5359400"/>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I’d like you to meet our newcomer, Melinda.</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我想让你们见一下我们的新员工，梅琳达。</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句中缩略式I’d like 是I would like 的缩写形式，would like sb. to do sth. 想让某人做某</a:t>
            </a:r>
          </a:p>
          <a:p>
            <a:pPr marL="0" indent="0" fontAlgn="auto">
              <a:lnSpc>
                <a:spcPts val="2500"/>
              </a:lnSpc>
              <a:buNone/>
            </a:pPr>
            <a:r>
              <a:rPr lang="en-US" altLang="zh-CN" sz="2000"/>
              <a:t>   事。例如：I’d like you to buy some food for me. 我想让你帮我买一些食物。meet 会面；迎接；</a:t>
            </a:r>
          </a:p>
          <a:p>
            <a:pPr marL="0" indent="0" fontAlgn="auto">
              <a:lnSpc>
                <a:spcPts val="2500"/>
              </a:lnSpc>
              <a:buNone/>
            </a:pPr>
            <a:r>
              <a:rPr lang="en-US" altLang="zh-CN" sz="2000"/>
              <a:t>   相遇。例如：We went to the station to meet her. 我们去了车站接她。</a:t>
            </a:r>
          </a:p>
          <a:p>
            <a:pPr marL="0" indent="0" fontAlgn="auto">
              <a:lnSpc>
                <a:spcPts val="2500"/>
              </a:lnSpc>
              <a:buNone/>
            </a:pPr>
            <a:endParaRPr lang="en-US" altLang="zh-CN" sz="2000"/>
          </a:p>
          <a:p>
            <a:pPr marL="0" lvl="0" indent="0" fontAlgn="auto">
              <a:lnSpc>
                <a:spcPts val="2500"/>
              </a:lnSpc>
              <a:buNone/>
            </a:pPr>
            <a:r>
              <a:rPr lang="en-US" altLang="zh-CN" sz="2200" dirty="0">
                <a:solidFill>
                  <a:prstClr val="black"/>
                </a:solidFill>
                <a:latin typeface="华文琥珀" panose="02010800040101010101" pitchFamily="2" charset="-122"/>
                <a:ea typeface="华文琥珀" panose="02010800040101010101" pitchFamily="2" charset="-122"/>
              </a:rPr>
              <a:t>【</a:t>
            </a:r>
            <a:r>
              <a:rPr lang="zh-CN" altLang="en-US" sz="2200" dirty="0" smtClean="0">
                <a:solidFill>
                  <a:prstClr val="black"/>
                </a:solidFill>
                <a:latin typeface="华文琥珀" panose="02010800040101010101" pitchFamily="2" charset="-122"/>
                <a:ea typeface="华文琥珀" panose="02010800040101010101" pitchFamily="2" charset="-122"/>
              </a:rPr>
              <a:t>句子</a:t>
            </a:r>
            <a:r>
              <a:rPr lang="en-US" altLang="zh-CN" sz="2200" dirty="0" smtClean="0">
                <a:solidFill>
                  <a:prstClr val="black"/>
                </a:solidFill>
                <a:latin typeface="华文琥珀" panose="02010800040101010101" pitchFamily="2" charset="-122"/>
                <a:ea typeface="华文琥珀" panose="02010800040101010101" pitchFamily="2" charset="-122"/>
              </a:rPr>
              <a:t>】</a:t>
            </a:r>
            <a:r>
              <a:rPr lang="en-US" altLang="zh-CN" sz="2200" dirty="0">
                <a:solidFill>
                  <a:prstClr val="black"/>
                </a:solidFill>
              </a:rPr>
              <a:t>We’ll all be ready to help.</a:t>
            </a:r>
          </a:p>
          <a:p>
            <a:pPr marL="0" lvl="0" indent="0" fontAlgn="auto">
              <a:lnSpc>
                <a:spcPts val="2500"/>
              </a:lnSpc>
              <a:buNone/>
            </a:pPr>
            <a:r>
              <a:rPr lang="en-US" altLang="zh-CN" sz="2200" dirty="0" smtClean="0">
                <a:solidFill>
                  <a:prstClr val="black"/>
                </a:solidFill>
                <a:latin typeface="华文琥珀" panose="02010800040101010101" pitchFamily="2" charset="-122"/>
                <a:ea typeface="华文琥珀" panose="02010800040101010101" pitchFamily="2" charset="-122"/>
              </a:rPr>
              <a:t>【</a:t>
            </a:r>
            <a:r>
              <a:rPr lang="zh-CN" altLang="en-US" sz="2200" dirty="0">
                <a:solidFill>
                  <a:prstClr val="black"/>
                </a:solidFill>
                <a:latin typeface="华文琥珀" panose="02010800040101010101" pitchFamily="2" charset="-122"/>
                <a:ea typeface="华文琥珀" panose="02010800040101010101" pitchFamily="2" charset="-122"/>
              </a:rPr>
              <a:t>译文</a:t>
            </a:r>
            <a:r>
              <a:rPr lang="en-US" altLang="zh-CN" sz="2200" dirty="0">
                <a:solidFill>
                  <a:prstClr val="black"/>
                </a:solidFill>
                <a:latin typeface="华文琥珀" panose="02010800040101010101" pitchFamily="2" charset="-122"/>
                <a:ea typeface="华文琥珀" panose="02010800040101010101" pitchFamily="2" charset="-122"/>
              </a:rPr>
              <a:t>】 </a:t>
            </a:r>
            <a:r>
              <a:rPr lang="zh-CN" altLang="en-US" sz="2000" dirty="0">
                <a:solidFill>
                  <a:prstClr val="black"/>
                </a:solidFill>
                <a:latin typeface="宋体" panose="02010600030101010101" pitchFamily="2" charset="-122"/>
              </a:rPr>
              <a:t>我们随时可以帮忙。</a:t>
            </a:r>
          </a:p>
          <a:p>
            <a:pPr marL="0" lvl="0" indent="0" fontAlgn="auto">
              <a:lnSpc>
                <a:spcPts val="2500"/>
              </a:lnSpc>
              <a:buNone/>
            </a:pPr>
            <a:r>
              <a:rPr lang="en-US" altLang="zh-CN" sz="2200" dirty="0">
                <a:solidFill>
                  <a:prstClr val="black"/>
                </a:solidFill>
                <a:latin typeface="华文琥珀" panose="02010800040101010101" pitchFamily="2" charset="-122"/>
                <a:ea typeface="华文琥珀" panose="02010800040101010101" pitchFamily="2" charset="-122"/>
              </a:rPr>
              <a:t>【</a:t>
            </a:r>
            <a:r>
              <a:rPr lang="zh-CN" altLang="en-US" sz="2200" dirty="0">
                <a:solidFill>
                  <a:prstClr val="black"/>
                </a:solidFill>
                <a:latin typeface="华文琥珀" panose="02010800040101010101" pitchFamily="2" charset="-122"/>
                <a:ea typeface="华文琥珀" panose="02010800040101010101" pitchFamily="2" charset="-122"/>
              </a:rPr>
              <a:t>难点</a:t>
            </a:r>
            <a:r>
              <a:rPr lang="en-US" altLang="zh-CN" sz="2200" dirty="0" smtClean="0">
                <a:solidFill>
                  <a:prstClr val="black"/>
                </a:solidFill>
                <a:latin typeface="华文琥珀" panose="02010800040101010101" pitchFamily="2" charset="-122"/>
                <a:ea typeface="华文琥珀" panose="02010800040101010101" pitchFamily="2" charset="-122"/>
              </a:rPr>
              <a:t>】</a:t>
            </a:r>
            <a:r>
              <a:rPr lang="en-US" altLang="zh-CN" sz="2000" dirty="0" smtClean="0">
                <a:solidFill>
                  <a:prstClr val="black"/>
                </a:solidFill>
              </a:rPr>
              <a:t>be ready to do sth. 随时准备做某事，准备好了做某事。例如：I am ready to do anything </a:t>
            </a:r>
          </a:p>
          <a:p>
            <a:pPr marL="0" lvl="0" indent="0" fontAlgn="auto">
              <a:lnSpc>
                <a:spcPts val="2500"/>
              </a:lnSpc>
              <a:buNone/>
            </a:pPr>
            <a:r>
              <a:rPr lang="en-US" altLang="zh-CN" sz="2000" dirty="0" smtClean="0">
                <a:solidFill>
                  <a:prstClr val="black"/>
                </a:solidFill>
              </a:rPr>
              <a:t>   at your word. 我随时听候您的吩咐（叫我干什么，我就干什么）。注意区别：be ready for sth. 为</a:t>
            </a:r>
          </a:p>
          <a:p>
            <a:pPr marL="0" lvl="0" indent="0" fontAlgn="auto">
              <a:lnSpc>
                <a:spcPts val="2500"/>
              </a:lnSpc>
              <a:buNone/>
            </a:pPr>
            <a:r>
              <a:rPr lang="en-US" altLang="zh-CN" sz="2000" dirty="0" smtClean="0">
                <a:solidFill>
                  <a:prstClr val="black"/>
                </a:solidFill>
              </a:rPr>
              <a:t>   某事做好了准备。例如：Are you ready for the competition next week? 下周的竞赛，你做好准备</a:t>
            </a:r>
          </a:p>
          <a:p>
            <a:pPr marL="0" lvl="0" indent="0" fontAlgn="auto">
              <a:lnSpc>
                <a:spcPts val="2500"/>
              </a:lnSpc>
              <a:buNone/>
            </a:pPr>
            <a:r>
              <a:rPr lang="en-US" altLang="zh-CN" sz="2000" dirty="0" smtClean="0">
                <a:solidFill>
                  <a:prstClr val="black"/>
                </a:solidFill>
              </a:rPr>
              <a:t>   了吗？</a:t>
            </a: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5" y="1306830"/>
            <a:ext cx="11250930" cy="5359400"/>
          </a:xfrm>
        </p:spPr>
        <p:txBody>
          <a:bodyPr>
            <a:normAutofit/>
          </a:bodyPr>
          <a:lstStyle/>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I’d like to talk about the related issues of the coming charity book donation activities.</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a:latin typeface="华文琥珀" panose="02010800040101010101" pitchFamily="2" charset="-122"/>
                <a:ea typeface="华文琥珀" panose="02010800040101010101" pitchFamily="2" charset="-122"/>
              </a:rPr>
              <a:t>】</a:t>
            </a:r>
            <a:r>
              <a:rPr lang="zh-CN" altLang="en-US" sz="2000" dirty="0"/>
              <a:t>我想就即将举行的慈善捐书活动的相关事项进行商议。</a:t>
            </a:r>
            <a:endParaRPr lang="en-US" altLang="zh-CN" sz="2000" dirty="0"/>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a:t>I’d like to = I would like to 我想，我要。例如：I’d like to have a party this Sunday. 我想这周日</a:t>
            </a:r>
          </a:p>
          <a:p>
            <a:pPr marL="0" indent="0" fontAlgn="auto">
              <a:lnSpc>
                <a:spcPts val="2500"/>
              </a:lnSpc>
              <a:buNone/>
            </a:pPr>
            <a:r>
              <a:rPr lang="en-US" altLang="zh-CN" sz="2000"/>
              <a:t>  举办一个聚会。related 相关的，此处是过去分词作定语修饰issues。coming 即将到来的，此处是现</a:t>
            </a:r>
          </a:p>
          <a:p>
            <a:pPr marL="0" indent="0" fontAlgn="auto">
              <a:lnSpc>
                <a:spcPts val="2500"/>
              </a:lnSpc>
              <a:buNone/>
            </a:pPr>
            <a:r>
              <a:rPr lang="en-US" altLang="zh-CN" sz="2000"/>
              <a:t>  在分词作定语。例如：We must set ourselves precise sales targets for the coming year. 我们要为明年定</a:t>
            </a:r>
          </a:p>
          <a:p>
            <a:pPr marL="0" indent="0" fontAlgn="auto">
              <a:lnSpc>
                <a:spcPts val="2500"/>
              </a:lnSpc>
              <a:buNone/>
            </a:pPr>
            <a:r>
              <a:rPr lang="en-US" altLang="zh-CN" sz="2000"/>
              <a:t>  出明确的销售目标。</a:t>
            </a:r>
          </a:p>
          <a:p>
            <a:pPr marL="0" indent="0" fontAlgn="auto">
              <a:lnSpc>
                <a:spcPts val="2500"/>
              </a:lnSpc>
              <a:buNone/>
            </a:pPr>
            <a:endParaRPr lang="en-US" altLang="zh-CN" sz="2000" dirty="0" smtClean="0">
              <a:latin typeface="华文琥珀" panose="02010800040101010101" pitchFamily="2" charset="-122"/>
              <a:ea typeface="华文琥珀" panose="02010800040101010101" pitchFamily="2" charset="-122"/>
              <a:sym typeface="+mn-ea"/>
            </a:endParaRPr>
          </a:p>
          <a:p>
            <a:pPr marL="0" indent="0" fontAlgn="auto">
              <a:lnSpc>
                <a:spcPts val="2500"/>
              </a:lnSpc>
              <a:buNone/>
            </a:pPr>
            <a:r>
              <a:rPr lang="en-US" altLang="zh-CN" sz="2000" dirty="0" smtClean="0">
                <a:latin typeface="华文琥珀" panose="02010800040101010101" pitchFamily="2" charset="-122"/>
                <a:ea typeface="华文琥珀" panose="02010800040101010101" pitchFamily="2" charset="-122"/>
                <a:sym typeface="+mn-ea"/>
              </a:rPr>
              <a:t>【</a:t>
            </a:r>
            <a:r>
              <a:rPr lang="zh-CN" altLang="en-US" sz="2000" dirty="0" smtClean="0">
                <a:latin typeface="华文琥珀" panose="02010800040101010101" pitchFamily="2" charset="-122"/>
                <a:ea typeface="华文琥珀" panose="02010800040101010101" pitchFamily="2" charset="-122"/>
                <a:sym typeface="+mn-ea"/>
              </a:rPr>
              <a:t>句子</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dirty="0">
                <a:sym typeface="+mn-ea"/>
              </a:rPr>
              <a:t>I was just wondering if I could come to your off ice and discuss it.</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译文</a:t>
            </a:r>
            <a:r>
              <a:rPr lang="en-US" altLang="zh-CN" sz="2000" dirty="0">
                <a:latin typeface="华文琥珀" panose="02010800040101010101" pitchFamily="2" charset="-122"/>
                <a:ea typeface="华文琥珀" panose="02010800040101010101" pitchFamily="2" charset="-122"/>
                <a:sym typeface="+mn-ea"/>
              </a:rPr>
              <a:t>】</a:t>
            </a:r>
            <a:r>
              <a:rPr lang="zh-CN" altLang="en-US" sz="2000" dirty="0">
                <a:sym typeface="+mn-ea"/>
              </a:rPr>
              <a:t>我想知道明天能否到你办公室讨论一下。</a:t>
            </a:r>
          </a:p>
          <a:p>
            <a:pPr marL="0" indent="0" fontAlgn="auto">
              <a:lnSpc>
                <a:spcPts val="2500"/>
              </a:lnSpc>
              <a:buNone/>
            </a:pPr>
            <a:r>
              <a:rPr lang="en-US" altLang="zh-CN" sz="2000" dirty="0">
                <a:latin typeface="华文琥珀" panose="02010800040101010101" pitchFamily="2" charset="-122"/>
                <a:ea typeface="华文琥珀" panose="02010800040101010101" pitchFamily="2" charset="-122"/>
                <a:sym typeface="+mn-ea"/>
              </a:rPr>
              <a:t>【</a:t>
            </a:r>
            <a:r>
              <a:rPr lang="zh-CN" altLang="en-US" sz="2000" dirty="0">
                <a:latin typeface="华文琥珀" panose="02010800040101010101" pitchFamily="2" charset="-122"/>
                <a:ea typeface="华文琥珀" panose="02010800040101010101" pitchFamily="2" charset="-122"/>
                <a:sym typeface="+mn-ea"/>
              </a:rPr>
              <a:t>难点</a:t>
            </a:r>
            <a:r>
              <a:rPr lang="en-US" altLang="zh-CN" sz="2000" dirty="0" smtClean="0">
                <a:latin typeface="华文琥珀" panose="02010800040101010101" pitchFamily="2" charset="-122"/>
                <a:ea typeface="华文琥珀" panose="02010800040101010101" pitchFamily="2" charset="-122"/>
                <a:sym typeface="+mn-ea"/>
              </a:rPr>
              <a:t>】</a:t>
            </a:r>
            <a:r>
              <a:rPr lang="en-US" altLang="zh-CN" sz="2000">
                <a:sym typeface="+mn-ea"/>
              </a:rPr>
              <a:t>I was wondering if you could ... 我想知道你是否可以……，是委婉的表达方式，表示礼貌地发</a:t>
            </a:r>
          </a:p>
          <a:p>
            <a:pPr marL="0" indent="0" fontAlgn="auto">
              <a:lnSpc>
                <a:spcPts val="2500"/>
              </a:lnSpc>
              <a:buNone/>
            </a:pPr>
            <a:r>
              <a:rPr lang="en-US" altLang="zh-CN" sz="2000">
                <a:sym typeface="+mn-ea"/>
              </a:rPr>
              <a:t>  出请求，用法和could you / would you 差不多，常用过去式。例如：I was wondering if I could borrow </a:t>
            </a:r>
          </a:p>
          <a:p>
            <a:pPr marL="0" indent="0" fontAlgn="auto">
              <a:lnSpc>
                <a:spcPts val="2500"/>
              </a:lnSpc>
              <a:buNone/>
            </a:pPr>
            <a:r>
              <a:rPr lang="en-US" altLang="zh-CN" sz="2000">
                <a:sym typeface="+mn-ea"/>
              </a:rPr>
              <a:t>  your car. 我可以借你的车用一下吗？</a:t>
            </a: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21360" y="1842135"/>
            <a:ext cx="10728960" cy="4642485"/>
          </a:xfrm>
        </p:spPr>
        <p:txBody>
          <a:bodyPr>
            <a:normAutofit/>
          </a:bodyPr>
          <a:lstStyle/>
          <a:p>
            <a:pPr marL="0" indent="0" fontAlgn="auto">
              <a:lnSpc>
                <a:spcPts val="2500"/>
              </a:lnSpc>
              <a:buNone/>
            </a:pPr>
            <a:r>
              <a:rPr lang="en-US" altLang="zh-CN" sz="2200" dirty="0" smtClean="0">
                <a:latin typeface="华文琥珀" panose="02010800040101010101" pitchFamily="2" charset="-122"/>
                <a:ea typeface="华文琥珀" panose="02010800040101010101" pitchFamily="2" charset="-122"/>
              </a:rPr>
              <a:t>【</a:t>
            </a:r>
            <a:r>
              <a:rPr lang="zh-CN" altLang="en-US" sz="2200" dirty="0" smtClean="0">
                <a:latin typeface="华文琥珀" panose="02010800040101010101" pitchFamily="2" charset="-122"/>
                <a:ea typeface="华文琥珀" panose="02010800040101010101" pitchFamily="2" charset="-122"/>
              </a:rPr>
              <a:t>句子</a:t>
            </a:r>
            <a:r>
              <a:rPr lang="en-US" altLang="zh-CN" sz="2200" dirty="0" smtClean="0">
                <a:latin typeface="华文琥珀" panose="02010800040101010101" pitchFamily="2" charset="-122"/>
                <a:ea typeface="华文琥珀" panose="02010800040101010101" pitchFamily="2" charset="-122"/>
              </a:rPr>
              <a:t>】</a:t>
            </a:r>
            <a:r>
              <a:rPr lang="en-US" altLang="zh-CN" sz="2200" dirty="0"/>
              <a:t>How about meeting in your office at 9:00 a.m.?</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译文</a:t>
            </a:r>
            <a:r>
              <a:rPr lang="en-US" altLang="zh-CN" sz="2200" dirty="0">
                <a:latin typeface="华文琥珀" panose="02010800040101010101" pitchFamily="2" charset="-122"/>
                <a:ea typeface="华文琥珀" panose="02010800040101010101" pitchFamily="2" charset="-122"/>
              </a:rPr>
              <a:t>】</a:t>
            </a:r>
            <a:r>
              <a:rPr lang="zh-CN" altLang="en-US" sz="2000" dirty="0"/>
              <a:t>上午9 点到你办公室见面如何？</a:t>
            </a:r>
          </a:p>
          <a:p>
            <a:pPr marL="0" indent="0" fontAlgn="auto">
              <a:lnSpc>
                <a:spcPts val="2500"/>
              </a:lnSpc>
              <a:buNone/>
            </a:pPr>
            <a:r>
              <a:rPr lang="en-US" altLang="zh-CN" sz="2200" dirty="0">
                <a:latin typeface="华文琥珀" panose="02010800040101010101" pitchFamily="2" charset="-122"/>
                <a:ea typeface="华文琥珀" panose="02010800040101010101" pitchFamily="2" charset="-122"/>
              </a:rPr>
              <a:t>【</a:t>
            </a:r>
            <a:r>
              <a:rPr lang="zh-CN" altLang="en-US" sz="2200" dirty="0">
                <a:latin typeface="华文琥珀" panose="02010800040101010101" pitchFamily="2" charset="-122"/>
                <a:ea typeface="华文琥珀" panose="02010800040101010101" pitchFamily="2" charset="-122"/>
              </a:rPr>
              <a:t>难点</a:t>
            </a:r>
            <a:r>
              <a:rPr lang="en-US" altLang="zh-CN" sz="2200" dirty="0" smtClean="0">
                <a:latin typeface="华文琥珀" panose="02010800040101010101" pitchFamily="2" charset="-122"/>
                <a:ea typeface="华文琥珀" panose="02010800040101010101" pitchFamily="2" charset="-122"/>
              </a:rPr>
              <a:t>】</a:t>
            </a:r>
            <a:r>
              <a:rPr lang="en-US" altLang="zh-CN" sz="2000"/>
              <a:t>How about doing sth.? 用来向对方提出建议或倡议做某事，相当于句型Would you </a:t>
            </a:r>
          </a:p>
          <a:p>
            <a:pPr marL="0" indent="0" fontAlgn="auto">
              <a:lnSpc>
                <a:spcPts val="2500"/>
              </a:lnSpc>
              <a:buNone/>
            </a:pPr>
            <a:r>
              <a:rPr lang="en-US" altLang="zh-CN" sz="2000"/>
              <a:t>   like ...，语气比较委婉。例如：How about having some bread? 吃些面包怎么样？（与Would you </a:t>
            </a:r>
          </a:p>
          <a:p>
            <a:pPr marL="0" indent="0" fontAlgn="auto">
              <a:lnSpc>
                <a:spcPts val="2500"/>
              </a:lnSpc>
              <a:buNone/>
            </a:pPr>
            <a:r>
              <a:rPr lang="en-US" altLang="zh-CN" sz="2000"/>
              <a:t>  like some bread?同义）</a:t>
            </a:r>
          </a:p>
          <a:p>
            <a:pPr marL="0" indent="0" fontAlgn="auto">
              <a:lnSpc>
                <a:spcPts val="2500"/>
              </a:lnSpc>
              <a:buNone/>
            </a:pPr>
            <a:endParaRPr lang="en-US" altLang="zh-CN" sz="2000" dirty="0" smtClean="0">
              <a:solidFill>
                <a:prstClr val="black"/>
              </a:solidFill>
              <a:sym typeface="+mn-ea"/>
            </a:endParaRPr>
          </a:p>
          <a:p>
            <a:pPr marL="0" lvl="0" indent="0">
              <a:lnSpc>
                <a:spcPct val="150000"/>
              </a:lnSpc>
              <a:buNone/>
            </a:pPr>
            <a:endParaRPr lang="en-US" altLang="zh-CN" sz="2000" dirty="0" smtClean="0">
              <a:solidFill>
                <a:prstClr val="black"/>
              </a:solidFill>
            </a:endParaRPr>
          </a:p>
          <a:p>
            <a:pPr marL="0" indent="0">
              <a:lnSpc>
                <a:spcPct val="150000"/>
              </a:lnSpc>
              <a:buNone/>
            </a:pPr>
            <a:endParaRPr lang="zh-CN" altLang="en-US" sz="2000" dirty="0"/>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604520" y="1528445"/>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一般现在时</a:t>
            </a:r>
          </a:p>
          <a:p>
            <a:pPr marL="0" indent="0" algn="just">
              <a:lnSpc>
                <a:spcPct val="120000"/>
              </a:lnSpc>
              <a:buNone/>
            </a:pPr>
            <a:r>
              <a:rPr lang="en-US" altLang="zh-CN" sz="1900" dirty="0" smtClean="0"/>
              <a:t>  </a:t>
            </a:r>
            <a:r>
              <a:rPr lang="en-US" altLang="zh-CN" sz="2000" dirty="0" smtClean="0"/>
              <a:t>       • 一般现在时表示经常性或习惯性的动作或存在的状态；表示客观事实或普遍真理；在时间、条</a:t>
            </a:r>
          </a:p>
          <a:p>
            <a:pPr marL="0" indent="0" algn="just">
              <a:lnSpc>
                <a:spcPct val="120000"/>
              </a:lnSpc>
              <a:buNone/>
            </a:pPr>
            <a:r>
              <a:rPr lang="en-US" altLang="zh-CN" sz="2000" dirty="0" smtClean="0"/>
              <a:t>件等状语从句中，用现在时表示将来；在某些以here，there 开头的句子中，用一般现在时表示正在发生的动作。例如：</a:t>
            </a:r>
          </a:p>
          <a:p>
            <a:pPr marL="0" indent="0" algn="just">
              <a:lnSpc>
                <a:spcPct val="120000"/>
              </a:lnSpc>
              <a:buNone/>
            </a:pPr>
            <a:r>
              <a:rPr lang="en-US" altLang="zh-CN" sz="2000" dirty="0" smtClean="0"/>
              <a:t>            The moon moves round the earth.</a:t>
            </a:r>
          </a:p>
          <a:p>
            <a:pPr marL="0" indent="0" algn="just">
              <a:lnSpc>
                <a:spcPct val="120000"/>
              </a:lnSpc>
              <a:buNone/>
            </a:pPr>
            <a:r>
              <a:rPr lang="en-US" altLang="zh-CN" sz="2000" dirty="0" smtClean="0"/>
              <a:t>            There are two doors in the room.</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96850" y="1529080"/>
            <a:ext cx="11304270" cy="5069840"/>
          </a:xfrm>
        </p:spPr>
        <p:txBody>
          <a:bodyPr>
            <a:noAutofit/>
          </a:bodyPr>
          <a:lstStyle/>
          <a:p>
            <a:pPr marL="0" indent="0" algn="just">
              <a:lnSpc>
                <a:spcPct val="120000"/>
              </a:lnSpc>
              <a:buNone/>
            </a:pPr>
            <a:r>
              <a:rPr lang="en-US" altLang="zh-CN" sz="2400" b="1" dirty="0">
                <a:latin typeface="黑体" panose="02010609060101010101" pitchFamily="2" charset="-122"/>
                <a:ea typeface="黑体" panose="02010609060101010101" pitchFamily="2" charset="-122"/>
              </a:rPr>
              <a:t>                           </a:t>
            </a:r>
            <a:r>
              <a:rPr lang="zh-CN" altLang="en-US" sz="2400" b="1" dirty="0">
                <a:latin typeface="黑体" panose="02010609060101010101" pitchFamily="2" charset="-122"/>
                <a:ea typeface="黑体" panose="02010609060101010101" pitchFamily="2" charset="-122"/>
              </a:rPr>
              <a:t>一般将来时</a:t>
            </a:r>
          </a:p>
          <a:p>
            <a:pPr marL="0" indent="0" algn="just">
              <a:lnSpc>
                <a:spcPct val="120000"/>
              </a:lnSpc>
              <a:buNone/>
            </a:pPr>
            <a:r>
              <a:rPr lang="en-US" altLang="zh-CN" sz="1900" dirty="0" smtClean="0"/>
              <a:t>  </a:t>
            </a:r>
            <a:r>
              <a:rPr lang="en-US" altLang="zh-CN" sz="2000" dirty="0" smtClean="0"/>
              <a:t>         • 一般将来时表示将来某一时刻的动作或状态，或将来某一段时间内经常的动作或状态。常常</a:t>
            </a:r>
          </a:p>
          <a:p>
            <a:pPr marL="0" indent="0" algn="just">
              <a:lnSpc>
                <a:spcPct val="120000"/>
              </a:lnSpc>
              <a:buNone/>
            </a:pPr>
            <a:r>
              <a:rPr lang="en-US" altLang="zh-CN" sz="2000" dirty="0" smtClean="0"/>
              <a:t>和表示将来的时间状语连用。例如：tomorrow，next week，in the future 等。一般将来时由助动词</a:t>
            </a:r>
          </a:p>
          <a:p>
            <a:pPr marL="0" indent="0" algn="just">
              <a:lnSpc>
                <a:spcPct val="120000"/>
              </a:lnSpc>
              <a:buNone/>
            </a:pPr>
            <a:r>
              <a:rPr lang="en-US" altLang="zh-CN" sz="2000" dirty="0" smtClean="0"/>
              <a:t>shall（第一人称），will（第二、第三人称）+ 动词原形构成。美式英语常常不分人称都用will。例如：</a:t>
            </a:r>
          </a:p>
          <a:p>
            <a:pPr marL="0" indent="0" algn="just">
              <a:lnSpc>
                <a:spcPct val="120000"/>
              </a:lnSpc>
              <a:buNone/>
            </a:pPr>
            <a:r>
              <a:rPr lang="en-US" altLang="zh-CN" sz="2000" dirty="0" smtClean="0"/>
              <a:t>          I’ll get the meeting room ready beforehand.</a:t>
            </a:r>
          </a:p>
          <a:p>
            <a:pPr marL="0" indent="0" algn="just">
              <a:lnSpc>
                <a:spcPct val="120000"/>
              </a:lnSpc>
              <a:buNone/>
            </a:pPr>
            <a:r>
              <a:rPr lang="en-US" altLang="zh-CN" sz="2000" dirty="0" smtClean="0"/>
              <a:t>         When are you going to be here?</a:t>
            </a:r>
          </a:p>
          <a:p>
            <a:pPr marL="0" indent="0" algn="just">
              <a:lnSpc>
                <a:spcPct val="120000"/>
              </a:lnSpc>
              <a:buNone/>
            </a:pPr>
            <a:r>
              <a:rPr lang="en-US" altLang="zh-CN" sz="2000" dirty="0" smtClean="0"/>
              <a:t>                                                                          </a:t>
            </a:r>
          </a:p>
        </p:txBody>
      </p:sp>
      <p:grpSp>
        <p:nvGrpSpPr>
          <p:cNvPr id="14" name="组合 13"/>
          <p:cNvGrpSpPr/>
          <p:nvPr/>
        </p:nvGrpSpPr>
        <p:grpSpPr>
          <a:xfrm>
            <a:off x="0" y="115988"/>
            <a:ext cx="12204032" cy="1413097"/>
            <a:chOff x="0" y="115988"/>
            <a:chExt cx="12204032" cy="1413097"/>
          </a:xfrm>
        </p:grpSpPr>
        <p:grpSp>
          <p:nvGrpSpPr>
            <p:cNvPr id="4" name="组合 3"/>
            <p:cNvGrpSpPr/>
            <p:nvPr/>
          </p:nvGrpSpPr>
          <p:grpSpPr>
            <a:xfrm>
              <a:off x="0" y="544904"/>
              <a:ext cx="12204032" cy="585564"/>
              <a:chOff x="0" y="-32251"/>
              <a:chExt cx="12204032" cy="585564"/>
            </a:xfrm>
          </p:grpSpPr>
          <p:sp>
            <p:nvSpPr>
              <p:cNvPr id="5" name="矩形 4"/>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1640726" y="3009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schemeClr val="bg1"/>
                    </a:solidFill>
                    <a:latin typeface="微软雅黑" panose="020B0503020204020204" pitchFamily="34" charset="-122"/>
                    <a:ea typeface="微软雅黑" panose="020B0503020204020204" pitchFamily="34" charset="-122"/>
                  </a:rPr>
                  <a:t>Check It Out</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7" name="组合 6"/>
            <p:cNvGrpSpPr/>
            <p:nvPr/>
          </p:nvGrpSpPr>
          <p:grpSpPr>
            <a:xfrm>
              <a:off x="145060" y="115988"/>
              <a:ext cx="1541386" cy="1413097"/>
              <a:chOff x="6533743" y="1832637"/>
              <a:chExt cx="2018947" cy="1895305"/>
            </a:xfrm>
          </p:grpSpPr>
          <p:sp>
            <p:nvSpPr>
              <p:cNvPr id="12" name="同心圆 11"/>
              <p:cNvSpPr/>
              <p:nvPr/>
            </p:nvSpPr>
            <p:spPr>
              <a:xfrm>
                <a:off x="6533743" y="1832637"/>
                <a:ext cx="2018947" cy="189530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p>
            </p:txBody>
          </p:sp>
          <p:sp>
            <p:nvSpPr>
              <p:cNvPr id="9" name="Freeform 245"/>
              <p:cNvSpPr/>
              <p:nvPr/>
            </p:nvSpPr>
            <p:spPr bwMode="auto">
              <a:xfrm>
                <a:off x="6866739" y="2247515"/>
                <a:ext cx="1245613" cy="10655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p>
            </p:txBody>
          </p:sp>
        </p:grpSp>
      </p:grpSp>
      <p:grpSp>
        <p:nvGrpSpPr>
          <p:cNvPr id="10" name="组合 9"/>
          <p:cNvGrpSpPr/>
          <p:nvPr/>
        </p:nvGrpSpPr>
        <p:grpSpPr>
          <a:xfrm>
            <a:off x="1429094" y="2930304"/>
            <a:ext cx="10479437" cy="3422830"/>
            <a:chOff x="1429094" y="2930304"/>
            <a:chExt cx="10479437" cy="3422830"/>
          </a:xfrm>
        </p:grpSpPr>
        <p:sp>
          <p:nvSpPr>
            <p:cNvPr id="11" name="KSO_Shape"/>
            <p:cNvSpPr/>
            <p:nvPr/>
          </p:nvSpPr>
          <p:spPr bwMode="auto">
            <a:xfrm>
              <a:off x="10286582"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3" name="任意多边形 12"/>
            <p:cNvSpPr/>
            <p:nvPr/>
          </p:nvSpPr>
          <p:spPr>
            <a:xfrm>
              <a:off x="1429094" y="5911950"/>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grpSp>
    </p:spTree>
  </p:cSld>
  <p:clrMapOvr>
    <a:masterClrMapping/>
  </p:clrMapOvr>
  <mc:AlternateContent xmlns:mc="http://schemas.openxmlformats.org/markup-compatibility/2006" xmlns:p14="http://schemas.microsoft.com/office/powerpoint/2010/main">
    <mc:Choice Requires="p14">
      <p:transition spd="slow" p14:dur="2000">
        <p:blinds dir="vert"/>
      </p:transition>
    </mc:Choice>
    <mc:Fallback xmlns="">
      <p:transition spd="slow">
        <p:blinds dir="vert"/>
      </p:transition>
    </mc:Fallback>
  </mc:AlternateContent>
  <p:timing>
    <p:tnLst>
      <p:par>
        <p:cTn id="1" dur="indefinite" restart="never" nodeType="tmRoot"/>
      </p:par>
    </p:tn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Speaking——</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4</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following English with their Chinese equivalents.</a:t>
            </a:r>
          </a:p>
        </p:txBody>
      </p:sp>
      <p:sp>
        <p:nvSpPr>
          <p:cNvPr id="9" name="圆角矩形 8"/>
          <p:cNvSpPr/>
          <p:nvPr/>
        </p:nvSpPr>
        <p:spPr>
          <a:xfrm>
            <a:off x="1017270" y="1508760"/>
            <a:ext cx="4062095" cy="488632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5962650" y="1508760"/>
            <a:ext cx="6028690" cy="488696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243330" y="1508760"/>
            <a:ext cx="3674745" cy="4925695"/>
          </a:xfrm>
          <a:prstGeom prst="rect">
            <a:avLst/>
          </a:prstGeom>
          <a:noFill/>
        </p:spPr>
        <p:txBody>
          <a:bodyPr wrap="square">
            <a:spAutoFit/>
          </a:bodyPr>
          <a:lstStyle/>
          <a:p>
            <a:pPr algn="ctr"/>
            <a:r>
              <a:rPr lang="en-US" altLang="zh-CN" sz="2400" dirty="0" smtClean="0"/>
              <a:t>Column A</a:t>
            </a:r>
          </a:p>
          <a:p>
            <a:endParaRPr lang="en-US" altLang="zh-CN" dirty="0" smtClean="0"/>
          </a:p>
          <a:p>
            <a:pPr fontAlgn="auto">
              <a:lnSpc>
                <a:spcPts val="3000"/>
              </a:lnSpc>
            </a:pPr>
            <a:r>
              <a:rPr sz="2000" dirty="0"/>
              <a:t>1. Make sure you are properly</a:t>
            </a:r>
          </a:p>
          <a:p>
            <a:pPr fontAlgn="auto">
              <a:lnSpc>
                <a:spcPts val="3000"/>
              </a:lnSpc>
            </a:pPr>
            <a:r>
              <a:rPr sz="2000" dirty="0"/>
              <a:t>dressed.</a:t>
            </a:r>
          </a:p>
          <a:p>
            <a:pPr fontAlgn="auto">
              <a:lnSpc>
                <a:spcPts val="3000"/>
              </a:lnSpc>
            </a:pPr>
            <a:r>
              <a:rPr lang="en-US" altLang="zh-CN" sz="2000" dirty="0"/>
              <a:t>2. Give the visitor a warm and</a:t>
            </a:r>
          </a:p>
          <a:p>
            <a:pPr fontAlgn="auto">
              <a:lnSpc>
                <a:spcPts val="3000"/>
              </a:lnSpc>
            </a:pPr>
            <a:r>
              <a:rPr lang="en-US" altLang="zh-CN" sz="2000" dirty="0"/>
              <a:t>genuine smile.</a:t>
            </a:r>
          </a:p>
          <a:p>
            <a:pPr fontAlgn="auto">
              <a:lnSpc>
                <a:spcPts val="3000"/>
              </a:lnSpc>
            </a:pPr>
            <a:r>
              <a:rPr lang="en-US" altLang="zh-CN" sz="2000" dirty="0"/>
              <a:t>3. A firm handshake with eye contact helps to build trust.</a:t>
            </a:r>
          </a:p>
          <a:p>
            <a:pPr fontAlgn="auto">
              <a:lnSpc>
                <a:spcPts val="3000"/>
              </a:lnSpc>
            </a:pPr>
            <a:r>
              <a:rPr lang="en-US" altLang="zh-CN" sz="2000" dirty="0"/>
              <a:t>4. Keep the pace of your conversation unhurried.</a:t>
            </a:r>
          </a:p>
          <a:p>
            <a:pPr fontAlgn="auto">
              <a:lnSpc>
                <a:spcPts val="3000"/>
              </a:lnSpc>
            </a:pPr>
            <a:r>
              <a:rPr lang="en-US" altLang="zh-CN" sz="2000" dirty="0"/>
              <a:t>5. Respect the visitor’s space, but</a:t>
            </a:r>
          </a:p>
          <a:p>
            <a:pPr fontAlgn="auto">
              <a:lnSpc>
                <a:spcPts val="3000"/>
              </a:lnSpc>
            </a:pPr>
            <a:r>
              <a:rPr lang="en-US" altLang="zh-CN" sz="2000" dirty="0"/>
              <a:t>lean in slightly.</a:t>
            </a:r>
          </a:p>
          <a:p>
            <a:pPr fontAlgn="auto">
              <a:lnSpc>
                <a:spcPts val="3000"/>
              </a:lnSpc>
            </a:pPr>
            <a:endParaRPr lang="en-US" altLang="zh-CN" sz="2000" dirty="0"/>
          </a:p>
        </p:txBody>
      </p:sp>
      <p:sp>
        <p:nvSpPr>
          <p:cNvPr id="12" name="矩形 11"/>
          <p:cNvSpPr/>
          <p:nvPr/>
        </p:nvSpPr>
        <p:spPr>
          <a:xfrm>
            <a:off x="5776595" y="2022475"/>
            <a:ext cx="5808980" cy="5413375"/>
          </a:xfrm>
          <a:prstGeom prst="rect">
            <a:avLst/>
          </a:prstGeom>
          <a:noFill/>
        </p:spPr>
        <p:txBody>
          <a:bodyPr wrap="square">
            <a:spAutoFit/>
          </a:bodyPr>
          <a:lstStyle/>
          <a:p>
            <a:pPr algn="ctr"/>
            <a:r>
              <a:rPr lang="en-US" altLang="zh-CN" sz="2400" dirty="0" smtClean="0"/>
              <a:t>Column B</a:t>
            </a:r>
          </a:p>
          <a:p>
            <a:pPr algn="l"/>
            <a:r>
              <a:rPr lang="en-US" altLang="zh-CN" sz="2000" dirty="0"/>
              <a:t>                       </a:t>
            </a:r>
          </a:p>
          <a:p>
            <a:pPr algn="l" fontAlgn="auto">
              <a:lnSpc>
                <a:spcPts val="3000"/>
              </a:lnSpc>
            </a:pPr>
            <a:r>
              <a:rPr lang="en-US" altLang="zh-CN" sz="2000" dirty="0"/>
              <a:t>          A.</a:t>
            </a:r>
            <a:r>
              <a:rPr lang="zh-CN" altLang="en-US" sz="2000" dirty="0"/>
              <a:t>保持从容不迫地交谈。</a:t>
            </a:r>
          </a:p>
          <a:p>
            <a:pPr algn="l" fontAlgn="auto">
              <a:lnSpc>
                <a:spcPts val="3000"/>
              </a:lnSpc>
            </a:pPr>
            <a:r>
              <a:rPr lang="zh-CN" altLang="en-US" sz="2000" dirty="0"/>
              <a:t>          </a:t>
            </a:r>
            <a:r>
              <a:rPr lang="en-US" altLang="zh-CN" sz="2000" dirty="0"/>
              <a:t>B.为客人留有空间，身体略向前倾。</a:t>
            </a:r>
          </a:p>
          <a:p>
            <a:pPr algn="l" fontAlgn="auto">
              <a:lnSpc>
                <a:spcPts val="3000"/>
              </a:lnSpc>
            </a:pPr>
            <a:r>
              <a:rPr lang="en-US" altLang="zh-CN" sz="2000" dirty="0"/>
              <a:t>          C.确保着装得体。</a:t>
            </a:r>
          </a:p>
          <a:p>
            <a:pPr algn="l" fontAlgn="auto">
              <a:lnSpc>
                <a:spcPts val="3000"/>
              </a:lnSpc>
            </a:pPr>
            <a:r>
              <a:rPr lang="en-US" altLang="zh-CN" sz="2000" dirty="0"/>
              <a:t>         D.坚定有力的握手和目光交流有助于建立信任。</a:t>
            </a:r>
          </a:p>
          <a:p>
            <a:pPr algn="l" fontAlgn="auto">
              <a:lnSpc>
                <a:spcPts val="3000"/>
              </a:lnSpc>
            </a:pPr>
            <a:r>
              <a:rPr lang="zh-CN" altLang="en-US" sz="2000" dirty="0"/>
              <a:t>          </a:t>
            </a:r>
            <a:r>
              <a:rPr lang="en-US" altLang="zh-CN" sz="2000" dirty="0"/>
              <a:t>E.给客人一个温暖和诚恳的微笑。</a:t>
            </a:r>
          </a:p>
          <a:p>
            <a:pPr algn="l"/>
            <a:r>
              <a:rPr lang="en-US" altLang="zh-CN" sz="2000" dirty="0"/>
              <a:t>         </a:t>
            </a:r>
          </a:p>
          <a:p>
            <a:pPr algn="l"/>
            <a:r>
              <a:rPr lang="zh-CN" altLang="en-US" sz="2000" dirty="0"/>
              <a:t>                     </a:t>
            </a:r>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a:p>
            <a:pPr algn="l"/>
            <a:endParaRPr lang="zh-CN" altLang="en-US" sz="200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直接连接符 2"/>
          <p:cNvCxnSpPr/>
          <p:nvPr/>
        </p:nvCxnSpPr>
        <p:spPr>
          <a:xfrm>
            <a:off x="0" y="3455662"/>
            <a:ext cx="12192000" cy="0"/>
          </a:xfrm>
          <a:prstGeom prst="line">
            <a:avLst/>
          </a:prstGeom>
        </p:spPr>
        <p:style>
          <a:lnRef idx="2">
            <a:schemeClr val="accent2"/>
          </a:lnRef>
          <a:fillRef idx="0">
            <a:schemeClr val="accent2"/>
          </a:fillRef>
          <a:effectRef idx="1">
            <a:schemeClr val="accent2"/>
          </a:effectRef>
          <a:fontRef idx="minor">
            <a:schemeClr val="tx1"/>
          </a:fontRef>
        </p:style>
      </p:cxnSp>
      <p:grpSp>
        <p:nvGrpSpPr>
          <p:cNvPr id="8" name="组合 7"/>
          <p:cNvGrpSpPr/>
          <p:nvPr/>
        </p:nvGrpSpPr>
        <p:grpSpPr>
          <a:xfrm>
            <a:off x="1851223" y="3338894"/>
            <a:ext cx="252551" cy="758014"/>
            <a:chOff x="1851223" y="3338894"/>
            <a:chExt cx="252551" cy="758014"/>
          </a:xfrm>
        </p:grpSpPr>
        <p:sp>
          <p:nvSpPr>
            <p:cNvPr id="38" name="Oval 34"/>
            <p:cNvSpPr/>
            <p:nvPr/>
          </p:nvSpPr>
          <p:spPr>
            <a:xfrm>
              <a:off x="1851223" y="3338894"/>
              <a:ext cx="252551" cy="252551"/>
            </a:xfrm>
            <a:prstGeom prst="ellipse">
              <a:avLst/>
            </a:prstGeom>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43" name="Straight Connector 32"/>
            <p:cNvCxnSpPr/>
            <p:nvPr/>
          </p:nvCxnSpPr>
          <p:spPr>
            <a:xfrm flipV="1">
              <a:off x="1981439" y="3484908"/>
              <a:ext cx="0" cy="612000"/>
            </a:xfrm>
            <a:prstGeom prst="line">
              <a:avLst/>
            </a:prstGeom>
            <a:ln w="19050">
              <a:headEnd type="oval"/>
              <a:tailEnd type="oval"/>
            </a:ln>
          </p:spPr>
          <p:style>
            <a:lnRef idx="2">
              <a:schemeClr val="accent2"/>
            </a:lnRef>
            <a:fillRef idx="1">
              <a:schemeClr val="lt1"/>
            </a:fillRef>
            <a:effectRef idx="0">
              <a:schemeClr val="accent2"/>
            </a:effectRef>
            <a:fontRef idx="minor">
              <a:schemeClr val="dk1"/>
            </a:fontRef>
          </p:style>
        </p:cxnSp>
      </p:grpSp>
      <p:grpSp>
        <p:nvGrpSpPr>
          <p:cNvPr id="2" name="组合 1"/>
          <p:cNvGrpSpPr/>
          <p:nvPr/>
        </p:nvGrpSpPr>
        <p:grpSpPr>
          <a:xfrm>
            <a:off x="0" y="-32251"/>
            <a:ext cx="12204032" cy="580369"/>
            <a:chOff x="0" y="-32251"/>
            <a:chExt cx="12204032" cy="580369"/>
          </a:xfrm>
        </p:grpSpPr>
        <p:sp>
          <p:nvSpPr>
            <p:cNvPr id="81" name="矩形 8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2" name="文本框 81"/>
            <p:cNvSpPr txBox="1"/>
            <p:nvPr/>
          </p:nvSpPr>
          <p:spPr>
            <a:xfrm>
              <a:off x="690458" y="24898"/>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a:solidFill>
                    <a:schemeClr val="bg1"/>
                  </a:solidFill>
                  <a:latin typeface="微软雅黑" panose="020B0503020204020204" pitchFamily="34" charset="-122"/>
                  <a:ea typeface="微软雅黑" panose="020B0503020204020204" pitchFamily="34" charset="-122"/>
                </a:rPr>
                <a:t>Useful Expressions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grpSp>
        <p:nvGrpSpPr>
          <p:cNvPr id="10" name="组合 9"/>
          <p:cNvGrpSpPr/>
          <p:nvPr/>
        </p:nvGrpSpPr>
        <p:grpSpPr>
          <a:xfrm>
            <a:off x="2954020" y="1574165"/>
            <a:ext cx="9109075" cy="1465580"/>
            <a:chOff x="4459345" y="1573052"/>
            <a:chExt cx="8832971" cy="1465580"/>
          </a:xfrm>
        </p:grpSpPr>
        <p:sp>
          <p:nvSpPr>
            <p:cNvPr id="49" name="圆角矩形 48"/>
            <p:cNvSpPr/>
            <p:nvPr/>
          </p:nvSpPr>
          <p:spPr>
            <a:xfrm>
              <a:off x="4459345" y="1829464"/>
              <a:ext cx="2391148" cy="952534"/>
            </a:xfrm>
            <a:prstGeom prst="roundRect">
              <a:avLst/>
            </a:prstGeom>
          </p:spPr>
          <p:style>
            <a:lnRef idx="0">
              <a:schemeClr val="accent2"/>
            </a:lnRef>
            <a:fillRef idx="3">
              <a:schemeClr val="accent2"/>
            </a:fillRef>
            <a:effectRef idx="3">
              <a:schemeClr val="accent2"/>
            </a:effectRef>
            <a:fontRef idx="minor">
              <a:schemeClr val="lt1"/>
            </a:fontRef>
          </p:style>
          <p:txBody>
            <a:bodyPr rtlCol="0" anchor="ctr"/>
            <a:lstStyle/>
            <a:p>
              <a:pPr algn="ctr"/>
              <a:r>
                <a:rPr lang="en-US" altLang="zh-CN" sz="2800" dirty="0"/>
                <a:t>Make an invitation</a:t>
              </a:r>
            </a:p>
          </p:txBody>
        </p:sp>
        <p:sp>
          <p:nvSpPr>
            <p:cNvPr id="6" name="TextBox 5"/>
            <p:cNvSpPr txBox="1"/>
            <p:nvPr/>
          </p:nvSpPr>
          <p:spPr>
            <a:xfrm>
              <a:off x="6850260" y="1573052"/>
              <a:ext cx="6442056" cy="146558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I’m just wondering if you could come to discuss the related issues of the coming charity book donation activities.</a:t>
              </a:r>
            </a:p>
            <a:p>
              <a:r>
                <a:rPr lang="en-US" altLang="zh-CN" dirty="0"/>
                <a:t>I’ve got two tickets for a concert Saturday night. Would you like to go?</a:t>
              </a:r>
            </a:p>
            <a:p>
              <a:r>
                <a:rPr lang="en-US" altLang="zh-CN" dirty="0"/>
                <a:t>It’s a beautiful day today! How about having a picnic in the park?</a:t>
              </a:r>
            </a:p>
            <a:p>
              <a:r>
                <a:rPr lang="en-US" altLang="zh-CN" dirty="0"/>
                <a:t>We would be delighted if you could join us.</a:t>
              </a:r>
            </a:p>
          </p:txBody>
        </p:sp>
      </p:grpSp>
      <p:grpSp>
        <p:nvGrpSpPr>
          <p:cNvPr id="12" name="组合 11"/>
          <p:cNvGrpSpPr/>
          <p:nvPr/>
        </p:nvGrpSpPr>
        <p:grpSpPr>
          <a:xfrm>
            <a:off x="162447" y="4138511"/>
            <a:ext cx="5001260" cy="2139950"/>
            <a:chOff x="162447" y="4138511"/>
            <a:chExt cx="5001260" cy="2139950"/>
          </a:xfrm>
        </p:grpSpPr>
        <p:sp>
          <p:nvSpPr>
            <p:cNvPr id="7" name="TextBox 6"/>
            <p:cNvSpPr txBox="1"/>
            <p:nvPr/>
          </p:nvSpPr>
          <p:spPr>
            <a:xfrm>
              <a:off x="162447" y="5087201"/>
              <a:ext cx="5001260"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Well, I’ll be most delighted to come over.</a:t>
              </a:r>
            </a:p>
            <a:p>
              <a:r>
                <a:rPr lang="en-US" altLang="zh-CN" dirty="0"/>
                <a:t>Thank you very much! I’d love to.</a:t>
              </a:r>
            </a:p>
            <a:p>
              <a:r>
                <a:rPr lang="en-US" altLang="zh-CN" dirty="0"/>
                <a:t>Many thanks for your kindness and invitation.</a:t>
              </a:r>
            </a:p>
            <a:p>
              <a:r>
                <a:rPr lang="en-US" altLang="zh-CN" dirty="0"/>
                <a:t>I am really looking forward to seeing you on Friday.</a:t>
              </a:r>
            </a:p>
          </p:txBody>
        </p:sp>
        <p:sp>
          <p:nvSpPr>
            <p:cNvPr id="9" name="TextBox 8"/>
            <p:cNvSpPr txBox="1"/>
            <p:nvPr/>
          </p:nvSpPr>
          <p:spPr>
            <a:xfrm>
              <a:off x="821271" y="4138511"/>
              <a:ext cx="2576746"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p>
              <a:pPr algn="ctr"/>
              <a:r>
                <a:rPr lang="en-US" altLang="zh-CN" sz="2800" dirty="0"/>
                <a:t>Accept an invitation</a:t>
              </a:r>
            </a:p>
          </p:txBody>
        </p:sp>
      </p:grpSp>
      <p:grpSp>
        <p:nvGrpSpPr>
          <p:cNvPr id="13" name="组合 12"/>
          <p:cNvGrpSpPr/>
          <p:nvPr/>
        </p:nvGrpSpPr>
        <p:grpSpPr>
          <a:xfrm>
            <a:off x="5906894" y="4115110"/>
            <a:ext cx="5970270" cy="2139950"/>
            <a:chOff x="5906894" y="4115110"/>
            <a:chExt cx="5970270" cy="2139950"/>
          </a:xfrm>
        </p:grpSpPr>
        <p:sp>
          <p:nvSpPr>
            <p:cNvPr id="55" name="文本框 54"/>
            <p:cNvSpPr txBox="1"/>
            <p:nvPr/>
          </p:nvSpPr>
          <p:spPr>
            <a:xfrm>
              <a:off x="7815069" y="4115110"/>
              <a:ext cx="2790825" cy="948690"/>
            </a:xfrm>
            <a:prstGeom prst="rect">
              <a:avLst/>
            </a:prstGeom>
          </p:spPr>
          <p:style>
            <a:lnRef idx="0">
              <a:schemeClr val="accent2"/>
            </a:lnRef>
            <a:fillRef idx="3">
              <a:schemeClr val="accent2"/>
            </a:fillRef>
            <a:effectRef idx="3">
              <a:schemeClr val="accent2"/>
            </a:effectRef>
            <a:fontRef idx="minor">
              <a:schemeClr val="lt1"/>
            </a:fontRef>
          </p:style>
          <p:txBody>
            <a:bodyPr wrap="square" rtlCol="0">
              <a:spAutoFit/>
            </a:bodyPr>
            <a:lstStyle>
              <a:defPPr>
                <a:defRPr lang="zh-CN"/>
              </a:defPPr>
              <a:lvl1pPr>
                <a:defRPr sz="2400">
                  <a:solidFill>
                    <a:schemeClr val="bg1"/>
                  </a:solidFill>
                  <a:latin typeface="微软雅黑" panose="020B0503020204020204" pitchFamily="34" charset="-122"/>
                  <a:ea typeface="微软雅黑" panose="020B0503020204020204" pitchFamily="34" charset="-122"/>
                </a:defRPr>
              </a:lvl1pPr>
            </a:lstStyle>
            <a:p>
              <a:r>
                <a:rPr lang="en-US" altLang="zh-CN" sz="2800" dirty="0">
                  <a:latin typeface="+mn-lt"/>
                </a:rPr>
                <a:t>     Decline an      </a:t>
              </a:r>
            </a:p>
            <a:p>
              <a:r>
                <a:rPr lang="en-US" altLang="zh-CN" sz="2800" dirty="0">
                  <a:latin typeface="+mn-lt"/>
                </a:rPr>
                <a:t>      invitation</a:t>
              </a:r>
            </a:p>
          </p:txBody>
        </p:sp>
        <p:sp>
          <p:nvSpPr>
            <p:cNvPr id="11" name="TextBox 10"/>
            <p:cNvSpPr txBox="1"/>
            <p:nvPr/>
          </p:nvSpPr>
          <p:spPr>
            <a:xfrm>
              <a:off x="5906894" y="5063800"/>
              <a:ext cx="5970270" cy="1191260"/>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altLang="zh-CN" dirty="0"/>
                <a:t>I’m afraid I won’t be able to.</a:t>
              </a:r>
            </a:p>
            <a:p>
              <a:r>
                <a:rPr lang="en-US" altLang="zh-CN" dirty="0"/>
                <a:t>I wish I could, but I have another appointment on that day.</a:t>
              </a:r>
            </a:p>
            <a:p>
              <a:r>
                <a:rPr lang="en-US" altLang="zh-CN" dirty="0"/>
                <a:t>I’m sorry, but I have made other plans. Thanks anyway.</a:t>
              </a:r>
            </a:p>
            <a:p>
              <a:r>
                <a:rPr lang="en-US" altLang="zh-CN" dirty="0"/>
                <a:t>Please accept my sincere regrets for not being able to join you.</a:t>
              </a:r>
            </a:p>
          </p:txBody>
        </p:sp>
      </p:grpSp>
      <p:grpSp>
        <p:nvGrpSpPr>
          <p:cNvPr id="24" name="组合 23"/>
          <p:cNvGrpSpPr/>
          <p:nvPr/>
        </p:nvGrpSpPr>
        <p:grpSpPr>
          <a:xfrm>
            <a:off x="49230" y="-42459"/>
            <a:ext cx="590144" cy="590577"/>
            <a:chOff x="3739080" y="1645945"/>
            <a:chExt cx="2149065" cy="2149065"/>
          </a:xfrm>
        </p:grpSpPr>
        <p:sp>
          <p:nvSpPr>
            <p:cNvPr id="29" name="同心圆 28"/>
            <p:cNvSpPr/>
            <p:nvPr/>
          </p:nvSpPr>
          <p:spPr>
            <a:xfrm>
              <a:off x="3739080" y="1645945"/>
              <a:ext cx="2149065" cy="2149065"/>
            </a:xfrm>
            <a:prstGeom prst="donut">
              <a:avLst>
                <a:gd name="adj" fmla="val 4216"/>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sz="1715">
                <a:solidFill>
                  <a:schemeClr val="tx1"/>
                </a:solidFill>
              </a:endParaRPr>
            </a:p>
          </p:txBody>
        </p:sp>
        <p:sp>
          <p:nvSpPr>
            <p:cNvPr id="26" name="Freeform 62"/>
            <p:cNvSpPr>
              <a:spLocks noEditPoints="1"/>
            </p:cNvSpPr>
            <p:nvPr/>
          </p:nvSpPr>
          <p:spPr bwMode="auto">
            <a:xfrm>
              <a:off x="4151213" y="2107666"/>
              <a:ext cx="1324800" cy="1108800"/>
            </a:xfrm>
            <a:custGeom>
              <a:avLst/>
              <a:gdLst>
                <a:gd name="T0" fmla="*/ 384 w 387"/>
                <a:gd name="T1" fmla="*/ 320 h 345"/>
                <a:gd name="T2" fmla="*/ 347 w 387"/>
                <a:gd name="T3" fmla="*/ 241 h 345"/>
                <a:gd name="T4" fmla="*/ 326 w 387"/>
                <a:gd name="T5" fmla="*/ 226 h 345"/>
                <a:gd name="T6" fmla="*/ 284 w 387"/>
                <a:gd name="T7" fmla="*/ 226 h 345"/>
                <a:gd name="T8" fmla="*/ 284 w 387"/>
                <a:gd name="T9" fmla="*/ 214 h 345"/>
                <a:gd name="T10" fmla="*/ 319 w 387"/>
                <a:gd name="T11" fmla="*/ 214 h 345"/>
                <a:gd name="T12" fmla="*/ 345 w 387"/>
                <a:gd name="T13" fmla="*/ 187 h 345"/>
                <a:gd name="T14" fmla="*/ 345 w 387"/>
                <a:gd name="T15" fmla="*/ 27 h 345"/>
                <a:gd name="T16" fmla="*/ 319 w 387"/>
                <a:gd name="T17" fmla="*/ 0 h 345"/>
                <a:gd name="T18" fmla="*/ 68 w 387"/>
                <a:gd name="T19" fmla="*/ 0 h 345"/>
                <a:gd name="T20" fmla="*/ 42 w 387"/>
                <a:gd name="T21" fmla="*/ 27 h 345"/>
                <a:gd name="T22" fmla="*/ 42 w 387"/>
                <a:gd name="T23" fmla="*/ 187 h 345"/>
                <a:gd name="T24" fmla="*/ 68 w 387"/>
                <a:gd name="T25" fmla="*/ 214 h 345"/>
                <a:gd name="T26" fmla="*/ 102 w 387"/>
                <a:gd name="T27" fmla="*/ 214 h 345"/>
                <a:gd name="T28" fmla="*/ 102 w 387"/>
                <a:gd name="T29" fmla="*/ 226 h 345"/>
                <a:gd name="T30" fmla="*/ 60 w 387"/>
                <a:gd name="T31" fmla="*/ 226 h 345"/>
                <a:gd name="T32" fmla="*/ 39 w 387"/>
                <a:gd name="T33" fmla="*/ 241 h 345"/>
                <a:gd name="T34" fmla="*/ 3 w 387"/>
                <a:gd name="T35" fmla="*/ 320 h 345"/>
                <a:gd name="T36" fmla="*/ 3 w 387"/>
                <a:gd name="T37" fmla="*/ 338 h 345"/>
                <a:gd name="T38" fmla="*/ 16 w 387"/>
                <a:gd name="T39" fmla="*/ 345 h 345"/>
                <a:gd name="T40" fmla="*/ 116 w 387"/>
                <a:gd name="T41" fmla="*/ 345 h 345"/>
                <a:gd name="T42" fmla="*/ 116 w 387"/>
                <a:gd name="T43" fmla="*/ 345 h 345"/>
                <a:gd name="T44" fmla="*/ 193 w 387"/>
                <a:gd name="T45" fmla="*/ 345 h 345"/>
                <a:gd name="T46" fmla="*/ 270 w 387"/>
                <a:gd name="T47" fmla="*/ 345 h 345"/>
                <a:gd name="T48" fmla="*/ 271 w 387"/>
                <a:gd name="T49" fmla="*/ 345 h 345"/>
                <a:gd name="T50" fmla="*/ 370 w 387"/>
                <a:gd name="T51" fmla="*/ 345 h 345"/>
                <a:gd name="T52" fmla="*/ 384 w 387"/>
                <a:gd name="T53" fmla="*/ 338 h 345"/>
                <a:gd name="T54" fmla="*/ 384 w 387"/>
                <a:gd name="T55" fmla="*/ 320 h 345"/>
                <a:gd name="T56" fmla="*/ 64 w 387"/>
                <a:gd name="T57" fmla="*/ 187 h 345"/>
                <a:gd name="T58" fmla="*/ 64 w 387"/>
                <a:gd name="T59" fmla="*/ 27 h 345"/>
                <a:gd name="T60" fmla="*/ 68 w 387"/>
                <a:gd name="T61" fmla="*/ 23 h 345"/>
                <a:gd name="T62" fmla="*/ 319 w 387"/>
                <a:gd name="T63" fmla="*/ 23 h 345"/>
                <a:gd name="T64" fmla="*/ 323 w 387"/>
                <a:gd name="T65" fmla="*/ 27 h 345"/>
                <a:gd name="T66" fmla="*/ 323 w 387"/>
                <a:gd name="T67" fmla="*/ 187 h 345"/>
                <a:gd name="T68" fmla="*/ 319 w 387"/>
                <a:gd name="T69" fmla="*/ 191 h 345"/>
                <a:gd name="T70" fmla="*/ 68 w 387"/>
                <a:gd name="T71" fmla="*/ 191 h 345"/>
                <a:gd name="T72" fmla="*/ 64 w 387"/>
                <a:gd name="T73" fmla="*/ 187 h 345"/>
                <a:gd name="T74" fmla="*/ 256 w 387"/>
                <a:gd name="T75" fmla="*/ 316 h 345"/>
                <a:gd name="T76" fmla="*/ 252 w 387"/>
                <a:gd name="T77" fmla="*/ 318 h 345"/>
                <a:gd name="T78" fmla="*/ 222 w 387"/>
                <a:gd name="T79" fmla="*/ 319 h 345"/>
                <a:gd name="T80" fmla="*/ 210 w 387"/>
                <a:gd name="T81" fmla="*/ 319 h 345"/>
                <a:gd name="T82" fmla="*/ 176 w 387"/>
                <a:gd name="T83" fmla="*/ 319 h 345"/>
                <a:gd name="T84" fmla="*/ 164 w 387"/>
                <a:gd name="T85" fmla="*/ 319 h 345"/>
                <a:gd name="T86" fmla="*/ 135 w 387"/>
                <a:gd name="T87" fmla="*/ 318 h 345"/>
                <a:gd name="T88" fmla="*/ 130 w 387"/>
                <a:gd name="T89" fmla="*/ 316 h 345"/>
                <a:gd name="T90" fmla="*/ 129 w 387"/>
                <a:gd name="T91" fmla="*/ 311 h 345"/>
                <a:gd name="T92" fmla="*/ 134 w 387"/>
                <a:gd name="T93" fmla="*/ 288 h 345"/>
                <a:gd name="T94" fmla="*/ 140 w 387"/>
                <a:gd name="T95" fmla="*/ 283 h 345"/>
                <a:gd name="T96" fmla="*/ 168 w 387"/>
                <a:gd name="T97" fmla="*/ 283 h 345"/>
                <a:gd name="T98" fmla="*/ 218 w 387"/>
                <a:gd name="T99" fmla="*/ 283 h 345"/>
                <a:gd name="T100" fmla="*/ 247 w 387"/>
                <a:gd name="T101" fmla="*/ 283 h 345"/>
                <a:gd name="T102" fmla="*/ 252 w 387"/>
                <a:gd name="T103" fmla="*/ 288 h 345"/>
                <a:gd name="T104" fmla="*/ 257 w 387"/>
                <a:gd name="T105" fmla="*/ 311 h 345"/>
                <a:gd name="T106" fmla="*/ 256 w 387"/>
                <a:gd name="T107" fmla="*/ 316 h 3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87" h="345">
                  <a:moveTo>
                    <a:pt x="384" y="320"/>
                  </a:moveTo>
                  <a:cubicBezTo>
                    <a:pt x="347" y="241"/>
                    <a:pt x="347" y="241"/>
                    <a:pt x="347" y="241"/>
                  </a:cubicBezTo>
                  <a:cubicBezTo>
                    <a:pt x="343" y="232"/>
                    <a:pt x="334" y="226"/>
                    <a:pt x="326" y="226"/>
                  </a:cubicBezTo>
                  <a:cubicBezTo>
                    <a:pt x="284" y="226"/>
                    <a:pt x="284" y="226"/>
                    <a:pt x="284" y="226"/>
                  </a:cubicBezTo>
                  <a:cubicBezTo>
                    <a:pt x="284" y="214"/>
                    <a:pt x="284" y="214"/>
                    <a:pt x="284" y="214"/>
                  </a:cubicBezTo>
                  <a:cubicBezTo>
                    <a:pt x="319" y="214"/>
                    <a:pt x="319" y="214"/>
                    <a:pt x="319" y="214"/>
                  </a:cubicBezTo>
                  <a:cubicBezTo>
                    <a:pt x="333" y="214"/>
                    <a:pt x="345" y="202"/>
                    <a:pt x="345" y="187"/>
                  </a:cubicBezTo>
                  <a:cubicBezTo>
                    <a:pt x="345" y="27"/>
                    <a:pt x="345" y="27"/>
                    <a:pt x="345" y="27"/>
                  </a:cubicBezTo>
                  <a:cubicBezTo>
                    <a:pt x="345" y="12"/>
                    <a:pt x="333" y="0"/>
                    <a:pt x="319" y="0"/>
                  </a:cubicBezTo>
                  <a:cubicBezTo>
                    <a:pt x="68" y="0"/>
                    <a:pt x="68" y="0"/>
                    <a:pt x="68" y="0"/>
                  </a:cubicBezTo>
                  <a:cubicBezTo>
                    <a:pt x="53" y="0"/>
                    <a:pt x="42" y="12"/>
                    <a:pt x="42" y="27"/>
                  </a:cubicBezTo>
                  <a:cubicBezTo>
                    <a:pt x="42" y="187"/>
                    <a:pt x="42" y="187"/>
                    <a:pt x="42" y="187"/>
                  </a:cubicBezTo>
                  <a:cubicBezTo>
                    <a:pt x="42" y="202"/>
                    <a:pt x="53" y="214"/>
                    <a:pt x="68" y="214"/>
                  </a:cubicBezTo>
                  <a:cubicBezTo>
                    <a:pt x="102" y="214"/>
                    <a:pt x="102" y="214"/>
                    <a:pt x="102" y="214"/>
                  </a:cubicBezTo>
                  <a:cubicBezTo>
                    <a:pt x="102" y="226"/>
                    <a:pt x="102" y="226"/>
                    <a:pt x="102" y="226"/>
                  </a:cubicBezTo>
                  <a:cubicBezTo>
                    <a:pt x="60" y="226"/>
                    <a:pt x="60" y="226"/>
                    <a:pt x="60" y="226"/>
                  </a:cubicBezTo>
                  <a:cubicBezTo>
                    <a:pt x="52" y="226"/>
                    <a:pt x="43" y="232"/>
                    <a:pt x="39" y="241"/>
                  </a:cubicBezTo>
                  <a:cubicBezTo>
                    <a:pt x="3" y="320"/>
                    <a:pt x="3" y="320"/>
                    <a:pt x="3" y="320"/>
                  </a:cubicBezTo>
                  <a:cubicBezTo>
                    <a:pt x="0" y="326"/>
                    <a:pt x="0" y="333"/>
                    <a:pt x="3" y="338"/>
                  </a:cubicBezTo>
                  <a:cubicBezTo>
                    <a:pt x="6" y="342"/>
                    <a:pt x="10" y="345"/>
                    <a:pt x="16" y="345"/>
                  </a:cubicBezTo>
                  <a:cubicBezTo>
                    <a:pt x="116" y="345"/>
                    <a:pt x="116" y="345"/>
                    <a:pt x="116" y="345"/>
                  </a:cubicBezTo>
                  <a:cubicBezTo>
                    <a:pt x="116" y="345"/>
                    <a:pt x="116" y="345"/>
                    <a:pt x="116" y="345"/>
                  </a:cubicBezTo>
                  <a:cubicBezTo>
                    <a:pt x="193" y="345"/>
                    <a:pt x="193" y="345"/>
                    <a:pt x="193" y="345"/>
                  </a:cubicBezTo>
                  <a:cubicBezTo>
                    <a:pt x="270" y="345"/>
                    <a:pt x="270" y="345"/>
                    <a:pt x="270" y="345"/>
                  </a:cubicBezTo>
                  <a:cubicBezTo>
                    <a:pt x="270" y="345"/>
                    <a:pt x="271" y="345"/>
                    <a:pt x="271" y="345"/>
                  </a:cubicBezTo>
                  <a:cubicBezTo>
                    <a:pt x="370" y="345"/>
                    <a:pt x="370" y="345"/>
                    <a:pt x="370" y="345"/>
                  </a:cubicBezTo>
                  <a:cubicBezTo>
                    <a:pt x="376" y="345"/>
                    <a:pt x="381" y="342"/>
                    <a:pt x="384" y="338"/>
                  </a:cubicBezTo>
                  <a:cubicBezTo>
                    <a:pt x="387" y="333"/>
                    <a:pt x="387" y="326"/>
                    <a:pt x="384" y="320"/>
                  </a:cubicBezTo>
                  <a:close/>
                  <a:moveTo>
                    <a:pt x="64" y="187"/>
                  </a:moveTo>
                  <a:cubicBezTo>
                    <a:pt x="64" y="27"/>
                    <a:pt x="64" y="27"/>
                    <a:pt x="64" y="27"/>
                  </a:cubicBezTo>
                  <a:cubicBezTo>
                    <a:pt x="64" y="25"/>
                    <a:pt x="65" y="23"/>
                    <a:pt x="68" y="23"/>
                  </a:cubicBezTo>
                  <a:cubicBezTo>
                    <a:pt x="319" y="23"/>
                    <a:pt x="319" y="23"/>
                    <a:pt x="319" y="23"/>
                  </a:cubicBezTo>
                  <a:cubicBezTo>
                    <a:pt x="321" y="23"/>
                    <a:pt x="323" y="25"/>
                    <a:pt x="323" y="27"/>
                  </a:cubicBezTo>
                  <a:cubicBezTo>
                    <a:pt x="323" y="187"/>
                    <a:pt x="323" y="187"/>
                    <a:pt x="323" y="187"/>
                  </a:cubicBezTo>
                  <a:cubicBezTo>
                    <a:pt x="323" y="189"/>
                    <a:pt x="321" y="191"/>
                    <a:pt x="319" y="191"/>
                  </a:cubicBezTo>
                  <a:cubicBezTo>
                    <a:pt x="68" y="191"/>
                    <a:pt x="68" y="191"/>
                    <a:pt x="68" y="191"/>
                  </a:cubicBezTo>
                  <a:cubicBezTo>
                    <a:pt x="65" y="191"/>
                    <a:pt x="64" y="189"/>
                    <a:pt x="64" y="187"/>
                  </a:cubicBezTo>
                  <a:close/>
                  <a:moveTo>
                    <a:pt x="256" y="316"/>
                  </a:moveTo>
                  <a:cubicBezTo>
                    <a:pt x="255" y="318"/>
                    <a:pt x="254" y="318"/>
                    <a:pt x="252" y="318"/>
                  </a:cubicBezTo>
                  <a:cubicBezTo>
                    <a:pt x="222" y="319"/>
                    <a:pt x="222" y="319"/>
                    <a:pt x="222" y="319"/>
                  </a:cubicBezTo>
                  <a:cubicBezTo>
                    <a:pt x="210" y="319"/>
                    <a:pt x="210" y="319"/>
                    <a:pt x="210" y="319"/>
                  </a:cubicBezTo>
                  <a:cubicBezTo>
                    <a:pt x="176" y="319"/>
                    <a:pt x="176" y="319"/>
                    <a:pt x="176" y="319"/>
                  </a:cubicBezTo>
                  <a:cubicBezTo>
                    <a:pt x="164" y="319"/>
                    <a:pt x="164" y="319"/>
                    <a:pt x="164" y="319"/>
                  </a:cubicBezTo>
                  <a:cubicBezTo>
                    <a:pt x="135" y="318"/>
                    <a:pt x="135" y="318"/>
                    <a:pt x="135" y="318"/>
                  </a:cubicBezTo>
                  <a:cubicBezTo>
                    <a:pt x="133" y="318"/>
                    <a:pt x="131" y="318"/>
                    <a:pt x="130" y="316"/>
                  </a:cubicBezTo>
                  <a:cubicBezTo>
                    <a:pt x="129" y="315"/>
                    <a:pt x="129" y="313"/>
                    <a:pt x="129" y="311"/>
                  </a:cubicBezTo>
                  <a:cubicBezTo>
                    <a:pt x="134" y="288"/>
                    <a:pt x="134" y="288"/>
                    <a:pt x="134" y="288"/>
                  </a:cubicBezTo>
                  <a:cubicBezTo>
                    <a:pt x="135" y="285"/>
                    <a:pt x="137" y="283"/>
                    <a:pt x="140" y="283"/>
                  </a:cubicBezTo>
                  <a:cubicBezTo>
                    <a:pt x="168" y="283"/>
                    <a:pt x="168" y="283"/>
                    <a:pt x="168" y="283"/>
                  </a:cubicBezTo>
                  <a:cubicBezTo>
                    <a:pt x="218" y="283"/>
                    <a:pt x="218" y="283"/>
                    <a:pt x="218" y="283"/>
                  </a:cubicBezTo>
                  <a:cubicBezTo>
                    <a:pt x="247" y="283"/>
                    <a:pt x="247" y="283"/>
                    <a:pt x="247" y="283"/>
                  </a:cubicBezTo>
                  <a:cubicBezTo>
                    <a:pt x="249" y="283"/>
                    <a:pt x="251" y="285"/>
                    <a:pt x="252" y="288"/>
                  </a:cubicBezTo>
                  <a:cubicBezTo>
                    <a:pt x="257" y="311"/>
                    <a:pt x="257" y="311"/>
                    <a:pt x="257" y="311"/>
                  </a:cubicBezTo>
                  <a:cubicBezTo>
                    <a:pt x="258" y="313"/>
                    <a:pt x="257" y="315"/>
                    <a:pt x="256" y="316"/>
                  </a:cubicBezTo>
                  <a:close/>
                </a:path>
              </a:pathLst>
            </a:custGeom>
          </p:spPr>
          <p:style>
            <a:lnRef idx="2">
              <a:schemeClr val="accent2"/>
            </a:lnRef>
            <a:fillRef idx="1">
              <a:schemeClr val="lt1"/>
            </a:fillRef>
            <a:effectRef idx="0">
              <a:schemeClr val="accent2"/>
            </a:effectRef>
            <a:fontRef idx="minor">
              <a:schemeClr val="dk1"/>
            </a:fontRef>
          </p:style>
          <p:txBody>
            <a:bodyPr vert="horz" wrap="square" lIns="91440" tIns="45720" rIns="91440" bIns="45720" numCol="1" anchor="t" anchorCtr="0" compatLnSpc="1"/>
            <a:lstStyle/>
            <a:p>
              <a:endParaRPr lang="zh-CN" altLang="en-US"/>
            </a:p>
          </p:txBody>
        </p:sp>
      </p:grpSp>
      <p:grpSp>
        <p:nvGrpSpPr>
          <p:cNvPr id="27" name="组合 26"/>
          <p:cNvGrpSpPr/>
          <p:nvPr/>
        </p:nvGrpSpPr>
        <p:grpSpPr>
          <a:xfrm rot="10800000">
            <a:off x="4174053" y="2843587"/>
            <a:ext cx="252551" cy="757591"/>
            <a:chOff x="1777418" y="3862538"/>
            <a:chExt cx="252551" cy="757591"/>
          </a:xfrm>
        </p:grpSpPr>
        <p:sp>
          <p:nvSpPr>
            <p:cNvPr id="28" name="Oval 34"/>
            <p:cNvSpPr/>
            <p:nvPr/>
          </p:nvSpPr>
          <p:spPr>
            <a:xfrm>
              <a:off x="1777418" y="3862538"/>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0" name="Straight Connector 32"/>
            <p:cNvCxnSpPr/>
            <p:nvPr/>
          </p:nvCxnSpPr>
          <p:spPr>
            <a:xfrm flipV="1">
              <a:off x="1903693" y="4008129"/>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grpSp>
        <p:nvGrpSpPr>
          <p:cNvPr id="31" name="组合 30"/>
          <p:cNvGrpSpPr/>
          <p:nvPr/>
        </p:nvGrpSpPr>
        <p:grpSpPr>
          <a:xfrm>
            <a:off x="9204786" y="3326403"/>
            <a:ext cx="252551" cy="758014"/>
            <a:chOff x="1851223" y="3338894"/>
            <a:chExt cx="252551" cy="758014"/>
          </a:xfrm>
        </p:grpSpPr>
        <p:sp>
          <p:nvSpPr>
            <p:cNvPr id="32" name="Oval 34"/>
            <p:cNvSpPr/>
            <p:nvPr/>
          </p:nvSpPr>
          <p:spPr>
            <a:xfrm>
              <a:off x="1851223" y="3338894"/>
              <a:ext cx="252551" cy="252551"/>
            </a:xfrm>
            <a:prstGeom prst="ellipse">
              <a:avLst/>
            </a:prstGeom>
            <a:noFill/>
            <a:ln w="38100"/>
          </p:spPr>
          <p:style>
            <a:lnRef idx="2">
              <a:schemeClr val="accent2"/>
            </a:lnRef>
            <a:fillRef idx="1">
              <a:schemeClr val="lt1"/>
            </a:fillRef>
            <a:effectRef idx="0">
              <a:schemeClr val="accent2"/>
            </a:effectRef>
            <a:fontRef idx="minor">
              <a:schemeClr val="dk1"/>
            </a:fontRef>
          </p:style>
          <p:txBody>
            <a:bodyPr rtlCol="0" anchor="ctr"/>
            <a:lstStyle/>
            <a:p>
              <a:pPr algn="ctr"/>
              <a:endParaRPr lang="en-US" dirty="0"/>
            </a:p>
          </p:txBody>
        </p:sp>
        <p:cxnSp>
          <p:nvCxnSpPr>
            <p:cNvPr id="33" name="Straight Connector 32"/>
            <p:cNvCxnSpPr/>
            <p:nvPr/>
          </p:nvCxnSpPr>
          <p:spPr>
            <a:xfrm flipV="1">
              <a:off x="1981439" y="3484908"/>
              <a:ext cx="0" cy="612000"/>
            </a:xfrm>
            <a:prstGeom prst="line">
              <a:avLst/>
            </a:prstGeom>
            <a:ln w="19050">
              <a:headEnd type="oval"/>
              <a:tailEnd type="oval"/>
            </a:ln>
          </p:spPr>
          <p:style>
            <a:lnRef idx="1">
              <a:schemeClr val="accent2"/>
            </a:lnRef>
            <a:fillRef idx="0">
              <a:schemeClr val="accent2"/>
            </a:fillRef>
            <a:effectRef idx="0">
              <a:schemeClr val="accent2"/>
            </a:effectRef>
            <a:fontRef idx="minor">
              <a:schemeClr val="tx1"/>
            </a:fontRef>
          </p:style>
        </p:cxnSp>
      </p:gr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circle(in)">
                                      <p:cBhvr>
                                        <p:cTn id="7" dur="500"/>
                                        <p:tgtEl>
                                          <p:spTgt spid="27"/>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randombar(horizontal)">
                                      <p:cBhvr>
                                        <p:cTn id="12" dur="500"/>
                                        <p:tgtEl>
                                          <p:spTgt spid="10"/>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circle(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12"/>
                                        </p:tgtEl>
                                        <p:attrNameLst>
                                          <p:attrName>style.visibility</p:attrName>
                                        </p:attrNameLst>
                                      </p:cBhvr>
                                      <p:to>
                                        <p:strVal val="visible"/>
                                      </p:to>
                                    </p:set>
                                    <p:animEffect transition="in" filter="randombar(horizontal)">
                                      <p:cBhvr>
                                        <p:cTn id="22" dur="500"/>
                                        <p:tgtEl>
                                          <p:spTgt spid="12"/>
                                        </p:tgtEl>
                                      </p:cBhvr>
                                    </p:animEffect>
                                  </p:childTnLst>
                                </p:cTn>
                              </p:par>
                            </p:childTnLst>
                          </p:cTn>
                        </p:par>
                      </p:childTnLst>
                    </p:cTn>
                  </p:par>
                  <p:par>
                    <p:cTn id="23" fill="hold">
                      <p:stCondLst>
                        <p:cond delay="indefinite"/>
                      </p:stCondLst>
                      <p:childTnLst>
                        <p:par>
                          <p:cTn id="24" fill="hold">
                            <p:stCondLst>
                              <p:cond delay="0"/>
                            </p:stCondLst>
                            <p:childTnLst>
                              <p:par>
                                <p:cTn id="25" presetID="6" presetClass="entr" presetSubtype="16" fill="hold" nodeType="clickEffect">
                                  <p:stCondLst>
                                    <p:cond delay="0"/>
                                  </p:stCondLst>
                                  <p:childTnLst>
                                    <p:set>
                                      <p:cBhvr>
                                        <p:cTn id="26" dur="1" fill="hold">
                                          <p:stCondLst>
                                            <p:cond delay="0"/>
                                          </p:stCondLst>
                                        </p:cTn>
                                        <p:tgtEl>
                                          <p:spTgt spid="31"/>
                                        </p:tgtEl>
                                        <p:attrNameLst>
                                          <p:attrName>style.visibility</p:attrName>
                                        </p:attrNameLst>
                                      </p:cBhvr>
                                      <p:to>
                                        <p:strVal val="visible"/>
                                      </p:to>
                                    </p:set>
                                    <p:animEffect transition="in" filter="circle(in)">
                                      <p:cBhvr>
                                        <p:cTn id="27" dur="500"/>
                                        <p:tgtEl>
                                          <p:spTgt spid="31"/>
                                        </p:tgtEl>
                                      </p:cBhvr>
                                    </p:animEffect>
                                  </p:childTnLst>
                                </p:cTn>
                              </p:par>
                            </p:childTnLst>
                          </p:cTn>
                        </p:par>
                      </p:childTnLst>
                    </p:cTn>
                  </p:par>
                  <p:par>
                    <p:cTn id="28" fill="hold">
                      <p:stCondLst>
                        <p:cond delay="indefinite"/>
                      </p:stCondLst>
                      <p:childTnLst>
                        <p:par>
                          <p:cTn id="29" fill="hold">
                            <p:stCondLst>
                              <p:cond delay="0"/>
                            </p:stCondLst>
                            <p:childTnLst>
                              <p:par>
                                <p:cTn id="30" presetID="14" presetClass="entr" presetSubtype="10" fill="hold" nodeType="click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randombar(horizontal)">
                                      <p:cBhvr>
                                        <p:cTn id="3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324485" y="1624330"/>
            <a:ext cx="11555730" cy="5469255"/>
          </a:xfrm>
        </p:spPr>
        <p:txBody>
          <a:bodyPr>
            <a:noAutofit/>
          </a:bodyPr>
          <a:lstStyle/>
          <a:p>
            <a:pPr marL="0" indent="0" algn="ctr">
              <a:buNone/>
            </a:pPr>
            <a:r>
              <a:rPr lang="en-US" sz="2600" b="1" dirty="0"/>
              <a:t>  </a:t>
            </a:r>
            <a:r>
              <a:rPr sz="2600" b="1" dirty="0"/>
              <a:t>Qualities a Good Receptionist Should Have（好的接待员应具备的素质）</a:t>
            </a:r>
          </a:p>
          <a:p>
            <a:pPr marL="0" indent="0" algn="just">
              <a:buNone/>
            </a:pPr>
            <a:r>
              <a:rPr lang="en-US" altLang="zh-CN" sz="2400" dirty="0" smtClean="0"/>
              <a:t>      </a:t>
            </a:r>
            <a:r>
              <a:rPr lang="en-US" altLang="zh-CN" sz="2400" dirty="0"/>
              <a:t>• Be outgoing and confident with pleasant personality（个性）.</a:t>
            </a:r>
          </a:p>
          <a:p>
            <a:pPr marL="0" indent="0" algn="just">
              <a:buNone/>
            </a:pPr>
            <a:r>
              <a:rPr lang="en-US" altLang="zh-CN" sz="2400" dirty="0"/>
              <a:t>      • Enjoy dealing with the public.</a:t>
            </a:r>
          </a:p>
          <a:p>
            <a:pPr marL="0" indent="0" algn="just">
              <a:buNone/>
            </a:pPr>
            <a:r>
              <a:rPr lang="en-US" altLang="zh-CN" sz="2400" dirty="0"/>
              <a:t>      • Have good communication skills.</a:t>
            </a:r>
          </a:p>
          <a:p>
            <a:pPr marL="0" indent="0" algn="just">
              <a:buNone/>
            </a:pPr>
            <a:r>
              <a:rPr lang="en-US" altLang="zh-CN" sz="2400" dirty="0"/>
              <a:t>      • Be able to stay calm under pressure at busy times.</a:t>
            </a:r>
          </a:p>
          <a:p>
            <a:pPr marL="0" indent="0" algn="just">
              <a:buNone/>
            </a:pPr>
            <a:r>
              <a:rPr lang="en-US" altLang="zh-CN" sz="2400" dirty="0"/>
              <a:t>      • Be efficient and well organized.</a:t>
            </a:r>
          </a:p>
          <a:p>
            <a:pPr marL="0" indent="0" algn="just">
              <a:buNone/>
            </a:pPr>
            <a:r>
              <a:rPr lang="en-US" altLang="zh-CN" sz="2400" dirty="0"/>
              <a:t>      • Be able to use office equipment and have computer skills.</a:t>
            </a:r>
          </a:p>
        </p:txBody>
      </p:sp>
      <p:grpSp>
        <p:nvGrpSpPr>
          <p:cNvPr id="5" name="组合 4"/>
          <p:cNvGrpSpPr/>
          <p:nvPr/>
        </p:nvGrpSpPr>
        <p:grpSpPr>
          <a:xfrm>
            <a:off x="0" y="653988"/>
            <a:ext cx="12204032" cy="580369"/>
            <a:chOff x="0" y="-32251"/>
            <a:chExt cx="12204032" cy="580369"/>
          </a:xfrm>
        </p:grpSpPr>
        <p:sp>
          <p:nvSpPr>
            <p:cNvPr id="11" name="矩形 10"/>
            <p:cNvSpPr/>
            <p:nvPr/>
          </p:nvSpPr>
          <p:spPr>
            <a:xfrm>
              <a:off x="0" y="-32251"/>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12" name="文本框 81"/>
            <p:cNvSpPr txBox="1"/>
            <p:nvPr/>
          </p:nvSpPr>
          <p:spPr>
            <a:xfrm>
              <a:off x="1670304" y="-3677"/>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Culture Note</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13" name="组合 4"/>
          <p:cNvGrpSpPr/>
          <p:nvPr/>
        </p:nvGrpSpPr>
        <p:grpSpPr>
          <a:xfrm>
            <a:off x="252984" y="69722"/>
            <a:ext cx="1414272" cy="1405510"/>
            <a:chOff x="9033563" y="1645945"/>
            <a:chExt cx="2149065" cy="2149065"/>
          </a:xfrm>
        </p:grpSpPr>
        <p:sp>
          <p:nvSpPr>
            <p:cNvPr id="14" name="同心圆 13"/>
            <p:cNvSpPr/>
            <p:nvPr/>
          </p:nvSpPr>
          <p:spPr>
            <a:xfrm>
              <a:off x="9033563" y="1645945"/>
              <a:ext cx="2149065"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white"/>
                </a:solidFill>
              </a:endParaRPr>
            </a:p>
          </p:txBody>
        </p:sp>
        <p:sp>
          <p:nvSpPr>
            <p:cNvPr id="15" name="Freeform 116"/>
            <p:cNvSpPr>
              <a:spLocks noEditPoints="1"/>
            </p:cNvSpPr>
            <p:nvPr/>
          </p:nvSpPr>
          <p:spPr bwMode="auto">
            <a:xfrm>
              <a:off x="9416523" y="2140295"/>
              <a:ext cx="1324654" cy="1092656"/>
            </a:xfrm>
            <a:custGeom>
              <a:avLst/>
              <a:gdLst/>
              <a:ahLst/>
              <a:cxnLst>
                <a:cxn ang="0">
                  <a:pos x="55" y="27"/>
                </a:cxn>
                <a:cxn ang="0">
                  <a:pos x="54" y="27"/>
                </a:cxn>
                <a:cxn ang="0">
                  <a:pos x="54" y="27"/>
                </a:cxn>
                <a:cxn ang="0">
                  <a:pos x="53" y="27"/>
                </a:cxn>
                <a:cxn ang="0">
                  <a:pos x="28" y="6"/>
                </a:cxn>
                <a:cxn ang="0">
                  <a:pos x="4" y="27"/>
                </a:cxn>
                <a:cxn ang="0">
                  <a:pos x="3" y="27"/>
                </a:cxn>
                <a:cxn ang="0">
                  <a:pos x="2" y="27"/>
                </a:cxn>
                <a:cxn ang="0">
                  <a:pos x="0" y="24"/>
                </a:cxn>
                <a:cxn ang="0">
                  <a:pos x="0" y="23"/>
                </a:cxn>
                <a:cxn ang="0">
                  <a:pos x="26" y="1"/>
                </a:cxn>
                <a:cxn ang="0">
                  <a:pos x="31" y="1"/>
                </a:cxn>
                <a:cxn ang="0">
                  <a:pos x="40" y="8"/>
                </a:cxn>
                <a:cxn ang="0">
                  <a:pos x="40" y="1"/>
                </a:cxn>
                <a:cxn ang="0">
                  <a:pos x="41" y="0"/>
                </a:cxn>
                <a:cxn ang="0">
                  <a:pos x="48" y="0"/>
                </a:cxn>
                <a:cxn ang="0">
                  <a:pos x="49" y="1"/>
                </a:cxn>
                <a:cxn ang="0">
                  <a:pos x="49" y="16"/>
                </a:cxn>
                <a:cxn ang="0">
                  <a:pos x="57" y="23"/>
                </a:cxn>
                <a:cxn ang="0">
                  <a:pos x="57" y="24"/>
                </a:cxn>
                <a:cxn ang="0">
                  <a:pos x="55" y="27"/>
                </a:cxn>
                <a:cxn ang="0">
                  <a:pos x="49" y="44"/>
                </a:cxn>
                <a:cxn ang="0">
                  <a:pos x="47" y="46"/>
                </a:cxn>
                <a:cxn ang="0">
                  <a:pos x="33" y="46"/>
                </a:cxn>
                <a:cxn ang="0">
                  <a:pos x="33" y="32"/>
                </a:cxn>
                <a:cxn ang="0">
                  <a:pos x="24" y="32"/>
                </a:cxn>
                <a:cxn ang="0">
                  <a:pos x="24" y="46"/>
                </a:cxn>
                <a:cxn ang="0">
                  <a:pos x="10" y="46"/>
                </a:cxn>
                <a:cxn ang="0">
                  <a:pos x="8" y="44"/>
                </a:cxn>
                <a:cxn ang="0">
                  <a:pos x="8" y="27"/>
                </a:cxn>
                <a:cxn ang="0">
                  <a:pos x="8" y="26"/>
                </a:cxn>
                <a:cxn ang="0">
                  <a:pos x="28" y="9"/>
                </a:cxn>
                <a:cxn ang="0">
                  <a:pos x="49" y="26"/>
                </a:cxn>
                <a:cxn ang="0">
                  <a:pos x="49" y="27"/>
                </a:cxn>
                <a:cxn ang="0">
                  <a:pos x="49" y="44"/>
                </a:cxn>
              </a:cxnLst>
              <a:rect l="0" t="0" r="r" b="b"/>
              <a:pathLst>
                <a:path w="57" h="46">
                  <a:moveTo>
                    <a:pt x="55" y="27"/>
                  </a:moveTo>
                  <a:cubicBezTo>
                    <a:pt x="55" y="27"/>
                    <a:pt x="54" y="27"/>
                    <a:pt x="54" y="27"/>
                  </a:cubicBezTo>
                  <a:cubicBezTo>
                    <a:pt x="54" y="27"/>
                    <a:pt x="54" y="27"/>
                    <a:pt x="54" y="27"/>
                  </a:cubicBezTo>
                  <a:cubicBezTo>
                    <a:pt x="54" y="27"/>
                    <a:pt x="53" y="27"/>
                    <a:pt x="53" y="27"/>
                  </a:cubicBezTo>
                  <a:cubicBezTo>
                    <a:pt x="28" y="6"/>
                    <a:pt x="28" y="6"/>
                    <a:pt x="28" y="6"/>
                  </a:cubicBezTo>
                  <a:cubicBezTo>
                    <a:pt x="4" y="27"/>
                    <a:pt x="4" y="27"/>
                    <a:pt x="4" y="27"/>
                  </a:cubicBezTo>
                  <a:cubicBezTo>
                    <a:pt x="4" y="27"/>
                    <a:pt x="3" y="27"/>
                    <a:pt x="3" y="27"/>
                  </a:cubicBezTo>
                  <a:cubicBezTo>
                    <a:pt x="3" y="27"/>
                    <a:pt x="2" y="27"/>
                    <a:pt x="2" y="27"/>
                  </a:cubicBezTo>
                  <a:cubicBezTo>
                    <a:pt x="0" y="24"/>
                    <a:pt x="0" y="24"/>
                    <a:pt x="0" y="24"/>
                  </a:cubicBezTo>
                  <a:cubicBezTo>
                    <a:pt x="0" y="24"/>
                    <a:pt x="0" y="23"/>
                    <a:pt x="0" y="23"/>
                  </a:cubicBezTo>
                  <a:cubicBezTo>
                    <a:pt x="26" y="1"/>
                    <a:pt x="26" y="1"/>
                    <a:pt x="26" y="1"/>
                  </a:cubicBezTo>
                  <a:cubicBezTo>
                    <a:pt x="27" y="0"/>
                    <a:pt x="30" y="0"/>
                    <a:pt x="31" y="1"/>
                  </a:cubicBezTo>
                  <a:cubicBezTo>
                    <a:pt x="40" y="8"/>
                    <a:pt x="40" y="8"/>
                    <a:pt x="40" y="8"/>
                  </a:cubicBezTo>
                  <a:cubicBezTo>
                    <a:pt x="40" y="1"/>
                    <a:pt x="40" y="1"/>
                    <a:pt x="40" y="1"/>
                  </a:cubicBezTo>
                  <a:cubicBezTo>
                    <a:pt x="40" y="1"/>
                    <a:pt x="40" y="0"/>
                    <a:pt x="41" y="0"/>
                  </a:cubicBezTo>
                  <a:cubicBezTo>
                    <a:pt x="48" y="0"/>
                    <a:pt x="48" y="0"/>
                    <a:pt x="48" y="0"/>
                  </a:cubicBezTo>
                  <a:cubicBezTo>
                    <a:pt x="49" y="0"/>
                    <a:pt x="49" y="1"/>
                    <a:pt x="49" y="1"/>
                  </a:cubicBezTo>
                  <a:cubicBezTo>
                    <a:pt x="49" y="16"/>
                    <a:pt x="49" y="16"/>
                    <a:pt x="49" y="16"/>
                  </a:cubicBezTo>
                  <a:cubicBezTo>
                    <a:pt x="57" y="23"/>
                    <a:pt x="57" y="23"/>
                    <a:pt x="57" y="23"/>
                  </a:cubicBezTo>
                  <a:cubicBezTo>
                    <a:pt x="57" y="23"/>
                    <a:pt x="57" y="24"/>
                    <a:pt x="57" y="24"/>
                  </a:cubicBezTo>
                  <a:lnTo>
                    <a:pt x="55" y="27"/>
                  </a:lnTo>
                  <a:close/>
                  <a:moveTo>
                    <a:pt x="49" y="44"/>
                  </a:moveTo>
                  <a:cubicBezTo>
                    <a:pt x="49" y="45"/>
                    <a:pt x="48" y="46"/>
                    <a:pt x="47" y="46"/>
                  </a:cubicBezTo>
                  <a:cubicBezTo>
                    <a:pt x="33" y="46"/>
                    <a:pt x="33" y="46"/>
                    <a:pt x="33" y="46"/>
                  </a:cubicBezTo>
                  <a:cubicBezTo>
                    <a:pt x="33" y="32"/>
                    <a:pt x="33" y="32"/>
                    <a:pt x="33" y="32"/>
                  </a:cubicBezTo>
                  <a:cubicBezTo>
                    <a:pt x="24" y="32"/>
                    <a:pt x="24" y="32"/>
                    <a:pt x="24" y="32"/>
                  </a:cubicBezTo>
                  <a:cubicBezTo>
                    <a:pt x="24" y="46"/>
                    <a:pt x="24" y="46"/>
                    <a:pt x="24" y="46"/>
                  </a:cubicBezTo>
                  <a:cubicBezTo>
                    <a:pt x="10" y="46"/>
                    <a:pt x="10" y="46"/>
                    <a:pt x="10" y="46"/>
                  </a:cubicBezTo>
                  <a:cubicBezTo>
                    <a:pt x="9" y="46"/>
                    <a:pt x="8" y="45"/>
                    <a:pt x="8" y="44"/>
                  </a:cubicBezTo>
                  <a:cubicBezTo>
                    <a:pt x="8" y="27"/>
                    <a:pt x="8" y="27"/>
                    <a:pt x="8" y="27"/>
                  </a:cubicBezTo>
                  <a:cubicBezTo>
                    <a:pt x="8" y="27"/>
                    <a:pt x="8" y="26"/>
                    <a:pt x="8" y="26"/>
                  </a:cubicBezTo>
                  <a:cubicBezTo>
                    <a:pt x="28" y="9"/>
                    <a:pt x="28" y="9"/>
                    <a:pt x="28" y="9"/>
                  </a:cubicBezTo>
                  <a:cubicBezTo>
                    <a:pt x="49" y="26"/>
                    <a:pt x="49" y="26"/>
                    <a:pt x="49" y="26"/>
                  </a:cubicBezTo>
                  <a:cubicBezTo>
                    <a:pt x="49" y="26"/>
                    <a:pt x="49" y="27"/>
                    <a:pt x="49" y="27"/>
                  </a:cubicBezTo>
                  <a:lnTo>
                    <a:pt x="49" y="44"/>
                  </a:ln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en-US">
                <a:solidFill>
                  <a:prstClr val="white"/>
                </a:solidFill>
              </a:endParaRPr>
            </a:p>
          </p:txBody>
        </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2" name="TextBox 1"/>
          <p:cNvSpPr txBox="1"/>
          <p:nvPr/>
        </p:nvSpPr>
        <p:spPr>
          <a:xfrm>
            <a:off x="412115" y="777875"/>
            <a:ext cx="11432540" cy="5212080"/>
          </a:xfrm>
          <a:prstGeom prst="rect">
            <a:avLst/>
          </a:prstGeom>
          <a:noFill/>
        </p:spPr>
        <p:txBody>
          <a:bodyPr wrap="square" rtlCol="0">
            <a:spAutoFit/>
          </a:bodyPr>
          <a:lstStyle/>
          <a:p>
            <a:pPr>
              <a:lnSpc>
                <a:spcPct val="150000"/>
              </a:lnSpc>
            </a:pPr>
            <a:r>
              <a:rPr lang="en-US" altLang="zh-CN" sz="2800" b="1" dirty="0"/>
              <a:t>Read the passage and decide whether the following statements are True</a:t>
            </a:r>
          </a:p>
          <a:p>
            <a:pPr>
              <a:lnSpc>
                <a:spcPct val="150000"/>
              </a:lnSpc>
            </a:pPr>
            <a:r>
              <a:rPr lang="en-US" altLang="zh-CN" sz="2800" b="1" dirty="0"/>
              <a:t>(T) or False (F).</a:t>
            </a:r>
          </a:p>
          <a:p>
            <a:pPr algn="just">
              <a:lnSpc>
                <a:spcPct val="150000"/>
              </a:lnSpc>
            </a:pPr>
            <a:r>
              <a:rPr lang="en-US" altLang="zh-CN" sz="2400" dirty="0"/>
              <a:t>1. When making introductions, you should introduce those who are in your organization first.</a:t>
            </a:r>
          </a:p>
          <a:p>
            <a:pPr algn="just">
              <a:lnSpc>
                <a:spcPct val="150000"/>
              </a:lnSpc>
            </a:pPr>
            <a:r>
              <a:rPr lang="en-US" altLang="zh-CN" sz="2400" dirty="0"/>
              <a:t>2. The introduction is usually followed by a brief and firm handshake.</a:t>
            </a:r>
            <a:r>
              <a:rPr lang="en-US" altLang="zh-CN" sz="2400" u="sng" dirty="0"/>
              <a:t>        </a:t>
            </a:r>
          </a:p>
          <a:p>
            <a:pPr algn="just">
              <a:lnSpc>
                <a:spcPct val="150000"/>
              </a:lnSpc>
            </a:pPr>
            <a:r>
              <a:rPr lang="en-US" altLang="zh-CN" sz="2400" dirty="0"/>
              <a:t>3. It is not friendly to ask about the visitor’s journey.</a:t>
            </a:r>
          </a:p>
          <a:p>
            <a:pPr algn="just">
              <a:lnSpc>
                <a:spcPct val="150000"/>
              </a:lnSpc>
            </a:pPr>
            <a:r>
              <a:rPr lang="en-US" altLang="zh-CN" sz="2400" dirty="0"/>
              <a:t>4. If you want to be more friendly and helpful, you’d better help carry the luggage.</a:t>
            </a:r>
          </a:p>
          <a:p>
            <a:pPr algn="just">
              <a:lnSpc>
                <a:spcPct val="150000"/>
              </a:lnSpc>
            </a:pPr>
            <a:r>
              <a:rPr lang="en-US" altLang="zh-CN" sz="2400" dirty="0"/>
              <a:t>5. You should discuss the schedule with the visitors before they’ve settled down.</a:t>
            </a:r>
          </a:p>
          <a:p>
            <a:pPr algn="just">
              <a:lnSpc>
                <a:spcPct val="150000"/>
              </a:lnSpc>
            </a:pPr>
            <a:endParaRPr lang="en-US" altLang="zh-CN" sz="2400" u="sng" dirty="0"/>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75252" y="1497276"/>
            <a:ext cx="11854150" cy="38633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On their arrival, you should pay attention to the following points ...</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在他们抵达的时候，你应该注意以下几点</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on one’s arrival 到达，一到就…… 例如：On their arrival, they were greeted warmly by the manager. </a:t>
            </a:r>
          </a:p>
          <a:p>
            <a:pPr>
              <a:lnSpc>
                <a:spcPts val="2700"/>
              </a:lnSpc>
            </a:pPr>
            <a:r>
              <a:rPr sz="2000" dirty="0"/>
              <a:t>   他们一到，就受到了经理的热情接待。pay attention to 注意，to 是介词，后接名词、代词、动名词和名</a:t>
            </a:r>
          </a:p>
          <a:p>
            <a:pPr>
              <a:lnSpc>
                <a:spcPts val="2700"/>
              </a:lnSpc>
            </a:pPr>
            <a:r>
              <a:rPr sz="2000" dirty="0"/>
              <a:t>   词性分句。例如：Please pay attention to what was discussed yesterday. 请注意昨天讨论的内容。</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smtClean="0"/>
              <a:t>To break the ice, after introduction, you can ask about their journey.</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为了打开话题，介绍完后，你可以问问他们的旅途情况。</a:t>
            </a:r>
          </a:p>
          <a:p>
            <a:pPr>
              <a:lnSpc>
                <a:spcPts val="2700"/>
              </a:lnSpc>
            </a:pPr>
            <a:r>
              <a:rPr lang="en-US" altLang="zh-CN" sz="2000" dirty="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a:t>break the ice 打破沉默， 打破冷场；打开话题。例如：He broke the ice by offering me a drink. 他</a:t>
            </a:r>
          </a:p>
          <a:p>
            <a:pPr>
              <a:lnSpc>
                <a:spcPts val="2700"/>
              </a:lnSpc>
            </a:pPr>
            <a:r>
              <a:rPr sz="2000"/>
              <a:t>   给我要了一杯饮料，这样就不再冷场了。The host told a joke to his guests to break the ice. 主人为了打破僵</a:t>
            </a:r>
          </a:p>
          <a:p>
            <a:pPr>
              <a:lnSpc>
                <a:spcPts val="2700"/>
              </a:lnSpc>
            </a:pPr>
            <a:r>
              <a:rPr sz="2000"/>
              <a:t>   局，给客人们讲了个笑话。</a:t>
            </a:r>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5</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
        <p:nvSpPr>
          <p:cNvPr id="2" name="TextBox 1"/>
          <p:cNvSpPr txBox="1"/>
          <p:nvPr/>
        </p:nvSpPr>
        <p:spPr>
          <a:xfrm>
            <a:off x="168910" y="1691640"/>
            <a:ext cx="11854180" cy="4206240"/>
          </a:xfrm>
          <a:prstGeom prst="rect">
            <a:avLst/>
          </a:prstGeom>
          <a:noFill/>
        </p:spPr>
        <p:txBody>
          <a:bodyPr wrap="square" rtlCol="0">
            <a:spAutoFit/>
          </a:bodyPr>
          <a:lstStyle/>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If there are changes, don’t forget to let the related persons know.</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sz="2000" dirty="0"/>
              <a:t>如有变化，别忘了告知相关人士</a:t>
            </a:r>
            <a:r>
              <a:rPr lang="zh-CN" sz="2000" dirty="0"/>
              <a:t>。</a:t>
            </a:r>
          </a:p>
          <a:p>
            <a:pPr>
              <a:lnSpc>
                <a:spcPts val="2700"/>
              </a:lnSpc>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注意区分forget to do 和forget doing 的含义，forget to do 指忘记要去做某事（未做），而 forget </a:t>
            </a:r>
          </a:p>
          <a:p>
            <a:pPr>
              <a:lnSpc>
                <a:spcPts val="2700"/>
              </a:lnSpc>
            </a:pPr>
            <a:r>
              <a:rPr sz="2000" dirty="0"/>
              <a:t>  doing 指忘记做过某事（已做）。例如：The light in the off ice is still on. He forgot to turn it off . 办公室的灯</a:t>
            </a:r>
          </a:p>
          <a:p>
            <a:pPr>
              <a:lnSpc>
                <a:spcPts val="2700"/>
              </a:lnSpc>
            </a:pPr>
            <a:r>
              <a:rPr sz="2000" dirty="0"/>
              <a:t>  还亮着，他忘记关灯了。He forgot turning the light off and went back to the off ice. 他忘记已经关了灯，又</a:t>
            </a:r>
          </a:p>
          <a:p>
            <a:pPr>
              <a:lnSpc>
                <a:spcPts val="2700"/>
              </a:lnSpc>
            </a:pPr>
            <a:r>
              <a:rPr sz="2000" dirty="0"/>
              <a:t>  回了办公室一趟。 know 是省略了 to 的动词不定式短语，作let 的宾语补足语。动词不定式在使役动词（make, let, have）或感官动词（feel, hear, see, watch, notice）之后作宾语补足语时，省略to。例如：I felt </a:t>
            </a:r>
          </a:p>
          <a:p>
            <a:pPr>
              <a:lnSpc>
                <a:spcPts val="2700"/>
              </a:lnSpc>
            </a:pPr>
            <a:r>
              <a:rPr sz="2000" dirty="0"/>
              <a:t>  someone open my door. 我感觉有人开了我的门。 Did you hear someone sing the same song again and again</a:t>
            </a:r>
          </a:p>
          <a:p>
            <a:pPr>
              <a:lnSpc>
                <a:spcPts val="2700"/>
              </a:lnSpc>
            </a:pPr>
            <a:r>
              <a:rPr sz="2000" dirty="0"/>
              <a:t>  last night? 昨晚你听到有人一遍又一遍地唱同一首歌了吗？</a:t>
            </a:r>
          </a:p>
          <a:p>
            <a:pPr>
              <a:lnSpc>
                <a:spcPts val="2700"/>
              </a:lnSpc>
            </a:pPr>
            <a:endParaRPr lang="en-US" altLang="zh-CN" sz="2000" dirty="0" smtClean="0">
              <a:latin typeface="华文琥珀" panose="02010800040101010101" pitchFamily="2" charset="-122"/>
              <a:ea typeface="华文琥珀" panose="02010800040101010101" pitchFamily="2" charset="-122"/>
            </a:endParaRPr>
          </a:p>
          <a:p>
            <a:pPr>
              <a:lnSpc>
                <a:spcPts val="2700"/>
              </a:lnSpc>
            </a:pPr>
            <a:endParaRPr sz="2000"/>
          </a:p>
          <a:p>
            <a:pPr>
              <a:lnSpc>
                <a:spcPts val="2700"/>
              </a:lnSpc>
            </a:pPr>
            <a:endParaRPr sz="2000"/>
          </a:p>
        </p:txBody>
      </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484508" y="1379831"/>
            <a:ext cx="10515600" cy="5359297"/>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I’ll show you around our center and introduce you to other colleagues.</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mn-ea"/>
              </a:rPr>
              <a:t>我带你四处转转，把你介绍给其他同事。</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sz="2000" dirty="0"/>
              <a:t>show sb. around 带某人参观、看看、转转。例如：Now let me show you around our </a:t>
            </a:r>
          </a:p>
          <a:p>
            <a:pPr marL="0" indent="0">
              <a:lnSpc>
                <a:spcPct val="100000"/>
              </a:lnSpc>
              <a:buNone/>
            </a:pPr>
            <a:r>
              <a:rPr sz="2000" dirty="0"/>
              <a:t>  product exhibition room. 现在让我陪你参观我们的产品陈列室。introduce A to B 把A 介绍给B。</a:t>
            </a:r>
          </a:p>
          <a:p>
            <a:pPr marL="0" indent="0">
              <a:lnSpc>
                <a:spcPct val="100000"/>
              </a:lnSpc>
              <a:buNone/>
            </a:pPr>
            <a:r>
              <a:rPr sz="2000" dirty="0"/>
              <a:t>  例如：He introduced us to his parents. 他把我们介绍给他的父母。</a:t>
            </a:r>
          </a:p>
          <a:p>
            <a:pPr marL="0" indent="0">
              <a:lnSpc>
                <a:spcPct val="100000"/>
              </a:lnSpc>
              <a:buNone/>
            </a:pPr>
            <a:endParaRPr lang="zh-CN" altLang="en-US" sz="2000" dirty="0" smtClean="0"/>
          </a:p>
          <a:p>
            <a:pPr marL="0" lvl="0" indent="0">
              <a:lnSpc>
                <a:spcPct val="100000"/>
              </a:lnSpc>
              <a:buNone/>
            </a:pPr>
            <a:r>
              <a:rPr lang="en-US" altLang="zh-CN" sz="2000" dirty="0">
                <a:solidFill>
                  <a:prstClr val="black"/>
                </a:solidFill>
                <a:latin typeface="华文琥珀" panose="02010800040101010101" pitchFamily="2" charset="-122"/>
                <a:ea typeface="华文琥珀" panose="02010800040101010101" pitchFamily="2" charset="-122"/>
              </a:rPr>
              <a:t>【</a:t>
            </a:r>
            <a:r>
              <a:rPr lang="zh-CN" altLang="en-US" sz="2000" dirty="0" smtClean="0">
                <a:solidFill>
                  <a:prstClr val="black"/>
                </a:solidFill>
                <a:latin typeface="华文琥珀" panose="02010800040101010101" pitchFamily="2" charset="-122"/>
                <a:ea typeface="华文琥珀" panose="02010800040101010101" pitchFamily="2" charset="-122"/>
              </a:rPr>
              <a:t>句子</a:t>
            </a:r>
            <a:r>
              <a:rPr lang="en-US" altLang="zh-CN" sz="2000" dirty="0" smtClean="0">
                <a:solidFill>
                  <a:prstClr val="black"/>
                </a:solidFill>
                <a:latin typeface="华文琥珀" panose="02010800040101010101" pitchFamily="2" charset="-122"/>
                <a:ea typeface="华文琥珀" panose="02010800040101010101" pitchFamily="2" charset="-122"/>
              </a:rPr>
              <a:t>】</a:t>
            </a:r>
            <a:r>
              <a:rPr lang="en-US" altLang="zh-CN" sz="2000" dirty="0">
                <a:solidFill>
                  <a:prstClr val="black"/>
                </a:solidFill>
              </a:rPr>
              <a:t>I’ll be looking forward to it.</a:t>
            </a:r>
          </a:p>
          <a:p>
            <a:pPr marL="0" lvl="0" indent="0">
              <a:lnSpc>
                <a:spcPct val="100000"/>
              </a:lnSpc>
              <a:buNone/>
            </a:pPr>
            <a:r>
              <a:rPr lang="en-US" altLang="zh-CN" sz="2000" dirty="0" smtClean="0">
                <a:solidFill>
                  <a:prstClr val="black"/>
                </a:solidFill>
                <a:latin typeface="华文琥珀" panose="02010800040101010101" pitchFamily="2" charset="-122"/>
                <a:ea typeface="华文琥珀" panose="02010800040101010101" pitchFamily="2" charset="-122"/>
              </a:rPr>
              <a:t>【</a:t>
            </a:r>
            <a:r>
              <a:rPr lang="zh-CN" altLang="en-US" sz="2000" dirty="0">
                <a:solidFill>
                  <a:prstClr val="black"/>
                </a:solidFill>
                <a:latin typeface="华文琥珀" panose="02010800040101010101" pitchFamily="2" charset="-122"/>
                <a:ea typeface="华文琥珀" panose="02010800040101010101" pitchFamily="2" charset="-122"/>
              </a:rPr>
              <a:t>译文</a:t>
            </a:r>
            <a:r>
              <a:rPr lang="en-US" altLang="zh-CN" sz="2000" dirty="0" smtClean="0">
                <a:solidFill>
                  <a:prstClr val="black"/>
                </a:solidFill>
                <a:latin typeface="华文琥珀" panose="02010800040101010101" pitchFamily="2" charset="-122"/>
                <a:ea typeface="华文琥珀" panose="02010800040101010101" pitchFamily="2" charset="-122"/>
              </a:rPr>
              <a:t>】</a:t>
            </a:r>
            <a:r>
              <a:rPr lang="zh-CN" altLang="en-US" sz="2000" dirty="0">
                <a:solidFill>
                  <a:prstClr val="black"/>
                </a:solidFill>
                <a:latin typeface="+mn-ea"/>
              </a:rPr>
              <a:t>我期待着。</a:t>
            </a:r>
          </a:p>
          <a:p>
            <a:pPr marL="0" lvl="0" indent="0">
              <a:lnSpc>
                <a:spcPct val="100000"/>
              </a:lnSpc>
              <a:buNone/>
            </a:pPr>
            <a:r>
              <a:rPr lang="en-US" altLang="zh-CN" sz="2000" dirty="0">
                <a:solidFill>
                  <a:prstClr val="black"/>
                </a:solidFill>
                <a:latin typeface="华文琥珀" panose="02010800040101010101" pitchFamily="2" charset="-122"/>
                <a:ea typeface="华文琥珀" panose="02010800040101010101" pitchFamily="2" charset="-122"/>
              </a:rPr>
              <a:t>【</a:t>
            </a:r>
            <a:r>
              <a:rPr lang="zh-CN" altLang="en-US" sz="2000" dirty="0">
                <a:solidFill>
                  <a:prstClr val="black"/>
                </a:solidFill>
                <a:latin typeface="华文琥珀" panose="02010800040101010101" pitchFamily="2" charset="-122"/>
                <a:ea typeface="华文琥珀" panose="02010800040101010101" pitchFamily="2" charset="-122"/>
              </a:rPr>
              <a:t>难点</a:t>
            </a:r>
            <a:r>
              <a:rPr lang="en-US" altLang="zh-CN" sz="2000" dirty="0" smtClean="0">
                <a:solidFill>
                  <a:prstClr val="black"/>
                </a:solidFill>
                <a:latin typeface="华文琥珀" panose="02010800040101010101" pitchFamily="2" charset="-122"/>
                <a:ea typeface="华文琥珀" panose="02010800040101010101" pitchFamily="2" charset="-122"/>
              </a:rPr>
              <a:t>】</a:t>
            </a:r>
            <a:r>
              <a:rPr lang="en-US" altLang="zh-CN" sz="2000" dirty="0">
                <a:solidFill>
                  <a:prstClr val="black"/>
                </a:solidFill>
              </a:rPr>
              <a:t>look forward to sth. 或者look forward to doing sth.盼望着，期待着（做）某事，这里to </a:t>
            </a:r>
          </a:p>
          <a:p>
            <a:pPr marL="0" lvl="0" indent="0">
              <a:lnSpc>
                <a:spcPct val="100000"/>
              </a:lnSpc>
              <a:buNone/>
            </a:pPr>
            <a:r>
              <a:rPr lang="en-US" altLang="zh-CN" sz="2000" dirty="0">
                <a:solidFill>
                  <a:prstClr val="black"/>
                </a:solidFill>
              </a:rPr>
              <a:t>  是介词，后跟名词或动名词。例如：They are looking forward to her visit. 他们在期待着她的来</a:t>
            </a:r>
          </a:p>
          <a:p>
            <a:pPr marL="0" lvl="0" indent="0">
              <a:lnSpc>
                <a:spcPct val="100000"/>
              </a:lnSpc>
              <a:buNone/>
            </a:pPr>
            <a:r>
              <a:rPr lang="en-US" altLang="zh-CN" sz="2000" dirty="0">
                <a:solidFill>
                  <a:prstClr val="black"/>
                </a:solidFill>
              </a:rPr>
              <a:t>  访。 We look forward to doing further business with you. 我方盼望与贵方有进一步的生意往来。</a:t>
            </a:r>
          </a:p>
          <a:p>
            <a:pPr marL="0" lvl="0" indent="0">
              <a:lnSpc>
                <a:spcPct val="100000"/>
              </a:lnSpc>
              <a:buNone/>
            </a:pPr>
            <a:endParaRPr lang="zh-CN" altLang="en-US" sz="2000" dirty="0">
              <a:solidFill>
                <a:prstClr val="black"/>
              </a:solidFill>
            </a:endParaRPr>
          </a:p>
        </p:txBody>
      </p:sp>
      <p:grpSp>
        <p:nvGrpSpPr>
          <p:cNvPr id="8" name="组合 7"/>
          <p:cNvGrpSpPr/>
          <p:nvPr/>
        </p:nvGrpSpPr>
        <p:grpSpPr>
          <a:xfrm>
            <a:off x="0" y="-32251"/>
            <a:ext cx="12204032" cy="810213"/>
            <a:chOff x="0" y="-32251"/>
            <a:chExt cx="12204032" cy="810213"/>
          </a:xfrm>
        </p:grpSpPr>
        <p:sp>
          <p:nvSpPr>
            <p:cNvPr id="4" name="矩形 3"/>
            <p:cNvSpPr/>
            <p:nvPr/>
          </p:nvSpPr>
          <p:spPr>
            <a:xfrm>
              <a:off x="0" y="-32251"/>
              <a:ext cx="12204032" cy="810213"/>
            </a:xfrm>
            <a:prstGeom prst="rect">
              <a:avLst/>
            </a:prstGeom>
          </p:spPr>
          <p:style>
            <a:lnRef idx="0">
              <a:schemeClr val="accent2"/>
            </a:lnRef>
            <a:fillRef idx="3">
              <a:schemeClr val="accent2"/>
            </a:fillRef>
            <a:effectRef idx="3">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800">
        <p:circle/>
      </p:transition>
    </mc:Choice>
    <mc:Fallback xmlns="">
      <p:transition spd="slow">
        <p:circle/>
      </p:transition>
    </mc:Fallback>
  </mc:AlternateContent>
  <p:timing>
    <p:tnLst>
      <p:par>
        <p:cTn id="1" dur="indefinite" restart="never" nodeType="tmRoot"/>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748665" y="1539240"/>
            <a:ext cx="10706735" cy="5057140"/>
          </a:xfrm>
        </p:spPr>
        <p:txBody>
          <a:bodyPr>
            <a:normAutofit/>
          </a:bodyPr>
          <a:lstStyle/>
          <a:p>
            <a:pPr marL="0" indent="0" algn="ctr">
              <a:buNone/>
            </a:pPr>
            <a:r>
              <a:rPr sz="2600" b="1" dirty="0">
                <a:solidFill>
                  <a:schemeClr val="tx1"/>
                </a:solidFill>
              </a:rPr>
              <a:t> How to Receive Your Guests at the Airport? （如何接机？）</a:t>
            </a:r>
          </a:p>
          <a:p>
            <a:pPr marL="0" indent="0" algn="just">
              <a:buNone/>
            </a:pPr>
            <a:r>
              <a:rPr lang="en-US" altLang="zh-CN" sz="2400" dirty="0"/>
              <a:t>        • Make sure you know the arrival time before going to receive the guest.</a:t>
            </a:r>
          </a:p>
          <a:p>
            <a:pPr marL="0" indent="0" algn="just">
              <a:buNone/>
            </a:pPr>
            <a:r>
              <a:rPr lang="en-US" altLang="zh-CN" sz="2400" dirty="0"/>
              <a:t>        • Arrive at the airport at least half an hour earlier.</a:t>
            </a:r>
          </a:p>
          <a:p>
            <a:pPr marL="0" indent="0" algn="just">
              <a:buNone/>
            </a:pPr>
            <a:r>
              <a:rPr lang="en-US" altLang="zh-CN" sz="2400" dirty="0"/>
              <a:t>        • Contact the information desk, and get the exact time of the guest’s arrival.</a:t>
            </a:r>
          </a:p>
          <a:p>
            <a:pPr marL="0" indent="0" algn="just">
              <a:buNone/>
            </a:pPr>
            <a:r>
              <a:rPr lang="en-US" altLang="zh-CN" sz="2400" dirty="0"/>
              <a:t>        • Before the guest comes out, stand at the visible（明显的） place where </a:t>
            </a:r>
          </a:p>
          <a:p>
            <a:pPr marL="0" indent="0" algn="just">
              <a:buNone/>
            </a:pPr>
            <a:r>
              <a:rPr lang="en-US" altLang="zh-CN" sz="2400" dirty="0"/>
              <a:t>passengers exit（往外走）, with receiving sign held high in the hand. On the sign, </a:t>
            </a:r>
          </a:p>
          <a:p>
            <a:pPr marL="0" indent="0" algn="just">
              <a:buNone/>
            </a:pPr>
            <a:r>
              <a:rPr lang="en-US" altLang="zh-CN" sz="2400" dirty="0"/>
              <a:t>there should be the name of the guest and the place where he or she comes from.</a:t>
            </a:r>
          </a:p>
        </p:txBody>
      </p:sp>
      <p:sp>
        <p:nvSpPr>
          <p:cNvPr id="6" name="文本框 81"/>
          <p:cNvSpPr txBox="1"/>
          <p:nvPr/>
        </p:nvSpPr>
        <p:spPr>
          <a:xfrm>
            <a:off x="2121408" y="630788"/>
            <a:ext cx="10825202" cy="523220"/>
          </a:xfrm>
          <a:prstGeom prst="rect">
            <a:avLst/>
          </a:prstGeom>
          <a:noFill/>
        </p:spPr>
        <p:txBody>
          <a:bodyPr wrap="square" rtlCol="0">
            <a:spAutoFit/>
          </a:bodyPr>
          <a:lstStyle/>
          <a:p>
            <a:r>
              <a:rPr lang="en-US" altLang="zh-CN" sz="2800" b="1" dirty="0">
                <a:solidFill>
                  <a:prstClr val="white"/>
                </a:solidFill>
                <a:latin typeface="微软雅黑" panose="020B0503020204020204" pitchFamily="34" charset="-122"/>
                <a:ea typeface="微软雅黑" panose="020B0503020204020204" pitchFamily="34" charset="-122"/>
              </a:rPr>
              <a:t>Workplace Tip</a:t>
            </a:r>
            <a:endParaRPr lang="en-US" altLang="zh-CN" sz="2800" b="1" dirty="0" smtClean="0">
              <a:solidFill>
                <a:prstClr val="white"/>
              </a:solidFill>
              <a:latin typeface="微软雅黑" panose="020B0503020204020204" pitchFamily="34" charset="-122"/>
              <a:ea typeface="微软雅黑" panose="020B0503020204020204" pitchFamily="34" charset="-122"/>
            </a:endParaRPr>
          </a:p>
        </p:txBody>
      </p:sp>
      <p:grpSp>
        <p:nvGrpSpPr>
          <p:cNvPr id="7" name="组合 6"/>
          <p:cNvGrpSpPr/>
          <p:nvPr/>
        </p:nvGrpSpPr>
        <p:grpSpPr>
          <a:xfrm>
            <a:off x="0" y="45303"/>
            <a:ext cx="12204032" cy="1493964"/>
            <a:chOff x="0" y="64247"/>
            <a:chExt cx="12204032" cy="1493964"/>
          </a:xfrm>
        </p:grpSpPr>
        <p:grpSp>
          <p:nvGrpSpPr>
            <p:cNvPr id="16" name="组合 15"/>
            <p:cNvGrpSpPr/>
            <p:nvPr/>
          </p:nvGrpSpPr>
          <p:grpSpPr>
            <a:xfrm>
              <a:off x="0" y="663132"/>
              <a:ext cx="12204032" cy="580369"/>
              <a:chOff x="0" y="-68827"/>
              <a:chExt cx="12204032" cy="580369"/>
            </a:xfrm>
          </p:grpSpPr>
          <p:sp>
            <p:nvSpPr>
              <p:cNvPr id="20" name="矩形 19"/>
              <p:cNvSpPr/>
              <p:nvPr/>
            </p:nvSpPr>
            <p:spPr>
              <a:xfrm>
                <a:off x="0" y="-68827"/>
                <a:ext cx="12204032" cy="580369"/>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solidFill>
                    <a:prstClr val="white"/>
                  </a:solidFill>
                </a:endParaRPr>
              </a:p>
            </p:txBody>
          </p:sp>
          <p:sp>
            <p:nvSpPr>
              <p:cNvPr id="21" name="文本框 81"/>
              <p:cNvSpPr txBox="1"/>
              <p:nvPr/>
            </p:nvSpPr>
            <p:spPr>
              <a:xfrm>
                <a:off x="1670304" y="-40253"/>
                <a:ext cx="5972029" cy="523220"/>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2800" b="1" dirty="0" smtClean="0">
                    <a:solidFill>
                      <a:prstClr val="white"/>
                    </a:solidFill>
                    <a:latin typeface="微软雅黑" panose="020B0503020204020204" pitchFamily="34" charset="-122"/>
                    <a:ea typeface="微软雅黑" panose="020B0503020204020204" pitchFamily="34" charset="-122"/>
                  </a:rPr>
                  <a:t>Workplace</a:t>
                </a:r>
                <a:r>
                  <a:rPr lang="zh-CN" altLang="en-US" sz="2800" b="1" dirty="0">
                    <a:solidFill>
                      <a:prstClr val="white"/>
                    </a:solidFill>
                    <a:latin typeface="微软雅黑" panose="020B0503020204020204" pitchFamily="34" charset="-122"/>
                    <a:ea typeface="微软雅黑" panose="020B0503020204020204" pitchFamily="34" charset="-122"/>
                  </a:rPr>
                  <a:t> </a:t>
                </a:r>
                <a:r>
                  <a:rPr lang="en-US" altLang="zh-CN" sz="2800" b="1" dirty="0">
                    <a:solidFill>
                      <a:prstClr val="white"/>
                    </a:solidFill>
                    <a:latin typeface="微软雅黑" panose="020B0503020204020204" pitchFamily="34" charset="-122"/>
                    <a:ea typeface="微软雅黑" panose="020B0503020204020204" pitchFamily="34" charset="-122"/>
                  </a:rPr>
                  <a:t>T</a:t>
                </a:r>
                <a:r>
                  <a:rPr lang="en-US" altLang="zh-CN" sz="2800" b="1" dirty="0" smtClean="0">
                    <a:solidFill>
                      <a:prstClr val="white"/>
                    </a:solidFill>
                    <a:latin typeface="微软雅黑" panose="020B0503020204020204" pitchFamily="34" charset="-122"/>
                    <a:ea typeface="微软雅黑" panose="020B0503020204020204" pitchFamily="34" charset="-122"/>
                  </a:rPr>
                  <a:t>ip</a:t>
                </a:r>
                <a:endParaRPr lang="zh-CN" altLang="en-US" sz="2800" b="1" dirty="0">
                  <a:solidFill>
                    <a:prstClr val="white"/>
                  </a:solidFill>
                  <a:latin typeface="微软雅黑" panose="020B0503020204020204" pitchFamily="34" charset="-122"/>
                  <a:ea typeface="微软雅黑" panose="020B0503020204020204" pitchFamily="34" charset="-122"/>
                </a:endParaRPr>
              </a:p>
            </p:txBody>
          </p:sp>
        </p:grpSp>
        <p:grpSp>
          <p:nvGrpSpPr>
            <p:cNvPr id="22" name="组合 21"/>
            <p:cNvGrpSpPr/>
            <p:nvPr/>
          </p:nvGrpSpPr>
          <p:grpSpPr>
            <a:xfrm>
              <a:off x="185204" y="64247"/>
              <a:ext cx="1552156" cy="1493964"/>
              <a:chOff x="1383230" y="1711715"/>
              <a:chExt cx="2268302" cy="2149065"/>
            </a:xfrm>
          </p:grpSpPr>
          <p:sp>
            <p:nvSpPr>
              <p:cNvPr id="29" name="同心圆 28"/>
              <p:cNvSpPr/>
              <p:nvPr/>
            </p:nvSpPr>
            <p:spPr>
              <a:xfrm>
                <a:off x="1383230" y="1711715"/>
                <a:ext cx="2268302" cy="2149065"/>
              </a:xfrm>
              <a:prstGeom prst="donut">
                <a:avLst>
                  <a:gd name="adj" fmla="val 4216"/>
                </a:avLst>
              </a:pr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sz="1715">
                  <a:solidFill>
                    <a:prstClr val="black"/>
                  </a:solidFill>
                </a:endParaRPr>
              </a:p>
            </p:txBody>
          </p:sp>
          <p:sp>
            <p:nvSpPr>
              <p:cNvPr id="24" name="Freeform 10"/>
              <p:cNvSpPr/>
              <p:nvPr/>
            </p:nvSpPr>
            <p:spPr bwMode="auto">
              <a:xfrm>
                <a:off x="2155743" y="2084549"/>
                <a:ext cx="324000" cy="360000"/>
              </a:xfrm>
              <a:custGeom>
                <a:avLst/>
                <a:gdLst>
                  <a:gd name="T0" fmla="*/ 4 w 38"/>
                  <a:gd name="T1" fmla="*/ 26 h 41"/>
                  <a:gd name="T2" fmla="*/ 19 w 38"/>
                  <a:gd name="T3" fmla="*/ 41 h 41"/>
                  <a:gd name="T4" fmla="*/ 34 w 38"/>
                  <a:gd name="T5" fmla="*/ 26 h 41"/>
                  <a:gd name="T6" fmla="*/ 37 w 38"/>
                  <a:gd name="T7" fmla="*/ 20 h 41"/>
                  <a:gd name="T8" fmla="*/ 35 w 38"/>
                  <a:gd name="T9" fmla="*/ 17 h 41"/>
                  <a:gd name="T10" fmla="*/ 19 w 38"/>
                  <a:gd name="T11" fmla="*/ 0 h 41"/>
                  <a:gd name="T12" fmla="*/ 3 w 38"/>
                  <a:gd name="T13" fmla="*/ 17 h 41"/>
                  <a:gd name="T14" fmla="*/ 0 w 38"/>
                  <a:gd name="T15" fmla="*/ 20 h 41"/>
                  <a:gd name="T16" fmla="*/ 4 w 38"/>
                  <a:gd name="T17" fmla="*/ 26 h 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8" h="41">
                    <a:moveTo>
                      <a:pt x="4" y="26"/>
                    </a:moveTo>
                    <a:cubicBezTo>
                      <a:pt x="6" y="34"/>
                      <a:pt x="11" y="41"/>
                      <a:pt x="19" y="41"/>
                    </a:cubicBezTo>
                    <a:cubicBezTo>
                      <a:pt x="27" y="41"/>
                      <a:pt x="32" y="34"/>
                      <a:pt x="34" y="26"/>
                    </a:cubicBezTo>
                    <a:cubicBezTo>
                      <a:pt x="36" y="25"/>
                      <a:pt x="38" y="22"/>
                      <a:pt x="37" y="20"/>
                    </a:cubicBezTo>
                    <a:cubicBezTo>
                      <a:pt x="37" y="18"/>
                      <a:pt x="36" y="17"/>
                      <a:pt x="35" y="17"/>
                    </a:cubicBezTo>
                    <a:cubicBezTo>
                      <a:pt x="35" y="7"/>
                      <a:pt x="28" y="0"/>
                      <a:pt x="19" y="0"/>
                    </a:cubicBezTo>
                    <a:cubicBezTo>
                      <a:pt x="10" y="0"/>
                      <a:pt x="3" y="7"/>
                      <a:pt x="3" y="17"/>
                    </a:cubicBezTo>
                    <a:cubicBezTo>
                      <a:pt x="1" y="17"/>
                      <a:pt x="0" y="18"/>
                      <a:pt x="0" y="20"/>
                    </a:cubicBezTo>
                    <a:cubicBezTo>
                      <a:pt x="0" y="22"/>
                      <a:pt x="1" y="26"/>
                      <a:pt x="4" y="2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5" name="Freeform 11"/>
              <p:cNvSpPr/>
              <p:nvPr/>
            </p:nvSpPr>
            <p:spPr bwMode="auto">
              <a:xfrm>
                <a:off x="1976377" y="2481971"/>
                <a:ext cx="936000" cy="1044000"/>
              </a:xfrm>
              <a:custGeom>
                <a:avLst/>
                <a:gdLst>
                  <a:gd name="T0" fmla="*/ 97 w 106"/>
                  <a:gd name="T1" fmla="*/ 36 h 147"/>
                  <a:gd name="T2" fmla="*/ 82 w 106"/>
                  <a:gd name="T3" fmla="*/ 38 h 147"/>
                  <a:gd name="T4" fmla="*/ 79 w 106"/>
                  <a:gd name="T5" fmla="*/ 37 h 147"/>
                  <a:gd name="T6" fmla="*/ 67 w 106"/>
                  <a:gd name="T7" fmla="*/ 11 h 147"/>
                  <a:gd name="T8" fmla="*/ 66 w 106"/>
                  <a:gd name="T9" fmla="*/ 8 h 147"/>
                  <a:gd name="T10" fmla="*/ 54 w 106"/>
                  <a:gd name="T11" fmla="*/ 2 h 147"/>
                  <a:gd name="T12" fmla="*/ 49 w 106"/>
                  <a:gd name="T13" fmla="*/ 0 h 147"/>
                  <a:gd name="T14" fmla="*/ 43 w 106"/>
                  <a:gd name="T15" fmla="*/ 22 h 147"/>
                  <a:gd name="T16" fmla="*/ 43 w 106"/>
                  <a:gd name="T17" fmla="*/ 5 h 147"/>
                  <a:gd name="T18" fmla="*/ 38 w 106"/>
                  <a:gd name="T19" fmla="*/ 2 h 147"/>
                  <a:gd name="T20" fmla="*/ 37 w 106"/>
                  <a:gd name="T21" fmla="*/ 9 h 147"/>
                  <a:gd name="T22" fmla="*/ 28 w 106"/>
                  <a:gd name="T23" fmla="*/ 0 h 147"/>
                  <a:gd name="T24" fmla="*/ 28 w 106"/>
                  <a:gd name="T25" fmla="*/ 0 h 147"/>
                  <a:gd name="T26" fmla="*/ 10 w 106"/>
                  <a:gd name="T27" fmla="*/ 7 h 147"/>
                  <a:gd name="T28" fmla="*/ 1 w 106"/>
                  <a:gd name="T29" fmla="*/ 69 h 147"/>
                  <a:gd name="T30" fmla="*/ 14 w 106"/>
                  <a:gd name="T31" fmla="*/ 70 h 147"/>
                  <a:gd name="T32" fmla="*/ 18 w 106"/>
                  <a:gd name="T33" fmla="*/ 23 h 147"/>
                  <a:gd name="T34" fmla="*/ 18 w 106"/>
                  <a:gd name="T35" fmla="*/ 65 h 147"/>
                  <a:gd name="T36" fmla="*/ 18 w 106"/>
                  <a:gd name="T37" fmla="*/ 138 h 147"/>
                  <a:gd name="T38" fmla="*/ 27 w 106"/>
                  <a:gd name="T39" fmla="*/ 147 h 147"/>
                  <a:gd name="T40" fmla="*/ 36 w 106"/>
                  <a:gd name="T41" fmla="*/ 138 h 147"/>
                  <a:gd name="T42" fmla="*/ 41 w 106"/>
                  <a:gd name="T43" fmla="*/ 77 h 147"/>
                  <a:gd name="T44" fmla="*/ 50 w 106"/>
                  <a:gd name="T45" fmla="*/ 147 h 147"/>
                  <a:gd name="T46" fmla="*/ 50 w 106"/>
                  <a:gd name="T47" fmla="*/ 147 h 147"/>
                  <a:gd name="T48" fmla="*/ 59 w 106"/>
                  <a:gd name="T49" fmla="*/ 70 h 147"/>
                  <a:gd name="T50" fmla="*/ 60 w 106"/>
                  <a:gd name="T51" fmla="*/ 29 h 147"/>
                  <a:gd name="T52" fmla="*/ 67 w 106"/>
                  <a:gd name="T53" fmla="*/ 43 h 147"/>
                  <a:gd name="T54" fmla="*/ 71 w 106"/>
                  <a:gd name="T55" fmla="*/ 50 h 147"/>
                  <a:gd name="T56" fmla="*/ 75 w 106"/>
                  <a:gd name="T57" fmla="*/ 52 h 147"/>
                  <a:gd name="T58" fmla="*/ 77 w 106"/>
                  <a:gd name="T59" fmla="*/ 52 h 147"/>
                  <a:gd name="T60" fmla="*/ 81 w 106"/>
                  <a:gd name="T61" fmla="*/ 52 h 147"/>
                  <a:gd name="T62" fmla="*/ 100 w 106"/>
                  <a:gd name="T63" fmla="*/ 49 h 147"/>
                  <a:gd name="T64" fmla="*/ 97 w 106"/>
                  <a:gd name="T65" fmla="*/ 36 h 1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106" h="147">
                    <a:moveTo>
                      <a:pt x="97" y="36"/>
                    </a:moveTo>
                    <a:cubicBezTo>
                      <a:pt x="97" y="36"/>
                      <a:pt x="97" y="36"/>
                      <a:pt x="97" y="36"/>
                    </a:cubicBezTo>
                    <a:cubicBezTo>
                      <a:pt x="95" y="36"/>
                      <a:pt x="91" y="37"/>
                      <a:pt x="87" y="37"/>
                    </a:cubicBezTo>
                    <a:cubicBezTo>
                      <a:pt x="85" y="38"/>
                      <a:pt x="83" y="38"/>
                      <a:pt x="82" y="38"/>
                    </a:cubicBezTo>
                    <a:cubicBezTo>
                      <a:pt x="81" y="38"/>
                      <a:pt x="81" y="38"/>
                      <a:pt x="80" y="38"/>
                    </a:cubicBezTo>
                    <a:cubicBezTo>
                      <a:pt x="80" y="38"/>
                      <a:pt x="80" y="37"/>
                      <a:pt x="79" y="37"/>
                    </a:cubicBezTo>
                    <a:cubicBezTo>
                      <a:pt x="77" y="32"/>
                      <a:pt x="73" y="25"/>
                      <a:pt x="71" y="19"/>
                    </a:cubicBezTo>
                    <a:cubicBezTo>
                      <a:pt x="69" y="16"/>
                      <a:pt x="68" y="13"/>
                      <a:pt x="67" y="11"/>
                    </a:cubicBezTo>
                    <a:cubicBezTo>
                      <a:pt x="67" y="10"/>
                      <a:pt x="66" y="10"/>
                      <a:pt x="66" y="9"/>
                    </a:cubicBezTo>
                    <a:cubicBezTo>
                      <a:pt x="66" y="8"/>
                      <a:pt x="66" y="8"/>
                      <a:pt x="66" y="8"/>
                    </a:cubicBezTo>
                    <a:cubicBezTo>
                      <a:pt x="65" y="7"/>
                      <a:pt x="65" y="6"/>
                      <a:pt x="64" y="6"/>
                    </a:cubicBezTo>
                    <a:cubicBezTo>
                      <a:pt x="63" y="5"/>
                      <a:pt x="61" y="3"/>
                      <a:pt x="54" y="2"/>
                    </a:cubicBezTo>
                    <a:cubicBezTo>
                      <a:pt x="52" y="1"/>
                      <a:pt x="51" y="0"/>
                      <a:pt x="49" y="0"/>
                    </a:cubicBezTo>
                    <a:cubicBezTo>
                      <a:pt x="49" y="0"/>
                      <a:pt x="49" y="0"/>
                      <a:pt x="49" y="0"/>
                    </a:cubicBezTo>
                    <a:cubicBezTo>
                      <a:pt x="49" y="0"/>
                      <a:pt x="49" y="0"/>
                      <a:pt x="49" y="0"/>
                    </a:cubicBezTo>
                    <a:cubicBezTo>
                      <a:pt x="49" y="4"/>
                      <a:pt x="48" y="12"/>
                      <a:pt x="43" y="22"/>
                    </a:cubicBezTo>
                    <a:cubicBezTo>
                      <a:pt x="42" y="15"/>
                      <a:pt x="41" y="9"/>
                      <a:pt x="41" y="9"/>
                    </a:cubicBezTo>
                    <a:cubicBezTo>
                      <a:pt x="43" y="5"/>
                      <a:pt x="43" y="5"/>
                      <a:pt x="43" y="5"/>
                    </a:cubicBezTo>
                    <a:cubicBezTo>
                      <a:pt x="40" y="2"/>
                      <a:pt x="40" y="2"/>
                      <a:pt x="40" y="2"/>
                    </a:cubicBezTo>
                    <a:cubicBezTo>
                      <a:pt x="38" y="2"/>
                      <a:pt x="38" y="2"/>
                      <a:pt x="38" y="2"/>
                    </a:cubicBezTo>
                    <a:cubicBezTo>
                      <a:pt x="35" y="5"/>
                      <a:pt x="35" y="5"/>
                      <a:pt x="35" y="5"/>
                    </a:cubicBezTo>
                    <a:cubicBezTo>
                      <a:pt x="37" y="9"/>
                      <a:pt x="37" y="9"/>
                      <a:pt x="37" y="9"/>
                    </a:cubicBezTo>
                    <a:cubicBezTo>
                      <a:pt x="36" y="9"/>
                      <a:pt x="35" y="15"/>
                      <a:pt x="35" y="22"/>
                    </a:cubicBezTo>
                    <a:cubicBezTo>
                      <a:pt x="30" y="12"/>
                      <a:pt x="28" y="4"/>
                      <a:pt x="28" y="0"/>
                    </a:cubicBezTo>
                    <a:cubicBezTo>
                      <a:pt x="28" y="0"/>
                      <a:pt x="28" y="0"/>
                      <a:pt x="28" y="0"/>
                    </a:cubicBezTo>
                    <a:cubicBezTo>
                      <a:pt x="28" y="0"/>
                      <a:pt x="28" y="0"/>
                      <a:pt x="28" y="0"/>
                    </a:cubicBezTo>
                    <a:cubicBezTo>
                      <a:pt x="27" y="0"/>
                      <a:pt x="25" y="1"/>
                      <a:pt x="24" y="2"/>
                    </a:cubicBezTo>
                    <a:cubicBezTo>
                      <a:pt x="20" y="3"/>
                      <a:pt x="14" y="5"/>
                      <a:pt x="10" y="7"/>
                    </a:cubicBezTo>
                    <a:cubicBezTo>
                      <a:pt x="8" y="9"/>
                      <a:pt x="2" y="17"/>
                      <a:pt x="0" y="44"/>
                    </a:cubicBezTo>
                    <a:cubicBezTo>
                      <a:pt x="0" y="53"/>
                      <a:pt x="1" y="69"/>
                      <a:pt x="1" y="69"/>
                    </a:cubicBezTo>
                    <a:cubicBezTo>
                      <a:pt x="2" y="73"/>
                      <a:pt x="3" y="77"/>
                      <a:pt x="7" y="77"/>
                    </a:cubicBezTo>
                    <a:cubicBezTo>
                      <a:pt x="12" y="77"/>
                      <a:pt x="14" y="74"/>
                      <a:pt x="14" y="70"/>
                    </a:cubicBezTo>
                    <a:cubicBezTo>
                      <a:pt x="14" y="70"/>
                      <a:pt x="13" y="56"/>
                      <a:pt x="14" y="45"/>
                    </a:cubicBezTo>
                    <a:cubicBezTo>
                      <a:pt x="14" y="36"/>
                      <a:pt x="16" y="23"/>
                      <a:pt x="18" y="23"/>
                    </a:cubicBezTo>
                    <a:cubicBezTo>
                      <a:pt x="18" y="23"/>
                      <a:pt x="18" y="23"/>
                      <a:pt x="18" y="23"/>
                    </a:cubicBezTo>
                    <a:cubicBezTo>
                      <a:pt x="18" y="65"/>
                      <a:pt x="18" y="65"/>
                      <a:pt x="18" y="65"/>
                    </a:cubicBezTo>
                    <a:cubicBezTo>
                      <a:pt x="18" y="67"/>
                      <a:pt x="18" y="69"/>
                      <a:pt x="18" y="70"/>
                    </a:cubicBezTo>
                    <a:cubicBezTo>
                      <a:pt x="18" y="138"/>
                      <a:pt x="18" y="138"/>
                      <a:pt x="18" y="138"/>
                    </a:cubicBezTo>
                    <a:cubicBezTo>
                      <a:pt x="18" y="143"/>
                      <a:pt x="22" y="147"/>
                      <a:pt x="27" y="147"/>
                    </a:cubicBezTo>
                    <a:cubicBezTo>
                      <a:pt x="27" y="147"/>
                      <a:pt x="27" y="147"/>
                      <a:pt x="27" y="147"/>
                    </a:cubicBezTo>
                    <a:cubicBezTo>
                      <a:pt x="27" y="147"/>
                      <a:pt x="27" y="147"/>
                      <a:pt x="27" y="147"/>
                    </a:cubicBezTo>
                    <a:cubicBezTo>
                      <a:pt x="32" y="147"/>
                      <a:pt x="36" y="143"/>
                      <a:pt x="36" y="138"/>
                    </a:cubicBezTo>
                    <a:cubicBezTo>
                      <a:pt x="36" y="77"/>
                      <a:pt x="36" y="77"/>
                      <a:pt x="36" y="77"/>
                    </a:cubicBezTo>
                    <a:cubicBezTo>
                      <a:pt x="41" y="77"/>
                      <a:pt x="41" y="77"/>
                      <a:pt x="41" y="77"/>
                    </a:cubicBezTo>
                    <a:cubicBezTo>
                      <a:pt x="41" y="138"/>
                      <a:pt x="41" y="138"/>
                      <a:pt x="41" y="138"/>
                    </a:cubicBezTo>
                    <a:cubicBezTo>
                      <a:pt x="41" y="143"/>
                      <a:pt x="45" y="147"/>
                      <a:pt x="50" y="147"/>
                    </a:cubicBezTo>
                    <a:cubicBezTo>
                      <a:pt x="50" y="147"/>
                      <a:pt x="50" y="147"/>
                      <a:pt x="50" y="147"/>
                    </a:cubicBezTo>
                    <a:cubicBezTo>
                      <a:pt x="50" y="147"/>
                      <a:pt x="50" y="147"/>
                      <a:pt x="50" y="147"/>
                    </a:cubicBezTo>
                    <a:cubicBezTo>
                      <a:pt x="55" y="147"/>
                      <a:pt x="59" y="143"/>
                      <a:pt x="59" y="138"/>
                    </a:cubicBezTo>
                    <a:cubicBezTo>
                      <a:pt x="59" y="70"/>
                      <a:pt x="59" y="70"/>
                      <a:pt x="59" y="70"/>
                    </a:cubicBezTo>
                    <a:cubicBezTo>
                      <a:pt x="60" y="69"/>
                      <a:pt x="60" y="67"/>
                      <a:pt x="60" y="65"/>
                    </a:cubicBezTo>
                    <a:cubicBezTo>
                      <a:pt x="60" y="29"/>
                      <a:pt x="60" y="29"/>
                      <a:pt x="60" y="29"/>
                    </a:cubicBezTo>
                    <a:cubicBezTo>
                      <a:pt x="60" y="29"/>
                      <a:pt x="60" y="30"/>
                      <a:pt x="61" y="31"/>
                    </a:cubicBezTo>
                    <a:cubicBezTo>
                      <a:pt x="63" y="35"/>
                      <a:pt x="65" y="40"/>
                      <a:pt x="67" y="43"/>
                    </a:cubicBezTo>
                    <a:cubicBezTo>
                      <a:pt x="68" y="45"/>
                      <a:pt x="69" y="46"/>
                      <a:pt x="70" y="48"/>
                    </a:cubicBezTo>
                    <a:cubicBezTo>
                      <a:pt x="70" y="48"/>
                      <a:pt x="71" y="49"/>
                      <a:pt x="71" y="50"/>
                    </a:cubicBezTo>
                    <a:cubicBezTo>
                      <a:pt x="71" y="50"/>
                      <a:pt x="72" y="50"/>
                      <a:pt x="72" y="51"/>
                    </a:cubicBezTo>
                    <a:cubicBezTo>
                      <a:pt x="73" y="51"/>
                      <a:pt x="74" y="52"/>
                      <a:pt x="75" y="52"/>
                    </a:cubicBezTo>
                    <a:cubicBezTo>
                      <a:pt x="75" y="52"/>
                      <a:pt x="75" y="52"/>
                      <a:pt x="75" y="52"/>
                    </a:cubicBezTo>
                    <a:cubicBezTo>
                      <a:pt x="76" y="52"/>
                      <a:pt x="76" y="52"/>
                      <a:pt x="77" y="52"/>
                    </a:cubicBezTo>
                    <a:cubicBezTo>
                      <a:pt x="77" y="53"/>
                      <a:pt x="78" y="53"/>
                      <a:pt x="78" y="53"/>
                    </a:cubicBezTo>
                    <a:cubicBezTo>
                      <a:pt x="79" y="53"/>
                      <a:pt x="80" y="52"/>
                      <a:pt x="81" y="52"/>
                    </a:cubicBezTo>
                    <a:cubicBezTo>
                      <a:pt x="85" y="52"/>
                      <a:pt x="89" y="51"/>
                      <a:pt x="93" y="51"/>
                    </a:cubicBezTo>
                    <a:cubicBezTo>
                      <a:pt x="97" y="50"/>
                      <a:pt x="100" y="49"/>
                      <a:pt x="100" y="49"/>
                    </a:cubicBezTo>
                    <a:cubicBezTo>
                      <a:pt x="104" y="48"/>
                      <a:pt x="106" y="45"/>
                      <a:pt x="106" y="41"/>
                    </a:cubicBezTo>
                    <a:cubicBezTo>
                      <a:pt x="105" y="37"/>
                      <a:pt x="101" y="35"/>
                      <a:pt x="97" y="36"/>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sp>
            <p:nvSpPr>
              <p:cNvPr id="26" name="Freeform 12"/>
              <p:cNvSpPr/>
              <p:nvPr/>
            </p:nvSpPr>
            <p:spPr bwMode="auto">
              <a:xfrm>
                <a:off x="2659108" y="2025408"/>
                <a:ext cx="356487" cy="701301"/>
              </a:xfrm>
              <a:custGeom>
                <a:avLst/>
                <a:gdLst>
                  <a:gd name="T0" fmla="*/ 33 w 58"/>
                  <a:gd name="T1" fmla="*/ 41 h 90"/>
                  <a:gd name="T2" fmla="*/ 32 w 58"/>
                  <a:gd name="T3" fmla="*/ 40 h 90"/>
                  <a:gd name="T4" fmla="*/ 24 w 58"/>
                  <a:gd name="T5" fmla="*/ 37 h 90"/>
                  <a:gd name="T6" fmla="*/ 23 w 58"/>
                  <a:gd name="T7" fmla="*/ 36 h 90"/>
                  <a:gd name="T8" fmla="*/ 17 w 58"/>
                  <a:gd name="T9" fmla="*/ 32 h 90"/>
                  <a:gd name="T10" fmla="*/ 18 w 58"/>
                  <a:gd name="T11" fmla="*/ 24 h 90"/>
                  <a:gd name="T12" fmla="*/ 28 w 58"/>
                  <a:gd name="T13" fmla="*/ 20 h 90"/>
                  <a:gd name="T14" fmla="*/ 48 w 58"/>
                  <a:gd name="T15" fmla="*/ 27 h 90"/>
                  <a:gd name="T16" fmla="*/ 56 w 58"/>
                  <a:gd name="T17" fmla="*/ 24 h 90"/>
                  <a:gd name="T18" fmla="*/ 56 w 58"/>
                  <a:gd name="T19" fmla="*/ 18 h 90"/>
                  <a:gd name="T20" fmla="*/ 38 w 58"/>
                  <a:gd name="T21" fmla="*/ 10 h 90"/>
                  <a:gd name="T22" fmla="*/ 33 w 58"/>
                  <a:gd name="T23" fmla="*/ 9 h 90"/>
                  <a:gd name="T24" fmla="*/ 33 w 58"/>
                  <a:gd name="T25" fmla="*/ 2 h 90"/>
                  <a:gd name="T26" fmla="*/ 31 w 58"/>
                  <a:gd name="T27" fmla="*/ 0 h 90"/>
                  <a:gd name="T28" fmla="*/ 25 w 58"/>
                  <a:gd name="T29" fmla="*/ 0 h 90"/>
                  <a:gd name="T30" fmla="*/ 23 w 58"/>
                  <a:gd name="T31" fmla="*/ 2 h 90"/>
                  <a:gd name="T32" fmla="*/ 23 w 58"/>
                  <a:gd name="T33" fmla="*/ 9 h 90"/>
                  <a:gd name="T34" fmla="*/ 8 w 58"/>
                  <a:gd name="T35" fmla="*/ 15 h 90"/>
                  <a:gd name="T36" fmla="*/ 4 w 58"/>
                  <a:gd name="T37" fmla="*/ 37 h 90"/>
                  <a:gd name="T38" fmla="*/ 11 w 58"/>
                  <a:gd name="T39" fmla="*/ 45 h 90"/>
                  <a:gd name="T40" fmla="*/ 32 w 58"/>
                  <a:gd name="T41" fmla="*/ 54 h 90"/>
                  <a:gd name="T42" fmla="*/ 35 w 58"/>
                  <a:gd name="T43" fmla="*/ 56 h 90"/>
                  <a:gd name="T44" fmla="*/ 40 w 58"/>
                  <a:gd name="T45" fmla="*/ 60 h 90"/>
                  <a:gd name="T46" fmla="*/ 39 w 58"/>
                  <a:gd name="T47" fmla="*/ 68 h 90"/>
                  <a:gd name="T48" fmla="*/ 30 w 58"/>
                  <a:gd name="T49" fmla="*/ 71 h 90"/>
                  <a:gd name="T50" fmla="*/ 20 w 58"/>
                  <a:gd name="T51" fmla="*/ 69 h 90"/>
                  <a:gd name="T52" fmla="*/ 14 w 58"/>
                  <a:gd name="T53" fmla="*/ 65 h 90"/>
                  <a:gd name="T54" fmla="*/ 13 w 58"/>
                  <a:gd name="T55" fmla="*/ 64 h 90"/>
                  <a:gd name="T56" fmla="*/ 13 w 58"/>
                  <a:gd name="T57" fmla="*/ 64 h 90"/>
                  <a:gd name="T58" fmla="*/ 13 w 58"/>
                  <a:gd name="T59" fmla="*/ 64 h 90"/>
                  <a:gd name="T60" fmla="*/ 13 w 58"/>
                  <a:gd name="T61" fmla="*/ 64 h 90"/>
                  <a:gd name="T62" fmla="*/ 9 w 58"/>
                  <a:gd name="T63" fmla="*/ 62 h 90"/>
                  <a:gd name="T64" fmla="*/ 2 w 58"/>
                  <a:gd name="T65" fmla="*/ 66 h 90"/>
                  <a:gd name="T66" fmla="*/ 2 w 58"/>
                  <a:gd name="T67" fmla="*/ 71 h 90"/>
                  <a:gd name="T68" fmla="*/ 23 w 58"/>
                  <a:gd name="T69" fmla="*/ 82 h 90"/>
                  <a:gd name="T70" fmla="*/ 23 w 58"/>
                  <a:gd name="T71" fmla="*/ 89 h 90"/>
                  <a:gd name="T72" fmla="*/ 25 w 58"/>
                  <a:gd name="T73" fmla="*/ 90 h 90"/>
                  <a:gd name="T74" fmla="*/ 31 w 58"/>
                  <a:gd name="T75" fmla="*/ 90 h 90"/>
                  <a:gd name="T76" fmla="*/ 33 w 58"/>
                  <a:gd name="T77" fmla="*/ 89 h 90"/>
                  <a:gd name="T78" fmla="*/ 33 w 58"/>
                  <a:gd name="T79" fmla="*/ 82 h 90"/>
                  <a:gd name="T80" fmla="*/ 49 w 58"/>
                  <a:gd name="T81" fmla="*/ 77 h 90"/>
                  <a:gd name="T82" fmla="*/ 55 w 58"/>
                  <a:gd name="T83" fmla="*/ 56 h 90"/>
                  <a:gd name="T84" fmla="*/ 33 w 58"/>
                  <a:gd name="T85" fmla="*/ 41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58" h="90">
                    <a:moveTo>
                      <a:pt x="33" y="41"/>
                    </a:moveTo>
                    <a:cubicBezTo>
                      <a:pt x="32" y="40"/>
                      <a:pt x="32" y="40"/>
                      <a:pt x="32" y="40"/>
                    </a:cubicBezTo>
                    <a:cubicBezTo>
                      <a:pt x="29" y="39"/>
                      <a:pt x="25" y="37"/>
                      <a:pt x="24" y="37"/>
                    </a:cubicBezTo>
                    <a:cubicBezTo>
                      <a:pt x="24" y="37"/>
                      <a:pt x="23" y="36"/>
                      <a:pt x="23" y="36"/>
                    </a:cubicBezTo>
                    <a:cubicBezTo>
                      <a:pt x="20" y="35"/>
                      <a:pt x="19" y="34"/>
                      <a:pt x="17" y="32"/>
                    </a:cubicBezTo>
                    <a:cubicBezTo>
                      <a:pt x="15" y="29"/>
                      <a:pt x="16" y="26"/>
                      <a:pt x="18" y="24"/>
                    </a:cubicBezTo>
                    <a:cubicBezTo>
                      <a:pt x="21" y="21"/>
                      <a:pt x="25" y="20"/>
                      <a:pt x="28" y="20"/>
                    </a:cubicBezTo>
                    <a:cubicBezTo>
                      <a:pt x="30" y="20"/>
                      <a:pt x="38" y="19"/>
                      <a:pt x="48" y="27"/>
                    </a:cubicBezTo>
                    <a:cubicBezTo>
                      <a:pt x="50" y="29"/>
                      <a:pt x="54" y="26"/>
                      <a:pt x="56" y="24"/>
                    </a:cubicBezTo>
                    <a:cubicBezTo>
                      <a:pt x="57" y="22"/>
                      <a:pt x="57" y="20"/>
                      <a:pt x="56" y="18"/>
                    </a:cubicBezTo>
                    <a:cubicBezTo>
                      <a:pt x="53" y="14"/>
                      <a:pt x="43" y="11"/>
                      <a:pt x="38" y="10"/>
                    </a:cubicBezTo>
                    <a:cubicBezTo>
                      <a:pt x="37" y="9"/>
                      <a:pt x="35" y="9"/>
                      <a:pt x="33" y="9"/>
                    </a:cubicBezTo>
                    <a:cubicBezTo>
                      <a:pt x="33" y="2"/>
                      <a:pt x="33" y="2"/>
                      <a:pt x="33" y="2"/>
                    </a:cubicBezTo>
                    <a:cubicBezTo>
                      <a:pt x="33" y="1"/>
                      <a:pt x="32" y="0"/>
                      <a:pt x="31" y="0"/>
                    </a:cubicBezTo>
                    <a:cubicBezTo>
                      <a:pt x="25" y="0"/>
                      <a:pt x="25" y="0"/>
                      <a:pt x="25" y="0"/>
                    </a:cubicBezTo>
                    <a:cubicBezTo>
                      <a:pt x="24" y="0"/>
                      <a:pt x="23" y="1"/>
                      <a:pt x="23" y="2"/>
                    </a:cubicBezTo>
                    <a:cubicBezTo>
                      <a:pt x="23" y="9"/>
                      <a:pt x="23" y="9"/>
                      <a:pt x="23" y="9"/>
                    </a:cubicBezTo>
                    <a:cubicBezTo>
                      <a:pt x="17" y="10"/>
                      <a:pt x="12" y="12"/>
                      <a:pt x="8" y="15"/>
                    </a:cubicBezTo>
                    <a:cubicBezTo>
                      <a:pt x="2" y="21"/>
                      <a:pt x="0" y="30"/>
                      <a:pt x="4" y="37"/>
                    </a:cubicBezTo>
                    <a:cubicBezTo>
                      <a:pt x="5" y="40"/>
                      <a:pt x="8" y="43"/>
                      <a:pt x="11" y="45"/>
                    </a:cubicBezTo>
                    <a:cubicBezTo>
                      <a:pt x="14" y="46"/>
                      <a:pt x="26" y="52"/>
                      <a:pt x="32" y="54"/>
                    </a:cubicBezTo>
                    <a:cubicBezTo>
                      <a:pt x="35" y="56"/>
                      <a:pt x="35" y="56"/>
                      <a:pt x="35" y="56"/>
                    </a:cubicBezTo>
                    <a:cubicBezTo>
                      <a:pt x="37" y="57"/>
                      <a:pt x="39" y="58"/>
                      <a:pt x="40" y="60"/>
                    </a:cubicBezTo>
                    <a:cubicBezTo>
                      <a:pt x="42" y="63"/>
                      <a:pt x="41" y="66"/>
                      <a:pt x="39" y="68"/>
                    </a:cubicBezTo>
                    <a:cubicBezTo>
                      <a:pt x="37" y="70"/>
                      <a:pt x="34" y="71"/>
                      <a:pt x="30" y="71"/>
                    </a:cubicBezTo>
                    <a:cubicBezTo>
                      <a:pt x="27" y="71"/>
                      <a:pt x="24" y="70"/>
                      <a:pt x="20" y="69"/>
                    </a:cubicBezTo>
                    <a:cubicBezTo>
                      <a:pt x="18" y="68"/>
                      <a:pt x="16" y="67"/>
                      <a:pt x="14" y="65"/>
                    </a:cubicBezTo>
                    <a:cubicBezTo>
                      <a:pt x="14" y="65"/>
                      <a:pt x="13" y="65"/>
                      <a:pt x="13" y="64"/>
                    </a:cubicBezTo>
                    <a:cubicBezTo>
                      <a:pt x="13" y="64"/>
                      <a:pt x="13" y="64"/>
                      <a:pt x="13" y="64"/>
                    </a:cubicBezTo>
                    <a:cubicBezTo>
                      <a:pt x="13" y="64"/>
                      <a:pt x="13" y="64"/>
                      <a:pt x="13" y="64"/>
                    </a:cubicBezTo>
                    <a:cubicBezTo>
                      <a:pt x="13" y="64"/>
                      <a:pt x="13" y="64"/>
                      <a:pt x="13" y="64"/>
                    </a:cubicBezTo>
                    <a:cubicBezTo>
                      <a:pt x="12" y="62"/>
                      <a:pt x="10" y="62"/>
                      <a:pt x="9" y="62"/>
                    </a:cubicBezTo>
                    <a:cubicBezTo>
                      <a:pt x="6" y="62"/>
                      <a:pt x="3" y="64"/>
                      <a:pt x="2" y="66"/>
                    </a:cubicBezTo>
                    <a:cubicBezTo>
                      <a:pt x="1" y="68"/>
                      <a:pt x="1" y="70"/>
                      <a:pt x="2" y="71"/>
                    </a:cubicBezTo>
                    <a:cubicBezTo>
                      <a:pt x="6" y="77"/>
                      <a:pt x="14" y="81"/>
                      <a:pt x="23" y="82"/>
                    </a:cubicBezTo>
                    <a:cubicBezTo>
                      <a:pt x="23" y="89"/>
                      <a:pt x="23" y="89"/>
                      <a:pt x="23" y="89"/>
                    </a:cubicBezTo>
                    <a:cubicBezTo>
                      <a:pt x="23" y="90"/>
                      <a:pt x="24" y="90"/>
                      <a:pt x="25" y="90"/>
                    </a:cubicBezTo>
                    <a:cubicBezTo>
                      <a:pt x="31" y="90"/>
                      <a:pt x="31" y="90"/>
                      <a:pt x="31" y="90"/>
                    </a:cubicBezTo>
                    <a:cubicBezTo>
                      <a:pt x="32" y="90"/>
                      <a:pt x="33" y="90"/>
                      <a:pt x="33" y="89"/>
                    </a:cubicBezTo>
                    <a:cubicBezTo>
                      <a:pt x="33" y="82"/>
                      <a:pt x="33" y="82"/>
                      <a:pt x="33" y="82"/>
                    </a:cubicBezTo>
                    <a:cubicBezTo>
                      <a:pt x="40" y="82"/>
                      <a:pt x="46" y="80"/>
                      <a:pt x="49" y="77"/>
                    </a:cubicBezTo>
                    <a:cubicBezTo>
                      <a:pt x="55" y="72"/>
                      <a:pt x="58" y="63"/>
                      <a:pt x="55" y="56"/>
                    </a:cubicBezTo>
                    <a:cubicBezTo>
                      <a:pt x="52" y="48"/>
                      <a:pt x="41" y="44"/>
                      <a:pt x="33" y="41"/>
                    </a:cubicBezTo>
                    <a:close/>
                  </a:path>
                </a:pathLst>
              </a:custGeom>
              <a:ln>
                <a:noFill/>
              </a:ln>
              <a:effectLst>
                <a:outerShdw blurRad="225425" dist="50800" dir="5220000" algn="ctr">
                  <a:srgbClr val="000000">
                    <a:alpha val="33000"/>
                  </a:srgbClr>
                </a:outerShdw>
              </a:effectLst>
              <a:scene3d>
                <a:camera prst="perspectiveFront" fov="3300000">
                  <a:rot lat="486000" lon="19530000" rev="174000"/>
                </a:camera>
                <a:lightRig rig="harsh" dir="t">
                  <a:rot lat="0" lon="0" rev="3000000"/>
                </a:lightRig>
              </a:scene3d>
              <a:sp3d extrusionH="254000" contourW="19050">
                <a:bevelT w="82550" h="44450" prst="angle"/>
                <a:bevelB w="82550" h="44450" prst="angle"/>
                <a:contourClr>
                  <a:srgbClr val="FFFFFF"/>
                </a:contourClr>
              </a:sp3d>
            </p:spPr>
            <p:style>
              <a:lnRef idx="1">
                <a:schemeClr val="accent2"/>
              </a:lnRef>
              <a:fillRef idx="3">
                <a:schemeClr val="accent2"/>
              </a:fillRef>
              <a:effectRef idx="2">
                <a:schemeClr val="accent2"/>
              </a:effectRef>
              <a:fontRef idx="minor">
                <a:schemeClr val="lt1"/>
              </a:fontRef>
            </p:style>
            <p:txBody>
              <a:bodyPr vert="horz" wrap="square" lIns="91440" tIns="45720" rIns="91440" bIns="45720" numCol="1" anchor="t" anchorCtr="0" compatLnSpc="1"/>
              <a:lstStyle/>
              <a:p>
                <a:endParaRPr lang="zh-CN" altLang="en-US">
                  <a:solidFill>
                    <a:prstClr val="white"/>
                  </a:solidFill>
                </a:endParaRPr>
              </a:p>
            </p:txBody>
          </p:sp>
        </p:grpSp>
      </p:grpSp>
    </p:spTree>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par>
    </p:tn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22860" y="-117976"/>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30835" y="-32251"/>
              <a:ext cx="10608310"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pPr algn="l"/>
              <a:r>
                <a:rPr lang="en-US" altLang="zh-CN" sz="4000" b="1" dirty="0">
                  <a:solidFill>
                    <a:schemeClr val="bg1"/>
                  </a:solidFill>
                  <a:latin typeface="微软雅黑" panose="020B0503020204020204" pitchFamily="34" charset="-122"/>
                  <a:ea typeface="微软雅黑" panose="020B0503020204020204" pitchFamily="34" charset="-122"/>
                  <a:sym typeface="+mn-ea"/>
                </a:rPr>
                <a:t>Reading and Writing</a:t>
              </a:r>
              <a:r>
                <a:rPr lang="en-US" altLang="zh-CN" sz="4000" b="1" dirty="0" smtClean="0">
                  <a:solidFill>
                    <a:schemeClr val="bg1"/>
                  </a:solidFill>
                  <a:latin typeface="微软雅黑" panose="020B0503020204020204" pitchFamily="34" charset="-122"/>
                  <a:ea typeface="微软雅黑" panose="020B0503020204020204" pitchFamily="34" charset="-122"/>
                  <a:sym typeface="+mn-ea"/>
                </a:rPr>
                <a:t>——</a:t>
              </a:r>
              <a:r>
                <a:rPr lang="en-US" altLang="zh-CN" sz="2800" b="1" dirty="0" smtClean="0">
                  <a:solidFill>
                    <a:schemeClr val="bg1"/>
                  </a:solidFill>
                  <a:latin typeface="微软雅黑" panose="020B0503020204020204" pitchFamily="34" charset="-122"/>
                  <a:ea typeface="微软雅黑" panose="020B0503020204020204" pitchFamily="34" charset="-122"/>
                  <a:sym typeface="+mn-ea"/>
                </a:rPr>
                <a:t>Task 6</a:t>
              </a:r>
              <a:endParaRPr lang="en-US" altLang="zh-CN" sz="2800" b="1" dirty="0" smtClean="0">
                <a:solidFill>
                  <a:schemeClr val="bg1"/>
                </a:solidFill>
                <a:latin typeface="微软雅黑" panose="020B0503020204020204" pitchFamily="34" charset="-122"/>
                <a:ea typeface="微软雅黑" panose="020B0503020204020204" pitchFamily="34" charset="-122"/>
              </a:endParaRP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Look at the following picture and imagine</a:t>
            </a:r>
            <a:r>
              <a:rPr lang="zh-CN" altLang="en-US" sz="2800" b="1" dirty="0">
                <a:solidFill>
                  <a:prstClr val="black"/>
                </a:solidFill>
              </a:rPr>
              <a:t>：</a:t>
            </a:r>
          </a:p>
        </p:txBody>
      </p:sp>
      <p:sp>
        <p:nvSpPr>
          <p:cNvPr id="11" name="矩形 10"/>
          <p:cNvSpPr/>
          <p:nvPr/>
        </p:nvSpPr>
        <p:spPr>
          <a:xfrm>
            <a:off x="573405" y="1508760"/>
            <a:ext cx="5436870" cy="1389380"/>
          </a:xfrm>
          <a:prstGeom prst="rect">
            <a:avLst/>
          </a:prstGeom>
          <a:noFill/>
        </p:spPr>
        <p:txBody>
          <a:bodyPr wrap="square">
            <a:spAutoFit/>
          </a:bodyPr>
          <a:lstStyle/>
          <a:p>
            <a:r>
              <a:rPr lang="en-US" altLang="zh-CN" sz="2000" dirty="0"/>
              <a:t>1. What kind of letter dose the lady receive?</a:t>
            </a:r>
          </a:p>
          <a:p>
            <a:endParaRPr lang="en-US" altLang="zh-CN" sz="2000" dirty="0"/>
          </a:p>
          <a:p>
            <a:r>
              <a:rPr lang="en-US" altLang="zh-CN" sz="2000" dirty="0"/>
              <a:t>2. What comes to her mind?</a:t>
            </a:r>
          </a:p>
          <a:p>
            <a:pPr fontAlgn="auto">
              <a:lnSpc>
                <a:spcPts val="3000"/>
              </a:lnSpc>
            </a:pPr>
            <a:endParaRPr lang="en-US" altLang="zh-CN" sz="2000" dirty="0"/>
          </a:p>
        </p:txBody>
      </p:sp>
      <p:pic>
        <p:nvPicPr>
          <p:cNvPr id="2" name="图片 1" descr="12"/>
          <p:cNvPicPr>
            <a:picLocks noChangeAspect="1"/>
          </p:cNvPicPr>
          <p:nvPr/>
        </p:nvPicPr>
        <p:blipFill>
          <a:blip r:embed="rId2"/>
          <a:stretch>
            <a:fillRect/>
          </a:stretch>
        </p:blipFill>
        <p:spPr>
          <a:xfrm>
            <a:off x="6217285" y="2028190"/>
            <a:ext cx="4501515" cy="3037840"/>
          </a:xfrm>
          <a:prstGeom prst="rect">
            <a:avLst/>
          </a:prstGeom>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306830"/>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Always send the letter of invitation in advance.</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邀请信一般提前发。</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in advance 预先，提前。例如：If there is any change about the time of the meeting, please let us </a:t>
            </a:r>
          </a:p>
          <a:p>
            <a:pPr marL="0" indent="0">
              <a:lnSpc>
                <a:spcPct val="100000"/>
              </a:lnSpc>
              <a:buNone/>
            </a:pPr>
            <a:r>
              <a:rPr lang="en-US" altLang="zh-CN" sz="2000" dirty="0"/>
              <a:t>  know in advance. 开会时间如有变，请提前告诉我们。</a:t>
            </a:r>
          </a:p>
          <a:p>
            <a:pPr marL="0" indent="0">
              <a:lnSpc>
                <a:spcPct val="100000"/>
              </a:lnSpc>
              <a:buNone/>
            </a:pPr>
            <a:endParaRPr lang="en-US" altLang="zh-CN" sz="2000" dirty="0" smtClean="0">
              <a:latin typeface="华文琥珀" panose="02010800040101010101" pitchFamily="2" charset="-122"/>
              <a:ea typeface="华文琥珀" panose="02010800040101010101" pitchFamily="2" charset="-122"/>
            </a:endParaRPr>
          </a:p>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Let’s take a look at some steps that will help you outline a letter of invitation.</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让我们看看那些可以帮助你列出邀请信提纲的几个步骤。</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take a look at 看一看。例如：First, take a quick look at the action plan to be sure that you understand </a:t>
            </a:r>
          </a:p>
          <a:p>
            <a:pPr marL="0" indent="0">
              <a:lnSpc>
                <a:spcPct val="100000"/>
              </a:lnSpc>
              <a:buNone/>
            </a:pPr>
            <a:r>
              <a:rPr lang="en-US" altLang="zh-CN" sz="2000" dirty="0"/>
              <a:t>   the current task assignments. 首先，快速浏览一下行动计划，确保你充分理解当前的任务分配情况。that </a:t>
            </a:r>
          </a:p>
          <a:p>
            <a:pPr marL="0" indent="0">
              <a:lnSpc>
                <a:spcPct val="100000"/>
              </a:lnSpc>
              <a:buNone/>
            </a:pPr>
            <a:r>
              <a:rPr lang="en-US" altLang="zh-CN" sz="2000" dirty="0"/>
              <a:t>  引导定语从句修饰steps。</a:t>
            </a:r>
          </a:p>
          <a:p>
            <a:pPr marL="0" indent="0">
              <a:lnSpc>
                <a:spcPct val="100000"/>
              </a:lnSpc>
              <a:buNone/>
            </a:pPr>
            <a:endParaRPr lang="en-US" altLang="zh-CN" sz="2000" dirty="0"/>
          </a:p>
          <a:p>
            <a:pPr marL="0" lvl="0" indent="0">
              <a:lnSpc>
                <a:spcPct val="100000"/>
              </a:lnSpc>
              <a:buNone/>
            </a:pPr>
            <a:endParaRPr lang="zh-CN" altLang="en-US" sz="1800" dirty="0">
              <a:solidFill>
                <a:prstClr val="black"/>
              </a:solidFill>
            </a:endParaRPr>
          </a:p>
          <a:p>
            <a:pPr marL="0" indent="0">
              <a:lnSpc>
                <a:spcPts val="2100"/>
              </a:lnSpc>
              <a:buNone/>
            </a:pPr>
            <a:endParaRPr lang="zh-CN" altLang="en-US" sz="1800" dirty="0"/>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150495" y="1598295"/>
            <a:ext cx="11903710" cy="5196205"/>
          </a:xfrm>
        </p:spPr>
        <p:txBody>
          <a:bodyPr>
            <a:noAutofit/>
          </a:bodyPr>
          <a:lstStyle/>
          <a:p>
            <a:pPr marL="0" indent="0">
              <a:lnSpc>
                <a:spcPct val="100000"/>
              </a:lnSpc>
              <a:buNone/>
            </a:pPr>
            <a:r>
              <a:rPr lang="en-US" altLang="zh-CN" sz="2000" dirty="0" smtClean="0">
                <a:latin typeface="华文琥珀" panose="02010800040101010101" pitchFamily="2" charset="-122"/>
                <a:ea typeface="华文琥珀" panose="02010800040101010101" pitchFamily="2" charset="-122"/>
              </a:rPr>
              <a:t>【</a:t>
            </a:r>
            <a:r>
              <a:rPr lang="zh-CN" altLang="en-US" sz="2000" dirty="0" smtClean="0">
                <a:latin typeface="华文琥珀" panose="02010800040101010101" pitchFamily="2" charset="-122"/>
                <a:ea typeface="华文琥珀" panose="02010800040101010101" pitchFamily="2" charset="-122"/>
              </a:rPr>
              <a:t>句子</a:t>
            </a:r>
            <a:r>
              <a:rPr lang="en-US" altLang="zh-CN" sz="2000" dirty="0" smtClean="0">
                <a:latin typeface="华文琥珀" panose="02010800040101010101" pitchFamily="2" charset="-122"/>
                <a:ea typeface="华文琥珀" panose="02010800040101010101" pitchFamily="2" charset="-122"/>
              </a:rPr>
              <a:t>】</a:t>
            </a:r>
            <a:r>
              <a:rPr lang="en-US" altLang="zh-CN" sz="2000" dirty="0"/>
              <a:t>The letter will end with the details of a contact person to confirm their attendance for the</a:t>
            </a:r>
          </a:p>
          <a:p>
            <a:pPr marL="0" indent="0">
              <a:lnSpc>
                <a:spcPct val="100000"/>
              </a:lnSpc>
              <a:buNone/>
            </a:pPr>
            <a:r>
              <a:rPr lang="en-US" altLang="zh-CN" sz="2000" dirty="0"/>
              <a:t>  event.</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译文</a:t>
            </a:r>
            <a:r>
              <a:rPr lang="en-US" altLang="zh-CN" sz="2000" dirty="0" smtClean="0">
                <a:latin typeface="华文琥珀" panose="02010800040101010101" pitchFamily="2" charset="-122"/>
                <a:ea typeface="华文琥珀" panose="02010800040101010101" pitchFamily="2" charset="-122"/>
              </a:rPr>
              <a:t>】</a:t>
            </a:r>
            <a:r>
              <a:rPr lang="zh-CN" altLang="en-US" sz="2000" dirty="0"/>
              <a:t>信的结尾应该有联系人的详细联系方式，以便确认其参加活动。</a:t>
            </a:r>
          </a:p>
          <a:p>
            <a:pPr marL="0" indent="0">
              <a:lnSpc>
                <a:spcPct val="100000"/>
              </a:lnSpc>
              <a:buNone/>
            </a:pPr>
            <a:r>
              <a:rPr lang="en-US" altLang="zh-CN" sz="2000" dirty="0">
                <a:latin typeface="华文琥珀" panose="02010800040101010101" pitchFamily="2" charset="-122"/>
                <a:ea typeface="华文琥珀" panose="02010800040101010101" pitchFamily="2" charset="-122"/>
              </a:rPr>
              <a:t>【</a:t>
            </a:r>
            <a:r>
              <a:rPr lang="zh-CN" altLang="en-US" sz="2000" dirty="0">
                <a:latin typeface="华文琥珀" panose="02010800040101010101" pitchFamily="2" charset="-122"/>
                <a:ea typeface="华文琥珀" panose="02010800040101010101" pitchFamily="2" charset="-122"/>
              </a:rPr>
              <a:t>难点</a:t>
            </a:r>
            <a:r>
              <a:rPr lang="en-US" altLang="zh-CN" sz="2000" dirty="0" smtClean="0">
                <a:latin typeface="华文琥珀" panose="02010800040101010101" pitchFamily="2" charset="-122"/>
                <a:ea typeface="华文琥珀" panose="02010800040101010101" pitchFamily="2" charset="-122"/>
              </a:rPr>
              <a:t>】</a:t>
            </a:r>
            <a:r>
              <a:rPr lang="en-US" altLang="zh-CN" sz="2000" dirty="0"/>
              <a:t>end with 以</a:t>
            </a:r>
            <a:r>
              <a:rPr lang="en-US" altLang="zh-CN" sz="2000" dirty="0">
                <a:latin typeface="华文中宋" panose="02010600040101010101" charset="-122"/>
                <a:ea typeface="华文中宋" panose="02010600040101010101" charset="-122"/>
              </a:rPr>
              <a:t>……</a:t>
            </a:r>
            <a:r>
              <a:rPr lang="en-US" altLang="zh-CN" sz="2000" dirty="0"/>
              <a:t>结束。例如：Her note ended with the words “See you soon”. 她的便条以“再见”结束。</a:t>
            </a:r>
          </a:p>
          <a:p>
            <a:pPr marL="0" indent="0">
              <a:lnSpc>
                <a:spcPct val="100000"/>
              </a:lnSpc>
              <a:buNone/>
            </a:pPr>
            <a:r>
              <a:rPr lang="en-US" altLang="zh-CN" sz="2000" dirty="0"/>
              <a:t>  to confirm ... 是动词不定式短语作目的状语。</a:t>
            </a:r>
          </a:p>
          <a:p>
            <a:pPr marL="0" lvl="0" indent="0">
              <a:lnSpc>
                <a:spcPct val="100000"/>
              </a:lnSpc>
              <a:buNone/>
            </a:pPr>
            <a:endParaRPr lang="zh-CN" altLang="en-US" sz="1800" dirty="0">
              <a:solidFill>
                <a:prstClr val="black"/>
              </a:solidFill>
            </a:endParaRPr>
          </a:p>
          <a:p>
            <a:pPr marL="0" indent="0">
              <a:lnSpc>
                <a:spcPct val="100000"/>
              </a:lnSpc>
              <a:buNone/>
            </a:pPr>
            <a:endParaRPr lang="en-US" altLang="zh-CN" sz="2000" dirty="0">
              <a:sym typeface="+mn-ea"/>
            </a:endParaRPr>
          </a:p>
        </p:txBody>
      </p:sp>
      <p:grpSp>
        <p:nvGrpSpPr>
          <p:cNvPr id="8" name="组合 7"/>
          <p:cNvGrpSpPr/>
          <p:nvPr/>
        </p:nvGrpSpPr>
        <p:grpSpPr>
          <a:xfrm>
            <a:off x="-2" y="-32251"/>
            <a:ext cx="12204034" cy="1338930"/>
            <a:chOff x="-2" y="-32251"/>
            <a:chExt cx="12204034" cy="1338930"/>
          </a:xfrm>
        </p:grpSpPr>
        <p:grpSp>
          <p:nvGrpSpPr>
            <p:cNvPr id="4" name="组合 3"/>
            <p:cNvGrpSpPr/>
            <p:nvPr/>
          </p:nvGrpSpPr>
          <p:grpSpPr>
            <a:xfrm>
              <a:off x="0" y="-32251"/>
              <a:ext cx="12204032" cy="810213"/>
              <a:chOff x="0" y="-32251"/>
              <a:chExt cx="12204032" cy="810213"/>
            </a:xfrm>
          </p:grpSpPr>
          <p:sp>
            <p:nvSpPr>
              <p:cNvPr id="5" name="矩形 4"/>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6" name="文本框 81"/>
              <p:cNvSpPr txBox="1"/>
              <p:nvPr/>
            </p:nvSpPr>
            <p:spPr>
              <a:xfrm>
                <a:off x="412003" y="70076"/>
                <a:ext cx="10825202"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6</a:t>
                </a:r>
              </a:p>
            </p:txBody>
          </p:sp>
        </p:grpSp>
        <p:sp>
          <p:nvSpPr>
            <p:cNvPr id="7" name="文本框 1"/>
            <p:cNvSpPr txBox="1"/>
            <p:nvPr/>
          </p:nvSpPr>
          <p:spPr>
            <a:xfrm>
              <a:off x="-2" y="783459"/>
              <a:ext cx="3398017" cy="523220"/>
            </a:xfrm>
            <a:prstGeom prst="rect">
              <a:avLst/>
            </a:prstGeom>
          </p:spPr>
          <p:style>
            <a:lnRef idx="1">
              <a:schemeClr val="accent2"/>
            </a:lnRef>
            <a:fillRef idx="2">
              <a:schemeClr val="accent2"/>
            </a:fillRef>
            <a:effectRef idx="1">
              <a:schemeClr val="accent2"/>
            </a:effectRef>
            <a:fontRef idx="minor">
              <a:schemeClr val="dk1"/>
            </a:fontRef>
          </p:style>
          <p:txBody>
            <a:bodyPr wrap="square">
              <a:spAutoFit/>
            </a:bodyPr>
            <a:lstStyle/>
            <a:p>
              <a:pPr marL="0" indent="266700" algn="l"/>
              <a:r>
                <a:rPr lang="en-US" altLang="zh-CN" sz="2800" b="1" dirty="0" smtClean="0">
                  <a:solidFill>
                    <a:schemeClr val="bg1"/>
                  </a:solidFill>
                  <a:latin typeface="微软雅黑" panose="020B0503020204020204" pitchFamily="34" charset="-122"/>
                  <a:ea typeface="微软雅黑" panose="020B0503020204020204" pitchFamily="34" charset="-122"/>
                </a:rPr>
                <a:t>Language Notes</a:t>
              </a:r>
              <a:endParaRPr lang="zh-CN" altLang="en-US" sz="2800" b="1" dirty="0">
                <a:solidFill>
                  <a:schemeClr val="bg1"/>
                </a:solidFill>
                <a:latin typeface="微软雅黑" panose="020B0503020204020204" pitchFamily="34" charset="-122"/>
                <a:ea typeface="微软雅黑" panose="020B0503020204020204" pitchFamily="34" charset="-122"/>
              </a:endParaRPr>
            </a:p>
          </p:txBody>
        </p:sp>
      </p:grpSp>
    </p:spTree>
  </p:cSld>
  <p:clrMapOvr>
    <a:masterClrMapping/>
  </p:clrMapOvr>
  <mc:AlternateContent xmlns:mc="http://schemas.openxmlformats.org/markup-compatibility/2006" xmlns:p14="http://schemas.microsoft.com/office/powerpoint/2010/main">
    <mc:Choice Requires="p14">
      <p:transition spd="med">
        <p14:reveal/>
      </p:transition>
    </mc:Choice>
    <mc:Fallback xmlns="">
      <p:transition spd="med">
        <p:fade/>
      </p:transition>
    </mc:Fallback>
  </mc:AlternateContent>
  <p:timing>
    <p:tnLst>
      <p:par>
        <p:cTn id="1" dur="indefinite" restart="never" nodeType="tmRoot"/>
      </p:par>
    </p:tn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4515" y="890270"/>
            <a:ext cx="11029950" cy="5286375"/>
          </a:xfrm>
        </p:spPr>
        <p:txBody>
          <a:bodyPr>
            <a:normAutofit/>
          </a:bodyPr>
          <a:lstStyle/>
          <a:p>
            <a:pPr marL="0" indent="0" fontAlgn="auto">
              <a:lnSpc>
                <a:spcPts val="2600"/>
              </a:lnSpc>
              <a:buNone/>
            </a:pPr>
            <a:r>
              <a:rPr lang="en-US" altLang="zh-CN" b="1" dirty="0"/>
              <a:t>Complete the invitation letter according to the information given below.</a:t>
            </a:r>
          </a:p>
          <a:p>
            <a:pPr marL="0" indent="0" fontAlgn="auto">
              <a:lnSpc>
                <a:spcPts val="2600"/>
              </a:lnSpc>
              <a:buNone/>
            </a:pPr>
            <a:r>
              <a:rPr lang="en-US" altLang="zh-CN" sz="2400" dirty="0"/>
              <a:t> </a:t>
            </a:r>
            <a:r>
              <a:rPr lang="en-US" altLang="zh-CN" sz="2000" dirty="0"/>
              <a:t>                    </a:t>
            </a:r>
            <a:endParaRPr lang="en-US" altLang="zh-CN" sz="2400" dirty="0"/>
          </a:p>
          <a:p>
            <a:pPr marL="0" indent="0" fontAlgn="auto">
              <a:lnSpc>
                <a:spcPts val="2600"/>
              </a:lnSpc>
              <a:buNone/>
            </a:pPr>
            <a:r>
              <a:rPr lang="en-US" altLang="zh-CN" sz="2400" dirty="0"/>
              <a:t>      邀请人：侨香社区中心主任Peter Bush</a:t>
            </a:r>
          </a:p>
          <a:p>
            <a:pPr marL="0" indent="0" fontAlgn="auto">
              <a:lnSpc>
                <a:spcPts val="2600"/>
              </a:lnSpc>
              <a:buNone/>
            </a:pPr>
            <a:r>
              <a:rPr lang="en-US" altLang="zh-CN" sz="2400" dirty="0"/>
              <a:t>      受邀人：梦林出版社总经理Taylor Clinton</a:t>
            </a:r>
          </a:p>
          <a:p>
            <a:pPr marL="0" indent="0" fontAlgn="auto">
              <a:lnSpc>
                <a:spcPts val="2600"/>
              </a:lnSpc>
              <a:buNone/>
            </a:pPr>
            <a:r>
              <a:rPr lang="en-US" altLang="zh-CN" sz="2400" dirty="0"/>
              <a:t>      活动主题：参加慈善书籍捐赠签字仪式</a:t>
            </a:r>
          </a:p>
          <a:p>
            <a:pPr marL="0" indent="0" fontAlgn="auto">
              <a:lnSpc>
                <a:spcPts val="2600"/>
              </a:lnSpc>
              <a:buNone/>
            </a:pPr>
            <a:r>
              <a:rPr lang="en-US" altLang="zh-CN" sz="2400" dirty="0"/>
              <a:t>      活动时间：2016 年7 月5 日（星期六）9：00</a:t>
            </a:r>
          </a:p>
          <a:p>
            <a:pPr marL="0" indent="0" fontAlgn="auto">
              <a:lnSpc>
                <a:spcPts val="2600"/>
              </a:lnSpc>
              <a:buNone/>
            </a:pPr>
            <a:r>
              <a:rPr lang="en-US" altLang="zh-CN" sz="2400" dirty="0"/>
              <a:t>      活动地点：深圳喜来登酒店会议大厅（1）</a:t>
            </a:r>
          </a:p>
        </p:txBody>
      </p:sp>
      <p:grpSp>
        <p:nvGrpSpPr>
          <p:cNvPr id="6" name="组合 5"/>
          <p:cNvGrpSpPr/>
          <p:nvPr/>
        </p:nvGrpSpPr>
        <p:grpSpPr>
          <a:xfrm>
            <a:off x="0" y="-32251"/>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81025" y="927100"/>
            <a:ext cx="11029950" cy="5286375"/>
          </a:xfrm>
        </p:spPr>
        <p:txBody>
          <a:bodyPr>
            <a:normAutofit/>
          </a:bodyPr>
          <a:lstStyle/>
          <a:p>
            <a:pPr marL="0" indent="0" fontAlgn="auto">
              <a:lnSpc>
                <a:spcPts val="2600"/>
              </a:lnSpc>
              <a:buNone/>
            </a:pPr>
            <a:r>
              <a:rPr lang="en-US" altLang="zh-CN" b="1" dirty="0"/>
              <a:t>Complete the notice with the words given below.</a:t>
            </a:r>
          </a:p>
          <a:p>
            <a:pPr marL="0" indent="0" fontAlgn="auto">
              <a:lnSpc>
                <a:spcPts val="2600"/>
              </a:lnSpc>
              <a:buNone/>
            </a:pPr>
            <a:r>
              <a:rPr lang="en-US" altLang="zh-CN" sz="2400" dirty="0"/>
              <a:t> </a:t>
            </a:r>
            <a:r>
              <a:rPr lang="en-US" altLang="zh-CN" sz="2000" dirty="0"/>
              <a:t>                                                                     </a:t>
            </a:r>
            <a:r>
              <a:rPr lang="en-US" altLang="zh-CN" sz="2000" b="1" dirty="0"/>
              <a:t> INVITATION</a:t>
            </a:r>
          </a:p>
          <a:p>
            <a:pPr marL="0" indent="0" fontAlgn="auto">
              <a:lnSpc>
                <a:spcPts val="2600"/>
              </a:lnSpc>
              <a:buNone/>
            </a:pPr>
            <a:r>
              <a:rPr lang="en-US" altLang="zh-CN" sz="2400" dirty="0"/>
              <a:t>            25 June, 2016</a:t>
            </a:r>
          </a:p>
          <a:p>
            <a:pPr marL="0" indent="0" fontAlgn="auto">
              <a:lnSpc>
                <a:spcPts val="2600"/>
              </a:lnSpc>
              <a:buNone/>
            </a:pPr>
            <a:r>
              <a:rPr lang="en-US" altLang="zh-CN" sz="2400" dirty="0"/>
              <a:t>            Dear              .</a:t>
            </a:r>
          </a:p>
          <a:p>
            <a:pPr marL="0" indent="0" fontAlgn="auto">
              <a:lnSpc>
                <a:spcPts val="2600"/>
              </a:lnSpc>
              <a:buNone/>
            </a:pPr>
            <a:r>
              <a:rPr lang="en-US" altLang="zh-CN" sz="2400" dirty="0"/>
              <a:t>            We have pleasure in inviting you to            . It will take place at</a:t>
            </a:r>
          </a:p>
          <a:p>
            <a:pPr marL="0" indent="0" fontAlgn="auto">
              <a:lnSpc>
                <a:spcPts val="2600"/>
              </a:lnSpc>
              <a:buNone/>
            </a:pPr>
            <a:r>
              <a:rPr lang="en-US" altLang="zh-CN" sz="2400" dirty="0"/>
              <a:t>                         of the Sheraton Shenzhen Hotel at             on               .</a:t>
            </a:r>
          </a:p>
          <a:p>
            <a:pPr marL="0" indent="0" fontAlgn="auto">
              <a:lnSpc>
                <a:spcPts val="2600"/>
              </a:lnSpc>
              <a:buNone/>
            </a:pPr>
            <a:r>
              <a:rPr lang="en-US" altLang="zh-CN" sz="2400" dirty="0"/>
              <a:t>            We would appreciate it if you could confirm your participation at </a:t>
            </a:r>
          </a:p>
          <a:p>
            <a:pPr marL="0" indent="0" fontAlgn="auto">
              <a:lnSpc>
                <a:spcPts val="2600"/>
              </a:lnSpc>
              <a:buNone/>
            </a:pPr>
            <a:r>
              <a:rPr lang="en-US" altLang="zh-CN" sz="2400" dirty="0"/>
              <a:t>            your  earliest convenience.      </a:t>
            </a:r>
          </a:p>
          <a:p>
            <a:pPr marL="0" indent="0" fontAlgn="auto">
              <a:lnSpc>
                <a:spcPts val="2600"/>
              </a:lnSpc>
              <a:buNone/>
            </a:pPr>
            <a:r>
              <a:rPr lang="en-US" altLang="zh-CN" sz="2400" dirty="0"/>
              <a:t>                                                                                                    Yours sincerely,            </a:t>
            </a:r>
            <a:r>
              <a:rPr lang="en-US" altLang="zh-CN" sz="2400" dirty="0">
                <a:effectLst/>
              </a:rPr>
              <a:t>   </a:t>
            </a:r>
          </a:p>
          <a:p>
            <a:pPr marL="0" indent="0" fontAlgn="auto">
              <a:lnSpc>
                <a:spcPts val="2600"/>
              </a:lnSpc>
              <a:buNone/>
            </a:pPr>
            <a:r>
              <a:rPr lang="en-US" altLang="zh-CN" sz="2400" dirty="0"/>
              <a:t>    </a:t>
            </a:r>
          </a:p>
          <a:p>
            <a:pPr marL="0" indent="0" fontAlgn="auto">
              <a:lnSpc>
                <a:spcPts val="2600"/>
              </a:lnSpc>
              <a:buNone/>
            </a:pPr>
            <a:r>
              <a:rPr lang="en-US" altLang="zh-CN" sz="2400" dirty="0"/>
              <a:t>                                                       Director of Qiaoxiang Community Center</a:t>
            </a:r>
          </a:p>
        </p:txBody>
      </p:sp>
      <p:grpSp>
        <p:nvGrpSpPr>
          <p:cNvPr id="6" name="组合 5"/>
          <p:cNvGrpSpPr/>
          <p:nvPr/>
        </p:nvGrpSpPr>
        <p:grpSpPr>
          <a:xfrm>
            <a:off x="0" y="-45586"/>
            <a:ext cx="12204032" cy="845912"/>
            <a:chOff x="0" y="-32251"/>
            <a:chExt cx="12204032" cy="845912"/>
          </a:xfrm>
        </p:grpSpPr>
        <p:sp>
          <p:nvSpPr>
            <p:cNvPr id="7" name="矩形 6"/>
            <p:cNvSpPr/>
            <p:nvPr/>
          </p:nvSpPr>
          <p:spPr>
            <a:xfrm>
              <a:off x="0" y="-32251"/>
              <a:ext cx="12204032" cy="810213"/>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8" name="文本框 81"/>
            <p:cNvSpPr txBox="1"/>
            <p:nvPr/>
          </p:nvSpPr>
          <p:spPr>
            <a:xfrm>
              <a:off x="412003" y="70076"/>
              <a:ext cx="10825202" cy="74358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Reading and Writing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7</a:t>
              </a:r>
            </a:p>
          </p:txBody>
        </p:sp>
      </p:grpSp>
      <p:sp>
        <p:nvSpPr>
          <p:cNvPr id="9" name="KSO_Shape"/>
          <p:cNvSpPr/>
          <p:nvPr/>
        </p:nvSpPr>
        <p:spPr bwMode="auto">
          <a:xfrm>
            <a:off x="10359734" y="2930304"/>
            <a:ext cx="1621949" cy="3422830"/>
          </a:xfrm>
          <a:custGeom>
            <a:avLst/>
            <a:gdLst>
              <a:gd name="T0" fmla="*/ 169462 w 1111250"/>
              <a:gd name="T1" fmla="*/ 1980701 h 2228850"/>
              <a:gd name="T2" fmla="*/ 166532 w 1111250"/>
              <a:gd name="T3" fmla="*/ 2013561 h 2228850"/>
              <a:gd name="T4" fmla="*/ 175096 w 1111250"/>
              <a:gd name="T5" fmla="*/ 2039395 h 2228850"/>
              <a:gd name="T6" fmla="*/ 148504 w 1111250"/>
              <a:gd name="T7" fmla="*/ 2057072 h 2228850"/>
              <a:gd name="T8" fmla="*/ 125294 w 1111250"/>
              <a:gd name="T9" fmla="*/ 2075201 h 2228850"/>
              <a:gd name="T10" fmla="*/ 99829 w 1111250"/>
              <a:gd name="T11" fmla="*/ 2106475 h 2228850"/>
              <a:gd name="T12" fmla="*/ 75266 w 1111250"/>
              <a:gd name="T13" fmla="*/ 2158145 h 2228850"/>
              <a:gd name="T14" fmla="*/ 129350 w 1111250"/>
              <a:gd name="T15" fmla="*/ 2012881 h 2228850"/>
              <a:gd name="T16" fmla="*/ 145124 w 1111250"/>
              <a:gd name="T17" fmla="*/ 1999283 h 2228850"/>
              <a:gd name="T18" fmla="*/ 148504 w 1111250"/>
              <a:gd name="T19" fmla="*/ 1983873 h 2228850"/>
              <a:gd name="T20" fmla="*/ 144448 w 1111250"/>
              <a:gd name="T21" fmla="*/ 1969823 h 2228850"/>
              <a:gd name="T22" fmla="*/ 134082 w 1111250"/>
              <a:gd name="T23" fmla="*/ 1960758 h 2228850"/>
              <a:gd name="T24" fmla="*/ 121237 w 1111250"/>
              <a:gd name="T25" fmla="*/ 1960758 h 2228850"/>
              <a:gd name="T26" fmla="*/ 110195 w 1111250"/>
              <a:gd name="T27" fmla="*/ 1969370 h 2228850"/>
              <a:gd name="T28" fmla="*/ 104336 w 1111250"/>
              <a:gd name="T29" fmla="*/ 1989312 h 2228850"/>
              <a:gd name="T30" fmla="*/ 0 w 1111250"/>
              <a:gd name="T31" fmla="*/ 2213213 h 2228850"/>
              <a:gd name="T32" fmla="*/ 32901 w 1111250"/>
              <a:gd name="T33" fmla="*/ 2123472 h 2228850"/>
              <a:gd name="T34" fmla="*/ 48450 w 1111250"/>
              <a:gd name="T35" fmla="*/ 2095144 h 2228850"/>
              <a:gd name="T36" fmla="*/ 60844 w 1111250"/>
              <a:gd name="T37" fmla="*/ 2058885 h 2228850"/>
              <a:gd name="T38" fmla="*/ 67604 w 1111250"/>
              <a:gd name="T39" fmla="*/ 2018093 h 2228850"/>
              <a:gd name="T40" fmla="*/ 65125 w 1111250"/>
              <a:gd name="T41" fmla="*/ 1985913 h 2228850"/>
              <a:gd name="T42" fmla="*/ 70985 w 1111250"/>
              <a:gd name="T43" fmla="*/ 1961211 h 2228850"/>
              <a:gd name="T44" fmla="*/ 93069 w 1111250"/>
              <a:gd name="T45" fmla="*/ 1950787 h 2228850"/>
              <a:gd name="T46" fmla="*/ 113125 w 1111250"/>
              <a:gd name="T47" fmla="*/ 1927445 h 2228850"/>
              <a:gd name="T48" fmla="*/ 437775 w 1111250"/>
              <a:gd name="T49" fmla="*/ 1567695 h 2228850"/>
              <a:gd name="T50" fmla="*/ 321879 w 1111250"/>
              <a:gd name="T51" fmla="*/ 1764920 h 2228850"/>
              <a:gd name="T52" fmla="*/ 224998 w 1111250"/>
              <a:gd name="T53" fmla="*/ 1912499 h 2228850"/>
              <a:gd name="T54" fmla="*/ 140566 w 1111250"/>
              <a:gd name="T55" fmla="*/ 1824768 h 2228850"/>
              <a:gd name="T56" fmla="*/ 205531 w 1111250"/>
              <a:gd name="T57" fmla="*/ 1644092 h 2228850"/>
              <a:gd name="T58" fmla="*/ 297432 w 1111250"/>
              <a:gd name="T59" fmla="*/ 1421704 h 2228850"/>
              <a:gd name="T60" fmla="*/ 788760 w 1111250"/>
              <a:gd name="T61" fmla="*/ 882908 h 2228850"/>
              <a:gd name="T62" fmla="*/ 672872 w 1111250"/>
              <a:gd name="T63" fmla="*/ 1122413 h 2228850"/>
              <a:gd name="T64" fmla="*/ 530224 w 1111250"/>
              <a:gd name="T65" fmla="*/ 1398852 h 2228850"/>
              <a:gd name="T66" fmla="*/ 422274 w 1111250"/>
              <a:gd name="T67" fmla="*/ 1144165 h 2228850"/>
              <a:gd name="T68" fmla="*/ 553583 w 1111250"/>
              <a:gd name="T69" fmla="*/ 873844 h 2228850"/>
              <a:gd name="T70" fmla="*/ 666296 w 1111250"/>
              <a:gd name="T71" fmla="*/ 655638 h 2228850"/>
              <a:gd name="T72" fmla="*/ 1050245 w 1111250"/>
              <a:gd name="T73" fmla="*/ 147864 h 2228850"/>
              <a:gd name="T74" fmla="*/ 805996 w 1111250"/>
              <a:gd name="T75" fmla="*/ 641577 h 2228850"/>
              <a:gd name="T76" fmla="*/ 805996 w 1111250"/>
              <a:gd name="T77" fmla="*/ 656998 h 2228850"/>
              <a:gd name="T78" fmla="*/ 814614 w 1111250"/>
              <a:gd name="T79" fmla="*/ 663575 h 2228850"/>
              <a:gd name="T80" fmla="*/ 824366 w 1111250"/>
              <a:gd name="T81" fmla="*/ 658813 h 2228850"/>
              <a:gd name="T82" fmla="*/ 1068615 w 1111250"/>
              <a:gd name="T83" fmla="*/ 165100 h 2228850"/>
              <a:gd name="T84" fmla="*/ 1068841 w 1111250"/>
              <a:gd name="T85" fmla="*/ 149452 h 2228850"/>
              <a:gd name="T86" fmla="*/ 1060450 w 1111250"/>
              <a:gd name="T87" fmla="*/ 143102 h 2228850"/>
              <a:gd name="T88" fmla="*/ 1104691 w 1111250"/>
              <a:gd name="T89" fmla="*/ 3178 h 2228850"/>
              <a:gd name="T90" fmla="*/ 1110572 w 1111250"/>
              <a:gd name="T91" fmla="*/ 20203 h 2228850"/>
              <a:gd name="T92" fmla="*/ 1108989 w 1111250"/>
              <a:gd name="T93" fmla="*/ 56296 h 2228850"/>
              <a:gd name="T94" fmla="*/ 1085240 w 1111250"/>
              <a:gd name="T95" fmla="*/ 156857 h 2228850"/>
              <a:gd name="T96" fmla="*/ 1037518 w 1111250"/>
              <a:gd name="T97" fmla="*/ 299413 h 2228850"/>
              <a:gd name="T98" fmla="*/ 968084 w 1111250"/>
              <a:gd name="T99" fmla="*/ 477381 h 2228850"/>
              <a:gd name="T100" fmla="*/ 879877 w 1111250"/>
              <a:gd name="T101" fmla="*/ 683951 h 2228850"/>
              <a:gd name="T102" fmla="*/ 767695 w 1111250"/>
              <a:gd name="T103" fmla="*/ 469890 h 2228850"/>
              <a:gd name="T104" fmla="*/ 870377 w 1111250"/>
              <a:gd name="T105" fmla="*/ 292830 h 2228850"/>
              <a:gd name="T106" fmla="*/ 959489 w 1111250"/>
              <a:gd name="T107" fmla="*/ 152090 h 2228850"/>
              <a:gd name="T108" fmla="*/ 1031412 w 1111250"/>
              <a:gd name="T109" fmla="*/ 54026 h 2228850"/>
              <a:gd name="T110" fmla="*/ 1071896 w 1111250"/>
              <a:gd name="T111" fmla="*/ 12031 h 2228850"/>
              <a:gd name="T112" fmla="*/ 1091573 w 1111250"/>
              <a:gd name="T113" fmla="*/ 681 h 22288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11250" h="2228850">
                <a:moveTo>
                  <a:pt x="118533" y="1917700"/>
                </a:moveTo>
                <a:lnTo>
                  <a:pt x="177800" y="1958039"/>
                </a:lnTo>
                <a:lnTo>
                  <a:pt x="175321" y="1963477"/>
                </a:lnTo>
                <a:lnTo>
                  <a:pt x="173067" y="1969370"/>
                </a:lnTo>
                <a:lnTo>
                  <a:pt x="171039" y="1975262"/>
                </a:lnTo>
                <a:lnTo>
                  <a:pt x="169462" y="1980701"/>
                </a:lnTo>
                <a:lnTo>
                  <a:pt x="168335" y="1986593"/>
                </a:lnTo>
                <a:lnTo>
                  <a:pt x="167208" y="1992032"/>
                </a:lnTo>
                <a:lnTo>
                  <a:pt x="166532" y="1997697"/>
                </a:lnTo>
                <a:lnTo>
                  <a:pt x="166307" y="2003136"/>
                </a:lnTo>
                <a:lnTo>
                  <a:pt x="166307" y="2008348"/>
                </a:lnTo>
                <a:lnTo>
                  <a:pt x="166532" y="2013561"/>
                </a:lnTo>
                <a:lnTo>
                  <a:pt x="167208" y="2018546"/>
                </a:lnTo>
                <a:lnTo>
                  <a:pt x="167884" y="2023305"/>
                </a:lnTo>
                <a:lnTo>
                  <a:pt x="169237" y="2027611"/>
                </a:lnTo>
                <a:lnTo>
                  <a:pt x="171039" y="2031917"/>
                </a:lnTo>
                <a:lnTo>
                  <a:pt x="172842" y="2035769"/>
                </a:lnTo>
                <a:lnTo>
                  <a:pt x="175096" y="2039395"/>
                </a:lnTo>
                <a:lnTo>
                  <a:pt x="165631" y="2051180"/>
                </a:lnTo>
                <a:lnTo>
                  <a:pt x="162476" y="2051633"/>
                </a:lnTo>
                <a:lnTo>
                  <a:pt x="159096" y="2052313"/>
                </a:lnTo>
                <a:lnTo>
                  <a:pt x="155716" y="2053672"/>
                </a:lnTo>
                <a:lnTo>
                  <a:pt x="152110" y="2055259"/>
                </a:lnTo>
                <a:lnTo>
                  <a:pt x="148504" y="2057072"/>
                </a:lnTo>
                <a:lnTo>
                  <a:pt x="144674" y="2059338"/>
                </a:lnTo>
                <a:lnTo>
                  <a:pt x="140843" y="2061831"/>
                </a:lnTo>
                <a:lnTo>
                  <a:pt x="137237" y="2065003"/>
                </a:lnTo>
                <a:lnTo>
                  <a:pt x="133181" y="2067949"/>
                </a:lnTo>
                <a:lnTo>
                  <a:pt x="129350" y="2071575"/>
                </a:lnTo>
                <a:lnTo>
                  <a:pt x="125294" y="2075201"/>
                </a:lnTo>
                <a:lnTo>
                  <a:pt x="121237" y="2079281"/>
                </a:lnTo>
                <a:lnTo>
                  <a:pt x="117406" y="2083586"/>
                </a:lnTo>
                <a:lnTo>
                  <a:pt x="113575" y="2088119"/>
                </a:lnTo>
                <a:lnTo>
                  <a:pt x="109519" y="2092878"/>
                </a:lnTo>
                <a:lnTo>
                  <a:pt x="105688" y="2098090"/>
                </a:lnTo>
                <a:lnTo>
                  <a:pt x="99829" y="2106475"/>
                </a:lnTo>
                <a:lnTo>
                  <a:pt x="94195" y="2115313"/>
                </a:lnTo>
                <a:lnTo>
                  <a:pt x="89238" y="2124151"/>
                </a:lnTo>
                <a:lnTo>
                  <a:pt x="84731" y="2132990"/>
                </a:lnTo>
                <a:lnTo>
                  <a:pt x="80900" y="2141601"/>
                </a:lnTo>
                <a:lnTo>
                  <a:pt x="77970" y="2150213"/>
                </a:lnTo>
                <a:lnTo>
                  <a:pt x="75266" y="2158145"/>
                </a:lnTo>
                <a:lnTo>
                  <a:pt x="73463" y="2166076"/>
                </a:lnTo>
                <a:lnTo>
                  <a:pt x="23211" y="2228850"/>
                </a:lnTo>
                <a:lnTo>
                  <a:pt x="18704" y="2225904"/>
                </a:lnTo>
                <a:lnTo>
                  <a:pt x="123040" y="2013334"/>
                </a:lnTo>
                <a:lnTo>
                  <a:pt x="126195" y="2013561"/>
                </a:lnTo>
                <a:lnTo>
                  <a:pt x="129350" y="2012881"/>
                </a:lnTo>
                <a:lnTo>
                  <a:pt x="132279" y="2011974"/>
                </a:lnTo>
                <a:lnTo>
                  <a:pt x="135434" y="2010388"/>
                </a:lnTo>
                <a:lnTo>
                  <a:pt x="138364" y="2008348"/>
                </a:lnTo>
                <a:lnTo>
                  <a:pt x="140843" y="2005855"/>
                </a:lnTo>
                <a:lnTo>
                  <a:pt x="143096" y="2002909"/>
                </a:lnTo>
                <a:lnTo>
                  <a:pt x="145124" y="1999283"/>
                </a:lnTo>
                <a:lnTo>
                  <a:pt x="146251" y="1996791"/>
                </a:lnTo>
                <a:lnTo>
                  <a:pt x="147152" y="1994298"/>
                </a:lnTo>
                <a:lnTo>
                  <a:pt x="147603" y="1991805"/>
                </a:lnTo>
                <a:lnTo>
                  <a:pt x="148054" y="1989312"/>
                </a:lnTo>
                <a:lnTo>
                  <a:pt x="148504" y="1986593"/>
                </a:lnTo>
                <a:lnTo>
                  <a:pt x="148504" y="1983873"/>
                </a:lnTo>
                <a:lnTo>
                  <a:pt x="148054" y="1981380"/>
                </a:lnTo>
                <a:lnTo>
                  <a:pt x="147828" y="1978888"/>
                </a:lnTo>
                <a:lnTo>
                  <a:pt x="147378" y="1976395"/>
                </a:lnTo>
                <a:lnTo>
                  <a:pt x="146476" y="1974129"/>
                </a:lnTo>
                <a:lnTo>
                  <a:pt x="145575" y="1971862"/>
                </a:lnTo>
                <a:lnTo>
                  <a:pt x="144448" y="1969823"/>
                </a:lnTo>
                <a:lnTo>
                  <a:pt x="143096" y="1967783"/>
                </a:lnTo>
                <a:lnTo>
                  <a:pt x="141744" y="1965970"/>
                </a:lnTo>
                <a:lnTo>
                  <a:pt x="139941" y="1964384"/>
                </a:lnTo>
                <a:lnTo>
                  <a:pt x="138138" y="1963024"/>
                </a:lnTo>
                <a:lnTo>
                  <a:pt x="136110" y="1961891"/>
                </a:lnTo>
                <a:lnTo>
                  <a:pt x="134082" y="1960758"/>
                </a:lnTo>
                <a:lnTo>
                  <a:pt x="131829" y="1960305"/>
                </a:lnTo>
                <a:lnTo>
                  <a:pt x="129801" y="1959851"/>
                </a:lnTo>
                <a:lnTo>
                  <a:pt x="127547" y="1959851"/>
                </a:lnTo>
                <a:lnTo>
                  <a:pt x="125519" y="1959851"/>
                </a:lnTo>
                <a:lnTo>
                  <a:pt x="123265" y="1960305"/>
                </a:lnTo>
                <a:lnTo>
                  <a:pt x="121237" y="1960758"/>
                </a:lnTo>
                <a:lnTo>
                  <a:pt x="119434" y="1961891"/>
                </a:lnTo>
                <a:lnTo>
                  <a:pt x="117406" y="1962798"/>
                </a:lnTo>
                <a:lnTo>
                  <a:pt x="115604" y="1964157"/>
                </a:lnTo>
                <a:lnTo>
                  <a:pt x="113575" y="1965517"/>
                </a:lnTo>
                <a:lnTo>
                  <a:pt x="111998" y="1967330"/>
                </a:lnTo>
                <a:lnTo>
                  <a:pt x="110195" y="1969370"/>
                </a:lnTo>
                <a:lnTo>
                  <a:pt x="109068" y="1971409"/>
                </a:lnTo>
                <a:lnTo>
                  <a:pt x="107716" y="1973902"/>
                </a:lnTo>
                <a:lnTo>
                  <a:pt x="106139" y="1977755"/>
                </a:lnTo>
                <a:lnTo>
                  <a:pt x="105012" y="1981380"/>
                </a:lnTo>
                <a:lnTo>
                  <a:pt x="104561" y="1985460"/>
                </a:lnTo>
                <a:lnTo>
                  <a:pt x="104336" y="1989312"/>
                </a:lnTo>
                <a:lnTo>
                  <a:pt x="104787" y="1993165"/>
                </a:lnTo>
                <a:lnTo>
                  <a:pt x="105463" y="1996791"/>
                </a:lnTo>
                <a:lnTo>
                  <a:pt x="106815" y="2000417"/>
                </a:lnTo>
                <a:lnTo>
                  <a:pt x="108618" y="2003363"/>
                </a:lnTo>
                <a:lnTo>
                  <a:pt x="4507" y="2215933"/>
                </a:lnTo>
                <a:lnTo>
                  <a:pt x="0" y="2213213"/>
                </a:lnTo>
                <a:lnTo>
                  <a:pt x="18704" y="2139562"/>
                </a:lnTo>
                <a:lnTo>
                  <a:pt x="21633" y="2136842"/>
                </a:lnTo>
                <a:lnTo>
                  <a:pt x="24337" y="2134123"/>
                </a:lnTo>
                <a:lnTo>
                  <a:pt x="27267" y="2130723"/>
                </a:lnTo>
                <a:lnTo>
                  <a:pt x="29971" y="2127324"/>
                </a:lnTo>
                <a:lnTo>
                  <a:pt x="32901" y="2123472"/>
                </a:lnTo>
                <a:lnTo>
                  <a:pt x="35605" y="2119392"/>
                </a:lnTo>
                <a:lnTo>
                  <a:pt x="38084" y="2115087"/>
                </a:lnTo>
                <a:lnTo>
                  <a:pt x="40788" y="2110328"/>
                </a:lnTo>
                <a:lnTo>
                  <a:pt x="43267" y="2105569"/>
                </a:lnTo>
                <a:lnTo>
                  <a:pt x="45971" y="2100583"/>
                </a:lnTo>
                <a:lnTo>
                  <a:pt x="48450" y="2095144"/>
                </a:lnTo>
                <a:lnTo>
                  <a:pt x="50703" y="2089932"/>
                </a:lnTo>
                <a:lnTo>
                  <a:pt x="52957" y="2084040"/>
                </a:lnTo>
                <a:lnTo>
                  <a:pt x="55210" y="2078374"/>
                </a:lnTo>
                <a:lnTo>
                  <a:pt x="57238" y="2072255"/>
                </a:lnTo>
                <a:lnTo>
                  <a:pt x="58816" y="2066137"/>
                </a:lnTo>
                <a:lnTo>
                  <a:pt x="60844" y="2058885"/>
                </a:lnTo>
                <a:lnTo>
                  <a:pt x="62647" y="2051633"/>
                </a:lnTo>
                <a:lnTo>
                  <a:pt x="64224" y="2044608"/>
                </a:lnTo>
                <a:lnTo>
                  <a:pt x="65351" y="2037809"/>
                </a:lnTo>
                <a:lnTo>
                  <a:pt x="66478" y="2030784"/>
                </a:lnTo>
                <a:lnTo>
                  <a:pt x="67154" y="2024438"/>
                </a:lnTo>
                <a:lnTo>
                  <a:pt x="67604" y="2018093"/>
                </a:lnTo>
                <a:lnTo>
                  <a:pt x="67830" y="2011974"/>
                </a:lnTo>
                <a:lnTo>
                  <a:pt x="67604" y="2006082"/>
                </a:lnTo>
                <a:lnTo>
                  <a:pt x="67379" y="2000643"/>
                </a:lnTo>
                <a:lnTo>
                  <a:pt x="66928" y="1995431"/>
                </a:lnTo>
                <a:lnTo>
                  <a:pt x="66252" y="1990445"/>
                </a:lnTo>
                <a:lnTo>
                  <a:pt x="65125" y="1985913"/>
                </a:lnTo>
                <a:lnTo>
                  <a:pt x="63773" y="1982060"/>
                </a:lnTo>
                <a:lnTo>
                  <a:pt x="62196" y="1978434"/>
                </a:lnTo>
                <a:lnTo>
                  <a:pt x="60393" y="1975262"/>
                </a:lnTo>
                <a:lnTo>
                  <a:pt x="63999" y="1961891"/>
                </a:lnTo>
                <a:lnTo>
                  <a:pt x="67379" y="1961891"/>
                </a:lnTo>
                <a:lnTo>
                  <a:pt x="70985" y="1961211"/>
                </a:lnTo>
                <a:lnTo>
                  <a:pt x="74590" y="1960531"/>
                </a:lnTo>
                <a:lnTo>
                  <a:pt x="78421" y="1959172"/>
                </a:lnTo>
                <a:lnTo>
                  <a:pt x="82252" y="1957585"/>
                </a:lnTo>
                <a:lnTo>
                  <a:pt x="85632" y="1955772"/>
                </a:lnTo>
                <a:lnTo>
                  <a:pt x="89463" y="1953279"/>
                </a:lnTo>
                <a:lnTo>
                  <a:pt x="93069" y="1950787"/>
                </a:lnTo>
                <a:lnTo>
                  <a:pt x="96674" y="1947614"/>
                </a:lnTo>
                <a:lnTo>
                  <a:pt x="100055" y="1944215"/>
                </a:lnTo>
                <a:lnTo>
                  <a:pt x="103435" y="1940589"/>
                </a:lnTo>
                <a:lnTo>
                  <a:pt x="106815" y="1936510"/>
                </a:lnTo>
                <a:lnTo>
                  <a:pt x="109970" y="1932204"/>
                </a:lnTo>
                <a:lnTo>
                  <a:pt x="113125" y="1927445"/>
                </a:lnTo>
                <a:lnTo>
                  <a:pt x="115829" y="1922686"/>
                </a:lnTo>
                <a:lnTo>
                  <a:pt x="118533" y="1917700"/>
                </a:lnTo>
                <a:close/>
                <a:moveTo>
                  <a:pt x="315088" y="1381125"/>
                </a:moveTo>
                <a:lnTo>
                  <a:pt x="479425" y="1492886"/>
                </a:lnTo>
                <a:lnTo>
                  <a:pt x="458373" y="1530971"/>
                </a:lnTo>
                <a:lnTo>
                  <a:pt x="437775" y="1567695"/>
                </a:lnTo>
                <a:lnTo>
                  <a:pt x="417402" y="1603740"/>
                </a:lnTo>
                <a:lnTo>
                  <a:pt x="397483" y="1638651"/>
                </a:lnTo>
                <a:lnTo>
                  <a:pt x="377790" y="1672202"/>
                </a:lnTo>
                <a:lnTo>
                  <a:pt x="358549" y="1704393"/>
                </a:lnTo>
                <a:lnTo>
                  <a:pt x="339988" y="1735450"/>
                </a:lnTo>
                <a:lnTo>
                  <a:pt x="321879" y="1764920"/>
                </a:lnTo>
                <a:lnTo>
                  <a:pt x="304223" y="1793257"/>
                </a:lnTo>
                <a:lnTo>
                  <a:pt x="287020" y="1820234"/>
                </a:lnTo>
                <a:lnTo>
                  <a:pt x="270722" y="1845624"/>
                </a:lnTo>
                <a:lnTo>
                  <a:pt x="254877" y="1869653"/>
                </a:lnTo>
                <a:lnTo>
                  <a:pt x="239485" y="1891869"/>
                </a:lnTo>
                <a:lnTo>
                  <a:pt x="224998" y="1912499"/>
                </a:lnTo>
                <a:lnTo>
                  <a:pt x="210737" y="1931768"/>
                </a:lnTo>
                <a:lnTo>
                  <a:pt x="197608" y="1949450"/>
                </a:lnTo>
                <a:lnTo>
                  <a:pt x="119062" y="1895950"/>
                </a:lnTo>
                <a:lnTo>
                  <a:pt x="125400" y="1873734"/>
                </a:lnTo>
                <a:lnTo>
                  <a:pt x="132417" y="1849931"/>
                </a:lnTo>
                <a:lnTo>
                  <a:pt x="140566" y="1824768"/>
                </a:lnTo>
                <a:lnTo>
                  <a:pt x="149394" y="1798018"/>
                </a:lnTo>
                <a:lnTo>
                  <a:pt x="158901" y="1770134"/>
                </a:lnTo>
                <a:lnTo>
                  <a:pt x="169540" y="1740437"/>
                </a:lnTo>
                <a:lnTo>
                  <a:pt x="180858" y="1709607"/>
                </a:lnTo>
                <a:lnTo>
                  <a:pt x="192855" y="1677416"/>
                </a:lnTo>
                <a:lnTo>
                  <a:pt x="205531" y="1644092"/>
                </a:lnTo>
                <a:lnTo>
                  <a:pt x="219112" y="1609861"/>
                </a:lnTo>
                <a:lnTo>
                  <a:pt x="233373" y="1574269"/>
                </a:lnTo>
                <a:lnTo>
                  <a:pt x="248313" y="1537545"/>
                </a:lnTo>
                <a:lnTo>
                  <a:pt x="264158" y="1499913"/>
                </a:lnTo>
                <a:lnTo>
                  <a:pt x="280229" y="1461148"/>
                </a:lnTo>
                <a:lnTo>
                  <a:pt x="297432" y="1421704"/>
                </a:lnTo>
                <a:lnTo>
                  <a:pt x="315088" y="1381125"/>
                </a:lnTo>
                <a:close/>
                <a:moveTo>
                  <a:pt x="666296" y="655638"/>
                </a:moveTo>
                <a:lnTo>
                  <a:pt x="839787" y="773011"/>
                </a:lnTo>
                <a:lnTo>
                  <a:pt x="823232" y="809266"/>
                </a:lnTo>
                <a:lnTo>
                  <a:pt x="806223" y="845747"/>
                </a:lnTo>
                <a:lnTo>
                  <a:pt x="788760" y="882908"/>
                </a:lnTo>
                <a:lnTo>
                  <a:pt x="771298" y="920295"/>
                </a:lnTo>
                <a:lnTo>
                  <a:pt x="752928" y="957909"/>
                </a:lnTo>
                <a:lnTo>
                  <a:pt x="734785" y="996429"/>
                </a:lnTo>
                <a:lnTo>
                  <a:pt x="715962" y="1034723"/>
                </a:lnTo>
                <a:lnTo>
                  <a:pt x="696912" y="1073469"/>
                </a:lnTo>
                <a:lnTo>
                  <a:pt x="672872" y="1122413"/>
                </a:lnTo>
                <a:lnTo>
                  <a:pt x="648606" y="1170676"/>
                </a:lnTo>
                <a:lnTo>
                  <a:pt x="624567" y="1218034"/>
                </a:lnTo>
                <a:lnTo>
                  <a:pt x="600528" y="1264711"/>
                </a:lnTo>
                <a:lnTo>
                  <a:pt x="576942" y="1310256"/>
                </a:lnTo>
                <a:lnTo>
                  <a:pt x="553356" y="1355120"/>
                </a:lnTo>
                <a:lnTo>
                  <a:pt x="530224" y="1398852"/>
                </a:lnTo>
                <a:lnTo>
                  <a:pt x="507092" y="1441451"/>
                </a:lnTo>
                <a:lnTo>
                  <a:pt x="338137" y="1327476"/>
                </a:lnTo>
                <a:lnTo>
                  <a:pt x="358321" y="1282612"/>
                </a:lnTo>
                <a:lnTo>
                  <a:pt x="378958" y="1237067"/>
                </a:lnTo>
                <a:lnTo>
                  <a:pt x="400276" y="1191070"/>
                </a:lnTo>
                <a:lnTo>
                  <a:pt x="422274" y="1144165"/>
                </a:lnTo>
                <a:lnTo>
                  <a:pt x="444726" y="1096355"/>
                </a:lnTo>
                <a:lnTo>
                  <a:pt x="467858" y="1048318"/>
                </a:lnTo>
                <a:lnTo>
                  <a:pt x="491444" y="999601"/>
                </a:lnTo>
                <a:lnTo>
                  <a:pt x="515256" y="950658"/>
                </a:lnTo>
                <a:lnTo>
                  <a:pt x="534533" y="911911"/>
                </a:lnTo>
                <a:lnTo>
                  <a:pt x="553583" y="873844"/>
                </a:lnTo>
                <a:lnTo>
                  <a:pt x="572633" y="836003"/>
                </a:lnTo>
                <a:lnTo>
                  <a:pt x="591456" y="798843"/>
                </a:lnTo>
                <a:lnTo>
                  <a:pt x="610506" y="762135"/>
                </a:lnTo>
                <a:lnTo>
                  <a:pt x="629103" y="726107"/>
                </a:lnTo>
                <a:lnTo>
                  <a:pt x="647699" y="690533"/>
                </a:lnTo>
                <a:lnTo>
                  <a:pt x="666296" y="655638"/>
                </a:lnTo>
                <a:close/>
                <a:moveTo>
                  <a:pt x="1059090" y="142875"/>
                </a:moveTo>
                <a:lnTo>
                  <a:pt x="1057956" y="143102"/>
                </a:lnTo>
                <a:lnTo>
                  <a:pt x="1056595" y="143329"/>
                </a:lnTo>
                <a:lnTo>
                  <a:pt x="1055234" y="143782"/>
                </a:lnTo>
                <a:lnTo>
                  <a:pt x="1052739" y="145370"/>
                </a:lnTo>
                <a:lnTo>
                  <a:pt x="1050245" y="147864"/>
                </a:lnTo>
                <a:lnTo>
                  <a:pt x="1047750" y="150586"/>
                </a:lnTo>
                <a:lnTo>
                  <a:pt x="1045256" y="154214"/>
                </a:lnTo>
                <a:lnTo>
                  <a:pt x="1042988" y="158296"/>
                </a:lnTo>
                <a:lnTo>
                  <a:pt x="809398" y="632959"/>
                </a:lnTo>
                <a:lnTo>
                  <a:pt x="807357" y="637268"/>
                </a:lnTo>
                <a:lnTo>
                  <a:pt x="805996" y="641577"/>
                </a:lnTo>
                <a:lnTo>
                  <a:pt x="805089" y="645659"/>
                </a:lnTo>
                <a:lnTo>
                  <a:pt x="804862" y="649288"/>
                </a:lnTo>
                <a:lnTo>
                  <a:pt x="804862" y="652689"/>
                </a:lnTo>
                <a:lnTo>
                  <a:pt x="805089" y="654504"/>
                </a:lnTo>
                <a:lnTo>
                  <a:pt x="805543" y="655638"/>
                </a:lnTo>
                <a:lnTo>
                  <a:pt x="805996" y="656998"/>
                </a:lnTo>
                <a:lnTo>
                  <a:pt x="806450" y="658132"/>
                </a:lnTo>
                <a:lnTo>
                  <a:pt x="807357" y="659039"/>
                </a:lnTo>
                <a:lnTo>
                  <a:pt x="808264" y="659720"/>
                </a:lnTo>
                <a:lnTo>
                  <a:pt x="812573" y="662668"/>
                </a:lnTo>
                <a:lnTo>
                  <a:pt x="813480" y="663348"/>
                </a:lnTo>
                <a:lnTo>
                  <a:pt x="814614" y="663575"/>
                </a:lnTo>
                <a:lnTo>
                  <a:pt x="815521" y="663575"/>
                </a:lnTo>
                <a:lnTo>
                  <a:pt x="816882" y="663575"/>
                </a:lnTo>
                <a:lnTo>
                  <a:pt x="818016" y="663121"/>
                </a:lnTo>
                <a:lnTo>
                  <a:pt x="819377" y="662441"/>
                </a:lnTo>
                <a:lnTo>
                  <a:pt x="821871" y="661080"/>
                </a:lnTo>
                <a:lnTo>
                  <a:pt x="824366" y="658813"/>
                </a:lnTo>
                <a:lnTo>
                  <a:pt x="827314" y="655638"/>
                </a:lnTo>
                <a:lnTo>
                  <a:pt x="829582" y="652236"/>
                </a:lnTo>
                <a:lnTo>
                  <a:pt x="831850" y="648154"/>
                </a:lnTo>
                <a:lnTo>
                  <a:pt x="1065666" y="173718"/>
                </a:lnTo>
                <a:lnTo>
                  <a:pt x="1067481" y="169409"/>
                </a:lnTo>
                <a:lnTo>
                  <a:pt x="1068615" y="165100"/>
                </a:lnTo>
                <a:lnTo>
                  <a:pt x="1069748" y="161018"/>
                </a:lnTo>
                <a:lnTo>
                  <a:pt x="1069975" y="157163"/>
                </a:lnTo>
                <a:lnTo>
                  <a:pt x="1069975" y="153761"/>
                </a:lnTo>
                <a:lnTo>
                  <a:pt x="1069748" y="152173"/>
                </a:lnTo>
                <a:lnTo>
                  <a:pt x="1069295" y="150586"/>
                </a:lnTo>
                <a:lnTo>
                  <a:pt x="1068841" y="149452"/>
                </a:lnTo>
                <a:lnTo>
                  <a:pt x="1068161" y="148318"/>
                </a:lnTo>
                <a:lnTo>
                  <a:pt x="1067481" y="147411"/>
                </a:lnTo>
                <a:lnTo>
                  <a:pt x="1066573" y="146504"/>
                </a:lnTo>
                <a:lnTo>
                  <a:pt x="1062491" y="143782"/>
                </a:lnTo>
                <a:lnTo>
                  <a:pt x="1061357" y="143329"/>
                </a:lnTo>
                <a:lnTo>
                  <a:pt x="1060450" y="143102"/>
                </a:lnTo>
                <a:lnTo>
                  <a:pt x="1059090" y="142875"/>
                </a:lnTo>
                <a:close/>
                <a:moveTo>
                  <a:pt x="1096549" y="0"/>
                </a:moveTo>
                <a:lnTo>
                  <a:pt x="1098811" y="227"/>
                </a:lnTo>
                <a:lnTo>
                  <a:pt x="1101073" y="908"/>
                </a:lnTo>
                <a:lnTo>
                  <a:pt x="1102882" y="2043"/>
                </a:lnTo>
                <a:lnTo>
                  <a:pt x="1104691" y="3178"/>
                </a:lnTo>
                <a:lnTo>
                  <a:pt x="1106048" y="5221"/>
                </a:lnTo>
                <a:lnTo>
                  <a:pt x="1107405" y="7264"/>
                </a:lnTo>
                <a:lnTo>
                  <a:pt x="1108762" y="10215"/>
                </a:lnTo>
                <a:lnTo>
                  <a:pt x="1109441" y="13166"/>
                </a:lnTo>
                <a:lnTo>
                  <a:pt x="1110119" y="16344"/>
                </a:lnTo>
                <a:lnTo>
                  <a:pt x="1110572" y="20203"/>
                </a:lnTo>
                <a:lnTo>
                  <a:pt x="1111250" y="24289"/>
                </a:lnTo>
                <a:lnTo>
                  <a:pt x="1111250" y="28829"/>
                </a:lnTo>
                <a:lnTo>
                  <a:pt x="1111250" y="33596"/>
                </a:lnTo>
                <a:lnTo>
                  <a:pt x="1111024" y="38590"/>
                </a:lnTo>
                <a:lnTo>
                  <a:pt x="1110346" y="44265"/>
                </a:lnTo>
                <a:lnTo>
                  <a:pt x="1108989" y="56296"/>
                </a:lnTo>
                <a:lnTo>
                  <a:pt x="1106953" y="69916"/>
                </a:lnTo>
                <a:lnTo>
                  <a:pt x="1103787" y="84898"/>
                </a:lnTo>
                <a:lnTo>
                  <a:pt x="1100394" y="100788"/>
                </a:lnTo>
                <a:lnTo>
                  <a:pt x="1095871" y="118267"/>
                </a:lnTo>
                <a:lnTo>
                  <a:pt x="1090895" y="136881"/>
                </a:lnTo>
                <a:lnTo>
                  <a:pt x="1085240" y="156857"/>
                </a:lnTo>
                <a:lnTo>
                  <a:pt x="1078682" y="177741"/>
                </a:lnTo>
                <a:lnTo>
                  <a:pt x="1071670" y="199987"/>
                </a:lnTo>
                <a:lnTo>
                  <a:pt x="1064207" y="223368"/>
                </a:lnTo>
                <a:lnTo>
                  <a:pt x="1055838" y="247657"/>
                </a:lnTo>
                <a:lnTo>
                  <a:pt x="1046791" y="273081"/>
                </a:lnTo>
                <a:lnTo>
                  <a:pt x="1037518" y="299413"/>
                </a:lnTo>
                <a:lnTo>
                  <a:pt x="1027114" y="326880"/>
                </a:lnTo>
                <a:lnTo>
                  <a:pt x="1016484" y="355255"/>
                </a:lnTo>
                <a:lnTo>
                  <a:pt x="1005176" y="384538"/>
                </a:lnTo>
                <a:lnTo>
                  <a:pt x="993415" y="414502"/>
                </a:lnTo>
                <a:lnTo>
                  <a:pt x="980975" y="445601"/>
                </a:lnTo>
                <a:lnTo>
                  <a:pt x="968084" y="477381"/>
                </a:lnTo>
                <a:lnTo>
                  <a:pt x="954739" y="510069"/>
                </a:lnTo>
                <a:lnTo>
                  <a:pt x="940491" y="543438"/>
                </a:lnTo>
                <a:lnTo>
                  <a:pt x="926242" y="577488"/>
                </a:lnTo>
                <a:lnTo>
                  <a:pt x="911314" y="612446"/>
                </a:lnTo>
                <a:lnTo>
                  <a:pt x="895709" y="647858"/>
                </a:lnTo>
                <a:lnTo>
                  <a:pt x="879877" y="683951"/>
                </a:lnTo>
                <a:lnTo>
                  <a:pt x="863592" y="720725"/>
                </a:lnTo>
                <a:lnTo>
                  <a:pt x="693737" y="604955"/>
                </a:lnTo>
                <a:lnTo>
                  <a:pt x="712510" y="570224"/>
                </a:lnTo>
                <a:lnTo>
                  <a:pt x="731282" y="535720"/>
                </a:lnTo>
                <a:lnTo>
                  <a:pt x="749602" y="502578"/>
                </a:lnTo>
                <a:lnTo>
                  <a:pt x="767695" y="469890"/>
                </a:lnTo>
                <a:lnTo>
                  <a:pt x="785563" y="438110"/>
                </a:lnTo>
                <a:lnTo>
                  <a:pt x="803204" y="407238"/>
                </a:lnTo>
                <a:lnTo>
                  <a:pt x="820167" y="377274"/>
                </a:lnTo>
                <a:lnTo>
                  <a:pt x="837356" y="348218"/>
                </a:lnTo>
                <a:lnTo>
                  <a:pt x="853867" y="319843"/>
                </a:lnTo>
                <a:lnTo>
                  <a:pt x="870377" y="292830"/>
                </a:lnTo>
                <a:lnTo>
                  <a:pt x="886209" y="266498"/>
                </a:lnTo>
                <a:lnTo>
                  <a:pt x="901589" y="241528"/>
                </a:lnTo>
                <a:lnTo>
                  <a:pt x="916743" y="217466"/>
                </a:lnTo>
                <a:lnTo>
                  <a:pt x="931444" y="194539"/>
                </a:lnTo>
                <a:lnTo>
                  <a:pt x="945693" y="172747"/>
                </a:lnTo>
                <a:lnTo>
                  <a:pt x="959489" y="152090"/>
                </a:lnTo>
                <a:lnTo>
                  <a:pt x="972833" y="132568"/>
                </a:lnTo>
                <a:lnTo>
                  <a:pt x="985499" y="114408"/>
                </a:lnTo>
                <a:lnTo>
                  <a:pt x="997712" y="97610"/>
                </a:lnTo>
                <a:lnTo>
                  <a:pt x="1009473" y="81493"/>
                </a:lnTo>
                <a:lnTo>
                  <a:pt x="1020782" y="67192"/>
                </a:lnTo>
                <a:lnTo>
                  <a:pt x="1031412" y="54026"/>
                </a:lnTo>
                <a:lnTo>
                  <a:pt x="1041363" y="42449"/>
                </a:lnTo>
                <a:lnTo>
                  <a:pt x="1051089" y="32007"/>
                </a:lnTo>
                <a:lnTo>
                  <a:pt x="1059909" y="22927"/>
                </a:lnTo>
                <a:lnTo>
                  <a:pt x="1063754" y="18841"/>
                </a:lnTo>
                <a:lnTo>
                  <a:pt x="1067825" y="15436"/>
                </a:lnTo>
                <a:lnTo>
                  <a:pt x="1071896" y="12031"/>
                </a:lnTo>
                <a:lnTo>
                  <a:pt x="1075515" y="9307"/>
                </a:lnTo>
                <a:lnTo>
                  <a:pt x="1078908" y="6810"/>
                </a:lnTo>
                <a:lnTo>
                  <a:pt x="1082526" y="4767"/>
                </a:lnTo>
                <a:lnTo>
                  <a:pt x="1085467" y="2951"/>
                </a:lnTo>
                <a:lnTo>
                  <a:pt x="1088407" y="1816"/>
                </a:lnTo>
                <a:lnTo>
                  <a:pt x="1091573" y="681"/>
                </a:lnTo>
                <a:lnTo>
                  <a:pt x="1094061" y="227"/>
                </a:lnTo>
                <a:lnTo>
                  <a:pt x="1096549" y="0"/>
                </a:lnTo>
                <a:close/>
              </a:path>
            </a:pathLst>
          </a:custGeom>
        </p:spPr>
        <p:style>
          <a:lnRef idx="1">
            <a:schemeClr val="accent2"/>
          </a:lnRef>
          <a:fillRef idx="2">
            <a:schemeClr val="accent2"/>
          </a:fillRef>
          <a:effectRef idx="1">
            <a:schemeClr val="accent2"/>
          </a:effectRef>
          <a:fontRef idx="minor">
            <a:schemeClr val="dk1"/>
          </a:fontRef>
        </p:style>
        <p:txBody>
          <a:bodyPr anchor="ctr">
            <a:scene3d>
              <a:camera prst="orthographicFront"/>
              <a:lightRig rig="threePt" dir="t"/>
            </a:scene3d>
            <a:sp3d contourW="12700">
              <a:contourClr>
                <a:srgbClr val="FFFFFF"/>
              </a:contourClr>
            </a:sp3d>
          </a:bodyPr>
          <a:lstStyle/>
          <a:p>
            <a:pPr algn="ctr">
              <a:defRPr/>
            </a:pPr>
            <a:endParaRPr lang="zh-CN" altLang="en-US">
              <a:solidFill>
                <a:srgbClr val="FFFFFF"/>
              </a:solidFill>
            </a:endParaRPr>
          </a:p>
        </p:txBody>
      </p:sp>
      <p:sp>
        <p:nvSpPr>
          <p:cNvPr id="11" name="任意多边形 10"/>
          <p:cNvSpPr/>
          <p:nvPr/>
        </p:nvSpPr>
        <p:spPr>
          <a:xfrm>
            <a:off x="1520534" y="6021678"/>
            <a:ext cx="8839200" cy="441184"/>
          </a:xfrm>
          <a:custGeom>
            <a:avLst/>
            <a:gdLst>
              <a:gd name="connsiteX0" fmla="*/ 0 w 8839200"/>
              <a:gd name="connsiteY0" fmla="*/ 204031 h 441184"/>
              <a:gd name="connsiteX1" fmla="*/ 1083733 w 8839200"/>
              <a:gd name="connsiteY1" fmla="*/ 136298 h 441184"/>
              <a:gd name="connsiteX2" fmla="*/ 1778000 w 8839200"/>
              <a:gd name="connsiteY2" fmla="*/ 441098 h 441184"/>
              <a:gd name="connsiteX3" fmla="*/ 2929467 w 8839200"/>
              <a:gd name="connsiteY3" fmla="*/ 102431 h 441184"/>
              <a:gd name="connsiteX4" fmla="*/ 4064000 w 8839200"/>
              <a:gd name="connsiteY4" fmla="*/ 339498 h 441184"/>
              <a:gd name="connsiteX5" fmla="*/ 5164667 w 8839200"/>
              <a:gd name="connsiteY5" fmla="*/ 17765 h 441184"/>
              <a:gd name="connsiteX6" fmla="*/ 6299200 w 8839200"/>
              <a:gd name="connsiteY6" fmla="*/ 407231 h 441184"/>
              <a:gd name="connsiteX7" fmla="*/ 7501467 w 8839200"/>
              <a:gd name="connsiteY7" fmla="*/ 831 h 441184"/>
              <a:gd name="connsiteX8" fmla="*/ 8839200 w 8839200"/>
              <a:gd name="connsiteY8" fmla="*/ 322565 h 44118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839200" h="441184">
                <a:moveTo>
                  <a:pt x="0" y="204031"/>
                </a:moveTo>
                <a:cubicBezTo>
                  <a:pt x="393700" y="150409"/>
                  <a:pt x="787400" y="96787"/>
                  <a:pt x="1083733" y="136298"/>
                </a:cubicBezTo>
                <a:cubicBezTo>
                  <a:pt x="1380066" y="175809"/>
                  <a:pt x="1470378" y="446743"/>
                  <a:pt x="1778000" y="441098"/>
                </a:cubicBezTo>
                <a:cubicBezTo>
                  <a:pt x="2085622" y="435454"/>
                  <a:pt x="2548467" y="119364"/>
                  <a:pt x="2929467" y="102431"/>
                </a:cubicBezTo>
                <a:cubicBezTo>
                  <a:pt x="3310467" y="85498"/>
                  <a:pt x="3691467" y="353609"/>
                  <a:pt x="4064000" y="339498"/>
                </a:cubicBezTo>
                <a:cubicBezTo>
                  <a:pt x="4436533" y="325387"/>
                  <a:pt x="4792134" y="6476"/>
                  <a:pt x="5164667" y="17765"/>
                </a:cubicBezTo>
                <a:cubicBezTo>
                  <a:pt x="5537200" y="29054"/>
                  <a:pt x="5909733" y="410053"/>
                  <a:pt x="6299200" y="407231"/>
                </a:cubicBezTo>
                <a:cubicBezTo>
                  <a:pt x="6688667" y="404409"/>
                  <a:pt x="7078134" y="14942"/>
                  <a:pt x="7501467" y="831"/>
                </a:cubicBezTo>
                <a:cubicBezTo>
                  <a:pt x="7924800" y="-13280"/>
                  <a:pt x="8382000" y="154642"/>
                  <a:pt x="8839200" y="322565"/>
                </a:cubicBezTo>
              </a:path>
            </a:pathLst>
          </a:custGeom>
        </p:spPr>
        <p:style>
          <a:lnRef idx="2">
            <a:schemeClr val="accent2"/>
          </a:lnRef>
          <a:fillRef idx="0">
            <a:schemeClr val="accent2"/>
          </a:fillRef>
          <a:effectRef idx="1">
            <a:schemeClr val="accent2"/>
          </a:effectRef>
          <a:fontRef idx="minor">
            <a:schemeClr val="tx1"/>
          </a:fontRef>
        </p:style>
        <p:txBody>
          <a:bodyPr rtlCol="0" anchor="ctr"/>
          <a:lstStyle/>
          <a:p>
            <a:pPr algn="ctr"/>
            <a:endParaRPr lang="zh-CN" altLang="en-US"/>
          </a:p>
        </p:txBody>
      </p:sp>
      <p:sp>
        <p:nvSpPr>
          <p:cNvPr id="4" name="圆角矩形 3"/>
          <p:cNvSpPr/>
          <p:nvPr/>
        </p:nvSpPr>
        <p:spPr>
          <a:xfrm>
            <a:off x="1071880" y="1322705"/>
            <a:ext cx="8837295" cy="469963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cxnSp>
        <p:nvCxnSpPr>
          <p:cNvPr id="2" name="直接连接符 1"/>
          <p:cNvCxnSpPr/>
          <p:nvPr/>
        </p:nvCxnSpPr>
        <p:spPr>
          <a:xfrm>
            <a:off x="2030730" y="2627630"/>
            <a:ext cx="974090" cy="0"/>
          </a:xfrm>
          <a:prstGeom prst="line">
            <a:avLst/>
          </a:prstGeom>
        </p:spPr>
        <p:style>
          <a:lnRef idx="1">
            <a:schemeClr val="dk1"/>
          </a:lnRef>
          <a:fillRef idx="0">
            <a:schemeClr val="dk1"/>
          </a:fillRef>
          <a:effectRef idx="0">
            <a:schemeClr val="dk1"/>
          </a:effectRef>
          <a:fontRef idx="minor">
            <a:schemeClr val="tx1"/>
          </a:fontRef>
        </p:style>
      </p:cxnSp>
      <p:cxnSp>
        <p:nvCxnSpPr>
          <p:cNvPr id="12" name="直接连接符 11"/>
          <p:cNvCxnSpPr/>
          <p:nvPr/>
        </p:nvCxnSpPr>
        <p:spPr>
          <a:xfrm>
            <a:off x="7880350" y="3531235"/>
            <a:ext cx="1002665" cy="0"/>
          </a:xfrm>
          <a:prstGeom prst="line">
            <a:avLst/>
          </a:prstGeom>
        </p:spPr>
        <p:style>
          <a:lnRef idx="1">
            <a:schemeClr val="dk1"/>
          </a:lnRef>
          <a:fillRef idx="0">
            <a:schemeClr val="dk1"/>
          </a:fillRef>
          <a:effectRef idx="0">
            <a:schemeClr val="dk1"/>
          </a:effectRef>
          <a:fontRef idx="minor">
            <a:schemeClr val="tx1"/>
          </a:fontRef>
        </p:style>
      </p:cxnSp>
      <p:cxnSp>
        <p:nvCxnSpPr>
          <p:cNvPr id="13" name="直接连接符 12"/>
          <p:cNvCxnSpPr/>
          <p:nvPr/>
        </p:nvCxnSpPr>
        <p:spPr>
          <a:xfrm>
            <a:off x="5795010" y="3073400"/>
            <a:ext cx="824865" cy="0"/>
          </a:xfrm>
          <a:prstGeom prst="line">
            <a:avLst/>
          </a:prstGeom>
        </p:spPr>
        <p:style>
          <a:lnRef idx="1">
            <a:schemeClr val="dk1"/>
          </a:lnRef>
          <a:fillRef idx="0">
            <a:schemeClr val="dk1"/>
          </a:fillRef>
          <a:effectRef idx="0">
            <a:schemeClr val="dk1"/>
          </a:effectRef>
          <a:fontRef idx="minor">
            <a:schemeClr val="tx1"/>
          </a:fontRef>
        </p:style>
      </p:cxnSp>
      <p:cxnSp>
        <p:nvCxnSpPr>
          <p:cNvPr id="14" name="直接连接符 13"/>
          <p:cNvCxnSpPr/>
          <p:nvPr/>
        </p:nvCxnSpPr>
        <p:spPr>
          <a:xfrm>
            <a:off x="1520825" y="3569970"/>
            <a:ext cx="783590" cy="0"/>
          </a:xfrm>
          <a:prstGeom prst="line">
            <a:avLst/>
          </a:prstGeom>
        </p:spPr>
        <p:style>
          <a:lnRef idx="1">
            <a:schemeClr val="dk1"/>
          </a:lnRef>
          <a:fillRef idx="0">
            <a:schemeClr val="dk1"/>
          </a:fillRef>
          <a:effectRef idx="0">
            <a:schemeClr val="dk1"/>
          </a:effectRef>
          <a:fontRef idx="minor">
            <a:schemeClr val="tx1"/>
          </a:fontRef>
        </p:style>
      </p:cxnSp>
      <p:cxnSp>
        <p:nvCxnSpPr>
          <p:cNvPr id="15" name="直接连接符 14"/>
          <p:cNvCxnSpPr/>
          <p:nvPr/>
        </p:nvCxnSpPr>
        <p:spPr>
          <a:xfrm>
            <a:off x="6720205" y="3531235"/>
            <a:ext cx="826135" cy="0"/>
          </a:xfrm>
          <a:prstGeom prst="line">
            <a:avLst/>
          </a:prstGeom>
        </p:spPr>
        <p:style>
          <a:lnRef idx="1">
            <a:schemeClr val="dk1"/>
          </a:lnRef>
          <a:fillRef idx="0">
            <a:schemeClr val="dk1"/>
          </a:fillRef>
          <a:effectRef idx="0">
            <a:schemeClr val="dk1"/>
          </a:effectRef>
          <a:fontRef idx="minor">
            <a:schemeClr val="tx1"/>
          </a:fontRef>
        </p:style>
      </p:cxnSp>
      <p:cxnSp>
        <p:nvCxnSpPr>
          <p:cNvPr id="5" name="直接连接符 4"/>
          <p:cNvCxnSpPr/>
          <p:nvPr/>
        </p:nvCxnSpPr>
        <p:spPr>
          <a:xfrm>
            <a:off x="8428355" y="5362575"/>
            <a:ext cx="1017270" cy="13335"/>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rot="11891394">
            <a:off x="7592533" y="1535221"/>
            <a:ext cx="4187766" cy="3249146"/>
            <a:chOff x="1105528" y="607668"/>
            <a:chExt cx="2904659" cy="2110232"/>
          </a:xfrm>
        </p:grpSpPr>
        <p:sp>
          <p:nvSpPr>
            <p:cNvPr id="26" name="等腰三角形 25"/>
            <p:cNvSpPr/>
            <p:nvPr/>
          </p:nvSpPr>
          <p:spPr>
            <a:xfrm rot="18941696">
              <a:off x="2822785" y="2021207"/>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7" name="等腰三角形 26"/>
            <p:cNvSpPr/>
            <p:nvPr/>
          </p:nvSpPr>
          <p:spPr>
            <a:xfrm rot="3678182">
              <a:off x="2802171" y="1181956"/>
              <a:ext cx="397226" cy="342435"/>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8" name="等腰三角形 27"/>
            <p:cNvSpPr/>
            <p:nvPr/>
          </p:nvSpPr>
          <p:spPr>
            <a:xfrm rot="9480000">
              <a:off x="3485946" y="2487804"/>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29" name="等腰三角形 28"/>
            <p:cNvSpPr/>
            <p:nvPr/>
          </p:nvSpPr>
          <p:spPr>
            <a:xfrm rot="1020767">
              <a:off x="1218249" y="749218"/>
              <a:ext cx="945160" cy="814792"/>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0" name="等腰三角形 29"/>
            <p:cNvSpPr/>
            <p:nvPr/>
          </p:nvSpPr>
          <p:spPr>
            <a:xfrm rot="1020767">
              <a:off x="1105528" y="607668"/>
              <a:ext cx="1175902" cy="101370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nvGrpSpPr>
            <p:cNvPr id="34" name="组合 33"/>
            <p:cNvGrpSpPr/>
            <p:nvPr/>
          </p:nvGrpSpPr>
          <p:grpSpPr>
            <a:xfrm rot="8977127">
              <a:off x="3563479" y="1987179"/>
              <a:ext cx="446708" cy="334617"/>
              <a:chOff x="2822785" y="1265179"/>
              <a:chExt cx="930073" cy="696693"/>
            </a:xfrm>
          </p:grpSpPr>
          <p:sp>
            <p:nvSpPr>
              <p:cNvPr id="35" name="等腰三角形 34"/>
              <p:cNvSpPr/>
              <p:nvPr/>
            </p:nvSpPr>
            <p:spPr>
              <a:xfrm rot="18941696">
                <a:off x="2822785" y="1265179"/>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sp>
            <p:nvSpPr>
              <p:cNvPr id="36" name="等腰三角形 35"/>
              <p:cNvSpPr/>
              <p:nvPr/>
            </p:nvSpPr>
            <p:spPr>
              <a:xfrm rot="9480000">
                <a:off x="3485946" y="1731776"/>
                <a:ext cx="266912" cy="230096"/>
              </a:xfrm>
              <a:prstGeom prst="triangle">
                <a:avLst/>
              </a:prstGeom>
            </p:spPr>
            <p:style>
              <a:lnRef idx="0">
                <a:schemeClr val="accent2"/>
              </a:lnRef>
              <a:fillRef idx="3">
                <a:schemeClr val="accent2"/>
              </a:fillRef>
              <a:effectRef idx="3">
                <a:schemeClr val="accent2"/>
              </a:effectRef>
              <a:fontRef idx="minor">
                <a:schemeClr val="lt1"/>
              </a:fontRef>
            </p:style>
            <p:txBody>
              <a:bodyPr rtlCol="0" anchor="ctr"/>
              <a:lstStyle/>
              <a:p>
                <a:pPr algn="ctr"/>
                <a:endParaRPr lang="zh-CN" altLang="en-US">
                  <a:solidFill>
                    <a:srgbClr val="FFC20F"/>
                  </a:solidFill>
                </a:endParaRPr>
              </a:p>
            </p:txBody>
          </p:sp>
        </p:grpSp>
      </p:grpSp>
      <p:cxnSp>
        <p:nvCxnSpPr>
          <p:cNvPr id="39" name="Straight Connector 13"/>
          <p:cNvCxnSpPr/>
          <p:nvPr/>
        </p:nvCxnSpPr>
        <p:spPr>
          <a:xfrm flipH="1">
            <a:off x="1" y="3385095"/>
            <a:ext cx="5082987" cy="0"/>
          </a:xfrm>
          <a:prstGeom prst="line">
            <a:avLst/>
          </a:prstGeom>
          <a:ln>
            <a:headEnd type="oval"/>
          </a:ln>
        </p:spPr>
        <p:style>
          <a:lnRef idx="3">
            <a:schemeClr val="accent2"/>
          </a:lnRef>
          <a:fillRef idx="0">
            <a:schemeClr val="accent2"/>
          </a:fillRef>
          <a:effectRef idx="2">
            <a:schemeClr val="accent2"/>
          </a:effectRef>
          <a:fontRef idx="minor">
            <a:schemeClr val="tx1"/>
          </a:fontRef>
        </p:style>
      </p:cxnSp>
      <p:grpSp>
        <p:nvGrpSpPr>
          <p:cNvPr id="2" name="组合 1"/>
          <p:cNvGrpSpPr/>
          <p:nvPr/>
        </p:nvGrpSpPr>
        <p:grpSpPr>
          <a:xfrm>
            <a:off x="0" y="1767279"/>
            <a:ext cx="1139217" cy="2414406"/>
            <a:chOff x="0" y="1767279"/>
            <a:chExt cx="1139217" cy="2414406"/>
          </a:xfrm>
        </p:grpSpPr>
        <p:sp>
          <p:nvSpPr>
            <p:cNvPr id="117" name="矩形 116"/>
            <p:cNvSpPr/>
            <p:nvPr/>
          </p:nvSpPr>
          <p:spPr>
            <a:xfrm>
              <a:off x="0" y="1767279"/>
              <a:ext cx="1139217" cy="2414406"/>
            </a:xfrm>
            <a:prstGeom prst="rect">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zh-CN" altLang="en-US">
                <a:solidFill>
                  <a:srgbClr val="0070C0"/>
                </a:solidFill>
              </a:endParaRPr>
            </a:p>
          </p:txBody>
        </p:sp>
        <p:sp>
          <p:nvSpPr>
            <p:cNvPr id="40" name="Text Placeholder 3"/>
            <p:cNvSpPr txBox="1"/>
            <p:nvPr/>
          </p:nvSpPr>
          <p:spPr>
            <a:xfrm>
              <a:off x="158917" y="2138443"/>
              <a:ext cx="812165" cy="1752600"/>
            </a:xfrm>
            <a:prstGeom prst="rect">
              <a:avLst/>
            </a:prstGeom>
          </p:spPr>
          <p:style>
            <a:lnRef idx="1">
              <a:schemeClr val="accent2"/>
            </a:lnRef>
            <a:fillRef idx="3">
              <a:schemeClr val="accent2"/>
            </a:fillRef>
            <a:effectRef idx="2">
              <a:schemeClr val="accent2"/>
            </a:effectRef>
            <a:fontRef idx="minor">
              <a:schemeClr val="lt1"/>
            </a:fontRef>
          </p:style>
          <p:txBody>
            <a:bodyPr wrap="none" lIns="0" tIns="0" rIns="0" bIns="0" anchor="ctr">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defTabSz="914400" rtl="0" eaLnBrk="1" fontAlgn="auto" latinLnBrk="0" hangingPunct="1">
                <a:lnSpc>
                  <a:spcPct val="100000"/>
                </a:lnSpc>
                <a:spcBef>
                  <a:spcPct val="20000"/>
                </a:spcBef>
                <a:spcAft>
                  <a:spcPts val="0"/>
                </a:spcAft>
                <a:buClrTx/>
                <a:buSzTx/>
                <a:buFont typeface="Arial" panose="020B0604020202020204" pitchFamily="34" charset="0"/>
                <a:buNone/>
                <a:defRPr/>
              </a:pPr>
              <a:r>
                <a:rPr lang="en-US" sz="11500" dirty="0" smtClean="0">
                  <a:solidFill>
                    <a:srgbClr val="FCF8ED"/>
                  </a:solidFill>
                  <a:latin typeface="Arial" panose="020B0604020202020204" pitchFamily="34" charset="0"/>
                  <a:cs typeface="Arial" panose="020B0604020202020204" pitchFamily="34" charset="0"/>
                </a:rPr>
                <a:t>5</a:t>
              </a:r>
              <a:endParaRPr kumimoji="0" lang="en-US" sz="11500" b="1" i="0" u="none" strike="noStrike" kern="1200" cap="none" spc="0" normalizeH="0" baseline="0" noProof="0" dirty="0" smtClean="0">
                <a:ln>
                  <a:noFill/>
                </a:ln>
                <a:solidFill>
                  <a:srgbClr val="FCF8ED"/>
                </a:solidFill>
                <a:effectLst/>
                <a:uLnTx/>
                <a:uFillTx/>
                <a:latin typeface="Arial" panose="020B0604020202020204" pitchFamily="34" charset="0"/>
                <a:cs typeface="Arial" panose="020B0604020202020204" pitchFamily="34" charset="0"/>
              </a:endParaRPr>
            </a:p>
          </p:txBody>
        </p:sp>
      </p:grpSp>
      <p:sp>
        <p:nvSpPr>
          <p:cNvPr id="119" name="文本框 118"/>
          <p:cNvSpPr txBox="1"/>
          <p:nvPr/>
        </p:nvSpPr>
        <p:spPr>
          <a:xfrm>
            <a:off x="1173480" y="1779180"/>
            <a:ext cx="5928360" cy="16059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800" b="1" dirty="0">
                <a:solidFill>
                  <a:schemeClr val="bg1"/>
                </a:solidFill>
                <a:latin typeface="微软雅黑" panose="020B0503020204020204" pitchFamily="34" charset="-122"/>
                <a:ea typeface="微软雅黑" panose="020B0503020204020204" pitchFamily="34" charset="-122"/>
              </a:rPr>
              <a:t>Organizing Meetings</a:t>
            </a:r>
          </a:p>
        </p:txBody>
      </p:sp>
      <p:pic>
        <p:nvPicPr>
          <p:cNvPr id="5122" name="图片 55" descr="BusinessMee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274445" y="3465722"/>
            <a:ext cx="3994785" cy="2672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withEffect">
                                  <p:stCondLst>
                                    <p:cond delay="0"/>
                                  </p:stCondLst>
                                  <p:childTnLst>
                                    <p:set>
                                      <p:cBhvr>
                                        <p:cTn id="6" dur="1" fill="hold">
                                          <p:stCondLst>
                                            <p:cond delay="0"/>
                                          </p:stCondLst>
                                        </p:cTn>
                                        <p:tgtEl>
                                          <p:spTgt spid="39"/>
                                        </p:tgtEl>
                                        <p:attrNameLst>
                                          <p:attrName>style.visibility</p:attrName>
                                        </p:attrNameLst>
                                      </p:cBhvr>
                                      <p:to>
                                        <p:strVal val="visible"/>
                                      </p:to>
                                    </p:set>
                                    <p:anim calcmode="lin" valueType="num">
                                      <p:cBhvr additive="base">
                                        <p:cTn id="7" dur="500" fill="hold"/>
                                        <p:tgtEl>
                                          <p:spTgt spid="39"/>
                                        </p:tgtEl>
                                        <p:attrNameLst>
                                          <p:attrName>ppt_x</p:attrName>
                                        </p:attrNameLst>
                                      </p:cBhvr>
                                      <p:tavLst>
                                        <p:tav tm="0">
                                          <p:val>
                                            <p:strVal val="0-#ppt_w/2"/>
                                          </p:val>
                                        </p:tav>
                                        <p:tav tm="100000">
                                          <p:val>
                                            <p:strVal val="#ppt_x"/>
                                          </p:val>
                                        </p:tav>
                                      </p:tavLst>
                                    </p:anim>
                                    <p:anim calcmode="lin" valueType="num">
                                      <p:cBhvr additive="base">
                                        <p:cTn id="8"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53" presetClass="entr" presetSubtype="16" fill="hold" grpId="0" nodeType="clickEffect">
                                  <p:stCondLst>
                                    <p:cond delay="0"/>
                                  </p:stCondLst>
                                  <p:childTnLst>
                                    <p:set>
                                      <p:cBhvr>
                                        <p:cTn id="12" dur="1" fill="hold">
                                          <p:stCondLst>
                                            <p:cond delay="0"/>
                                          </p:stCondLst>
                                        </p:cTn>
                                        <p:tgtEl>
                                          <p:spTgt spid="119"/>
                                        </p:tgtEl>
                                        <p:attrNameLst>
                                          <p:attrName>style.visibility</p:attrName>
                                        </p:attrNameLst>
                                      </p:cBhvr>
                                      <p:to>
                                        <p:strVal val="visible"/>
                                      </p:to>
                                    </p:set>
                                    <p:anim calcmode="lin" valueType="num">
                                      <p:cBhvr>
                                        <p:cTn id="13" dur="500" fill="hold"/>
                                        <p:tgtEl>
                                          <p:spTgt spid="119"/>
                                        </p:tgtEl>
                                        <p:attrNameLst>
                                          <p:attrName>ppt_w</p:attrName>
                                        </p:attrNameLst>
                                      </p:cBhvr>
                                      <p:tavLst>
                                        <p:tav tm="0">
                                          <p:val>
                                            <p:fltVal val="0"/>
                                          </p:val>
                                        </p:tav>
                                        <p:tav tm="100000">
                                          <p:val>
                                            <p:strVal val="#ppt_w"/>
                                          </p:val>
                                        </p:tav>
                                      </p:tavLst>
                                    </p:anim>
                                    <p:anim calcmode="lin" valueType="num">
                                      <p:cBhvr>
                                        <p:cTn id="14" dur="500" fill="hold"/>
                                        <p:tgtEl>
                                          <p:spTgt spid="119"/>
                                        </p:tgtEl>
                                        <p:attrNameLst>
                                          <p:attrName>ppt_h</p:attrName>
                                        </p:attrNameLst>
                                      </p:cBhvr>
                                      <p:tavLst>
                                        <p:tav tm="0">
                                          <p:val>
                                            <p:fltVal val="0"/>
                                          </p:val>
                                        </p:tav>
                                        <p:tav tm="100000">
                                          <p:val>
                                            <p:strVal val="#ppt_h"/>
                                          </p:val>
                                        </p:tav>
                                      </p:tavLst>
                                    </p:anim>
                                    <p:animEffect transition="in" filter="fade">
                                      <p:cBhvr>
                                        <p:cTn id="15" dur="500"/>
                                        <p:tgtEl>
                                          <p:spTgt spid="1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9" grpId="0" bldLvl="0" animBg="1"/>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组合 3"/>
          <p:cNvGrpSpPr/>
          <p:nvPr/>
        </p:nvGrpSpPr>
        <p:grpSpPr>
          <a:xfrm>
            <a:off x="2758567" y="1094506"/>
            <a:ext cx="5713676" cy="4538930"/>
            <a:chOff x="2758567" y="1094506"/>
            <a:chExt cx="5713676" cy="4538930"/>
          </a:xfrm>
        </p:grpSpPr>
        <p:sp>
          <p:nvSpPr>
            <p:cNvPr id="9" name="饼形 8"/>
            <p:cNvSpPr/>
            <p:nvPr/>
          </p:nvSpPr>
          <p:spPr>
            <a:xfrm flipH="1">
              <a:off x="2758567" y="1094506"/>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8" name="文本框 21"/>
            <p:cNvSpPr txBox="1"/>
            <p:nvPr/>
          </p:nvSpPr>
          <p:spPr>
            <a:xfrm>
              <a:off x="3771251" y="4226961"/>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4</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 name="组合 2"/>
          <p:cNvGrpSpPr/>
          <p:nvPr/>
        </p:nvGrpSpPr>
        <p:grpSpPr>
          <a:xfrm>
            <a:off x="3036836" y="914850"/>
            <a:ext cx="5713676" cy="4538930"/>
            <a:chOff x="3036836" y="914850"/>
            <a:chExt cx="5713676" cy="4538930"/>
          </a:xfrm>
        </p:grpSpPr>
        <p:sp>
          <p:nvSpPr>
            <p:cNvPr id="8" name="饼形 7"/>
            <p:cNvSpPr/>
            <p:nvPr/>
          </p:nvSpPr>
          <p:spPr>
            <a:xfrm flipV="1">
              <a:off x="3036836" y="914850"/>
              <a:ext cx="5713676" cy="4538930"/>
            </a:xfrm>
            <a:prstGeom prst="pie">
              <a:avLst>
                <a:gd name="adj1" fmla="val 0"/>
                <a:gd name="adj2" fmla="val 5400000"/>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zh-HK" altLang="en-US">
                <a:solidFill>
                  <a:schemeClr val="tx1"/>
                </a:solidFill>
              </a:endParaRPr>
            </a:p>
          </p:txBody>
        </p:sp>
        <p:sp>
          <p:nvSpPr>
            <p:cNvPr id="37" name="文本框 21"/>
            <p:cNvSpPr txBox="1"/>
            <p:nvPr/>
          </p:nvSpPr>
          <p:spPr>
            <a:xfrm>
              <a:off x="6433188" y="1674907"/>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2</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32" name="组合 31"/>
          <p:cNvGrpSpPr/>
          <p:nvPr/>
        </p:nvGrpSpPr>
        <p:grpSpPr>
          <a:xfrm>
            <a:off x="310896" y="3798335"/>
            <a:ext cx="3475990" cy="1333500"/>
            <a:chOff x="310896" y="3798335"/>
            <a:chExt cx="3475990" cy="1333500"/>
          </a:xfrm>
        </p:grpSpPr>
        <p:sp>
          <p:nvSpPr>
            <p:cNvPr id="16" name="矩形 15"/>
            <p:cNvSpPr/>
            <p:nvPr/>
          </p:nvSpPr>
          <p:spPr>
            <a:xfrm>
              <a:off x="1467866" y="4747025"/>
              <a:ext cx="2319020"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撰写纪要</a:t>
              </a:r>
            </a:p>
          </p:txBody>
        </p:sp>
        <p:sp>
          <p:nvSpPr>
            <p:cNvPr id="17" name="文本框 32"/>
            <p:cNvSpPr txBox="1"/>
            <p:nvPr/>
          </p:nvSpPr>
          <p:spPr>
            <a:xfrm>
              <a:off x="310896" y="3798335"/>
              <a:ext cx="2724785" cy="848995"/>
            </a:xfrm>
            <a:prstGeom prst="rect">
              <a:avLst/>
            </a:prstGeom>
            <a:noFill/>
          </p:spPr>
          <p:txBody>
            <a:bodyPr wrap="square" rtlCol="0">
              <a:spAutoFit/>
            </a:bodyPr>
            <a:lstStyle/>
            <a:p>
              <a:pPr algn="l"/>
              <a:r>
                <a:rPr lang="en-US" altLang="zh-CN" sz="2400" b="1" dirty="0">
                  <a:latin typeface="微软雅黑" panose="020B0503020204020204" pitchFamily="34" charset="-122"/>
                  <a:ea typeface="微软雅黑" panose="020B0503020204020204" pitchFamily="34" charset="-122"/>
                </a:rPr>
                <a:t>Write meeting minutes</a:t>
              </a:r>
            </a:p>
          </p:txBody>
        </p:sp>
        <p:sp>
          <p:nvSpPr>
            <p:cNvPr id="18" name="矩形 17"/>
            <p:cNvSpPr/>
            <p:nvPr/>
          </p:nvSpPr>
          <p:spPr>
            <a:xfrm>
              <a:off x="310896" y="4601649"/>
              <a:ext cx="2408331"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1" name="组合 30"/>
          <p:cNvGrpSpPr/>
          <p:nvPr/>
        </p:nvGrpSpPr>
        <p:grpSpPr>
          <a:xfrm>
            <a:off x="8767167" y="3548277"/>
            <a:ext cx="3400205" cy="1272444"/>
            <a:chOff x="8767167" y="3548277"/>
            <a:chExt cx="3400205" cy="1272444"/>
          </a:xfrm>
        </p:grpSpPr>
        <p:sp>
          <p:nvSpPr>
            <p:cNvPr id="19" name="矩形 18"/>
            <p:cNvSpPr/>
            <p:nvPr/>
          </p:nvSpPr>
          <p:spPr>
            <a:xfrm>
              <a:off x="8767167" y="4435911"/>
              <a:ext cx="3400205"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表达观点</a:t>
              </a:r>
            </a:p>
          </p:txBody>
        </p:sp>
        <p:sp>
          <p:nvSpPr>
            <p:cNvPr id="20" name="文本框 36"/>
            <p:cNvSpPr txBox="1"/>
            <p:nvPr/>
          </p:nvSpPr>
          <p:spPr>
            <a:xfrm>
              <a:off x="8767227" y="3548277"/>
              <a:ext cx="3131273" cy="84899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Express one’s opinions</a:t>
              </a:r>
            </a:p>
          </p:txBody>
        </p:sp>
        <p:sp>
          <p:nvSpPr>
            <p:cNvPr id="21" name="矩形 20"/>
            <p:cNvSpPr/>
            <p:nvPr/>
          </p:nvSpPr>
          <p:spPr>
            <a:xfrm>
              <a:off x="8811413" y="4351907"/>
              <a:ext cx="2819755"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grpSp>
        <p:nvGrpSpPr>
          <p:cNvPr id="30" name="组合 29"/>
          <p:cNvGrpSpPr/>
          <p:nvPr/>
        </p:nvGrpSpPr>
        <p:grpSpPr>
          <a:xfrm>
            <a:off x="8628857" y="1557463"/>
            <a:ext cx="3767252" cy="924142"/>
            <a:chOff x="8569167" y="1557463"/>
            <a:chExt cx="3767252" cy="924142"/>
          </a:xfrm>
        </p:grpSpPr>
        <p:sp>
          <p:nvSpPr>
            <p:cNvPr id="22" name="矩形 21"/>
            <p:cNvSpPr/>
            <p:nvPr/>
          </p:nvSpPr>
          <p:spPr>
            <a:xfrm>
              <a:off x="8646637" y="2096795"/>
              <a:ext cx="3689782" cy="384810"/>
            </a:xfrm>
            <a:prstGeom prst="rect">
              <a:avLst/>
            </a:prstGeom>
          </p:spPr>
          <p:txBody>
            <a:bodyPr wrap="square">
              <a:spAutoFit/>
            </a:bodyPr>
            <a:lstStyle/>
            <a:p>
              <a:pPr lvl="0" algn="just"/>
              <a:r>
                <a:rPr lang="zh-CN" altLang="en-US" b="1" dirty="0">
                  <a:solidFill>
                    <a:schemeClr val="tx1">
                      <a:lumMod val="85000"/>
                      <a:lumOff val="15000"/>
                    </a:schemeClr>
                  </a:solidFill>
                  <a:latin typeface="微软雅黑" panose="020B0503020204020204" pitchFamily="34" charset="-122"/>
                  <a:ea typeface="微软雅黑" panose="020B0503020204020204" pitchFamily="34" charset="-122"/>
                </a:rPr>
                <a:t>组织会议</a:t>
              </a:r>
            </a:p>
          </p:txBody>
        </p:sp>
        <p:sp>
          <p:nvSpPr>
            <p:cNvPr id="23" name="文本框 40"/>
            <p:cNvSpPr txBox="1"/>
            <p:nvPr/>
          </p:nvSpPr>
          <p:spPr>
            <a:xfrm>
              <a:off x="8569167" y="1557463"/>
              <a:ext cx="3408045" cy="483235"/>
            </a:xfrm>
            <a:prstGeom prst="rect">
              <a:avLst/>
            </a:prstGeom>
            <a:noFill/>
          </p:spPr>
          <p:txBody>
            <a:bodyPr wrap="square" rtlCol="0">
              <a:spAutoFit/>
            </a:bodyPr>
            <a:lstStyle/>
            <a:p>
              <a:r>
                <a:rPr lang="en-US" altLang="zh-CN" sz="2400" b="1" dirty="0">
                  <a:latin typeface="微软雅黑" panose="020B0503020204020204" pitchFamily="34" charset="-122"/>
                  <a:ea typeface="微软雅黑" panose="020B0503020204020204" pitchFamily="34" charset="-122"/>
                </a:rPr>
                <a:t>Organize a meeting</a:t>
              </a:r>
            </a:p>
          </p:txBody>
        </p:sp>
        <p:sp>
          <p:nvSpPr>
            <p:cNvPr id="24" name="矩形 23"/>
            <p:cNvSpPr/>
            <p:nvPr/>
          </p:nvSpPr>
          <p:spPr>
            <a:xfrm>
              <a:off x="8706268" y="1995021"/>
              <a:ext cx="2307446"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00B050"/>
                </a:solidFill>
              </a:endParaRPr>
            </a:p>
          </p:txBody>
        </p:sp>
      </p:grpSp>
      <p:grpSp>
        <p:nvGrpSpPr>
          <p:cNvPr id="34" name="组合 33"/>
          <p:cNvGrpSpPr/>
          <p:nvPr/>
        </p:nvGrpSpPr>
        <p:grpSpPr>
          <a:xfrm>
            <a:off x="3036836" y="1094956"/>
            <a:ext cx="5713676" cy="4538930"/>
            <a:chOff x="3036836" y="1094956"/>
            <a:chExt cx="5713676" cy="4538930"/>
          </a:xfrm>
        </p:grpSpPr>
        <p:sp>
          <p:nvSpPr>
            <p:cNvPr id="7" name="饼形 6"/>
            <p:cNvSpPr/>
            <p:nvPr/>
          </p:nvSpPr>
          <p:spPr>
            <a:xfrm>
              <a:off x="3036836" y="1094956"/>
              <a:ext cx="5713676"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8" name="文本框 21"/>
            <p:cNvSpPr txBox="1"/>
            <p:nvPr/>
          </p:nvSpPr>
          <p:spPr>
            <a:xfrm>
              <a:off x="6664836" y="416409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3</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2758569" y="914400"/>
            <a:ext cx="5713678" cy="4538930"/>
            <a:chOff x="2758569" y="914400"/>
            <a:chExt cx="5713678" cy="4538930"/>
          </a:xfrm>
        </p:grpSpPr>
        <p:sp>
          <p:nvSpPr>
            <p:cNvPr id="10" name="饼形 9"/>
            <p:cNvSpPr/>
            <p:nvPr/>
          </p:nvSpPr>
          <p:spPr>
            <a:xfrm flipH="1" flipV="1">
              <a:off x="2758569" y="914400"/>
              <a:ext cx="5713678" cy="4538930"/>
            </a:xfrm>
            <a:prstGeom prst="pie">
              <a:avLst>
                <a:gd name="adj1" fmla="val 0"/>
                <a:gd name="adj2" fmla="val 5400000"/>
              </a:avLst>
            </a:prstGeom>
          </p:spPr>
          <p:style>
            <a:lnRef idx="1">
              <a:schemeClr val="accent5"/>
            </a:lnRef>
            <a:fillRef idx="2">
              <a:schemeClr val="accent5"/>
            </a:fillRef>
            <a:effectRef idx="1">
              <a:schemeClr val="accent5"/>
            </a:effectRef>
            <a:fontRef idx="minor">
              <a:schemeClr val="dk1"/>
            </a:fontRef>
          </p:style>
          <p:txBody>
            <a:bodyPr rtlCol="0" anchor="ctr"/>
            <a:lstStyle/>
            <a:p>
              <a:pPr algn="ctr"/>
              <a:endParaRPr lang="zh-HK" altLang="en-US">
                <a:solidFill>
                  <a:schemeClr val="tx1"/>
                </a:solidFill>
              </a:endParaRPr>
            </a:p>
          </p:txBody>
        </p:sp>
        <p:sp>
          <p:nvSpPr>
            <p:cNvPr id="25" name="文本框 21"/>
            <p:cNvSpPr txBox="1"/>
            <p:nvPr/>
          </p:nvSpPr>
          <p:spPr>
            <a:xfrm>
              <a:off x="3771251" y="1671855"/>
              <a:ext cx="1344149" cy="646331"/>
            </a:xfrm>
            <a:prstGeom prst="rect">
              <a:avLst/>
            </a:prstGeom>
            <a:noFill/>
          </p:spPr>
          <p:txBody>
            <a:bodyPr wrap="square" rtlCol="0">
              <a:spAutoFit/>
            </a:bodyPr>
            <a:lstStyle/>
            <a:p>
              <a:pPr algn="ctr"/>
              <a:r>
                <a:rPr lang="en-US" altLang="zh-HK" sz="3600" b="1" dirty="0" smtClean="0">
                  <a:solidFill>
                    <a:schemeClr val="bg1"/>
                  </a:solidFill>
                  <a:latin typeface="微软雅黑" panose="020B0503020204020204" pitchFamily="34" charset="-122"/>
                  <a:ea typeface="微软雅黑" panose="020B0503020204020204" pitchFamily="34" charset="-122"/>
                </a:rPr>
                <a:t>1</a:t>
              </a:r>
              <a:endParaRPr lang="zh-HK" altLang="en-US" sz="3600" b="1" dirty="0">
                <a:solidFill>
                  <a:schemeClr val="bg1"/>
                </a:solidFill>
                <a:latin typeface="微软雅黑" panose="020B0503020204020204" pitchFamily="34" charset="-122"/>
                <a:ea typeface="微软雅黑" panose="020B0503020204020204" pitchFamily="34" charset="-122"/>
              </a:endParaRPr>
            </a:p>
          </p:txBody>
        </p:sp>
      </p:grpSp>
      <p:sp>
        <p:nvSpPr>
          <p:cNvPr id="11" name="椭圆 10"/>
          <p:cNvSpPr/>
          <p:nvPr/>
        </p:nvSpPr>
        <p:spPr>
          <a:xfrm>
            <a:off x="4142232" y="2122442"/>
            <a:ext cx="3364990" cy="2364818"/>
          </a:xfrm>
          <a:prstGeom prst="ellipse">
            <a:avLst/>
          </a:prstGeom>
        </p:spPr>
        <p:style>
          <a:lnRef idx="1">
            <a:schemeClr val="accent2"/>
          </a:lnRef>
          <a:fillRef idx="3">
            <a:schemeClr val="accent2"/>
          </a:fillRef>
          <a:effectRef idx="2">
            <a:schemeClr val="accent2"/>
          </a:effectRef>
          <a:fontRef idx="minor">
            <a:schemeClr val="lt1"/>
          </a:fontRef>
        </p:style>
        <p:txBody>
          <a:bodyPr rtlCol="0" anchor="ctr"/>
          <a:lstStyle/>
          <a:p>
            <a:pPr algn="ctr"/>
            <a:r>
              <a:rPr lang="en-US" altLang="zh-CN" sz="3200" b="1" dirty="0" smtClean="0">
                <a:solidFill>
                  <a:schemeClr val="accent4">
                    <a:lumMod val="40000"/>
                    <a:lumOff val="60000"/>
                  </a:schemeClr>
                </a:solidFill>
                <a:latin typeface="微软雅黑" panose="020B0503020204020204" pitchFamily="34" charset="-122"/>
                <a:ea typeface="微软雅黑" panose="020B0503020204020204" pitchFamily="34" charset="-122"/>
              </a:rPr>
              <a:t>Learning Objectives</a:t>
            </a:r>
            <a:endParaRPr lang="zh-HK" altLang="en-US" sz="3200" b="1" dirty="0">
              <a:solidFill>
                <a:schemeClr val="accent4">
                  <a:lumMod val="40000"/>
                  <a:lumOff val="60000"/>
                </a:schemeClr>
              </a:solidFill>
              <a:latin typeface="微软雅黑" panose="020B0503020204020204" pitchFamily="34" charset="-122"/>
              <a:ea typeface="微软雅黑" panose="020B0503020204020204" pitchFamily="34" charset="-122"/>
            </a:endParaRPr>
          </a:p>
        </p:txBody>
      </p:sp>
      <p:grpSp>
        <p:nvGrpSpPr>
          <p:cNvPr id="2" name="组合 1"/>
          <p:cNvGrpSpPr/>
          <p:nvPr/>
        </p:nvGrpSpPr>
        <p:grpSpPr>
          <a:xfrm>
            <a:off x="310896" y="1472732"/>
            <a:ext cx="2554577" cy="1246505"/>
            <a:chOff x="310896" y="1472732"/>
            <a:chExt cx="2554577" cy="1246505"/>
          </a:xfrm>
        </p:grpSpPr>
        <p:grpSp>
          <p:nvGrpSpPr>
            <p:cNvPr id="29" name="组合 28"/>
            <p:cNvGrpSpPr/>
            <p:nvPr/>
          </p:nvGrpSpPr>
          <p:grpSpPr>
            <a:xfrm>
              <a:off x="311503" y="1472732"/>
              <a:ext cx="2553970" cy="1246505"/>
              <a:chOff x="522166" y="1518452"/>
              <a:chExt cx="2348480" cy="1246505"/>
            </a:xfrm>
          </p:grpSpPr>
          <p:sp>
            <p:nvSpPr>
              <p:cNvPr id="13" name="矩形 12"/>
              <p:cNvSpPr/>
              <p:nvPr/>
            </p:nvSpPr>
            <p:spPr>
              <a:xfrm>
                <a:off x="1791583" y="2380147"/>
                <a:ext cx="1079063" cy="384810"/>
              </a:xfrm>
              <a:prstGeom prst="rect">
                <a:avLst/>
              </a:prstGeom>
            </p:spPr>
            <p:txBody>
              <a:bodyPr wrap="square">
                <a:spAutoFit/>
              </a:bodyPr>
              <a:lstStyle/>
              <a:p>
                <a:pPr lvl="0" algn="just"/>
                <a:r>
                  <a:rPr lang="zh-CN" altLang="en-US" b="1" dirty="0">
                    <a:solidFill>
                      <a:schemeClr val="tx1">
                        <a:lumMod val="75000"/>
                        <a:lumOff val="25000"/>
                      </a:schemeClr>
                    </a:solidFill>
                    <a:latin typeface="微软雅黑" panose="020B0503020204020204" pitchFamily="34" charset="-122"/>
                    <a:ea typeface="微软雅黑" panose="020B0503020204020204" pitchFamily="34" charset="-122"/>
                  </a:rPr>
                  <a:t>谈论会议</a:t>
                </a:r>
              </a:p>
            </p:txBody>
          </p:sp>
          <p:sp>
            <p:nvSpPr>
              <p:cNvPr id="14" name="文本框 28"/>
              <p:cNvSpPr txBox="1"/>
              <p:nvPr/>
            </p:nvSpPr>
            <p:spPr>
              <a:xfrm>
                <a:off x="522166" y="1518452"/>
                <a:ext cx="2348480" cy="848995"/>
              </a:xfrm>
              <a:prstGeom prst="rect">
                <a:avLst/>
              </a:prstGeom>
              <a:noFill/>
            </p:spPr>
            <p:txBody>
              <a:bodyPr wrap="square" rtlCol="0">
                <a:spAutoFit/>
              </a:bodyPr>
              <a:lstStyle/>
              <a:p>
                <a:pPr algn="r"/>
                <a:r>
                  <a:rPr lang="en-US" altLang="zh-CN" sz="2400" b="1" dirty="0">
                    <a:latin typeface="微软雅黑" panose="020B0503020204020204" pitchFamily="34" charset="-122"/>
                    <a:ea typeface="微软雅黑" panose="020B0503020204020204" pitchFamily="34" charset="-122"/>
                  </a:rPr>
                  <a:t>Talk about a meeting</a:t>
                </a:r>
              </a:p>
            </p:txBody>
          </p:sp>
        </p:grpSp>
        <p:sp>
          <p:nvSpPr>
            <p:cNvPr id="36" name="矩形 35"/>
            <p:cNvSpPr/>
            <p:nvPr/>
          </p:nvSpPr>
          <p:spPr>
            <a:xfrm>
              <a:off x="310896" y="2258750"/>
              <a:ext cx="2447673" cy="45719"/>
            </a:xfrm>
            <a:prstGeom prst="rect">
              <a:avLst/>
            </a:prstGeom>
          </p:spPr>
          <p:style>
            <a:lnRef idx="3">
              <a:schemeClr val="lt1"/>
            </a:lnRef>
            <a:fillRef idx="1">
              <a:schemeClr val="accent2"/>
            </a:fillRef>
            <a:effectRef idx="1">
              <a:schemeClr val="accent2"/>
            </a:effectRef>
            <a:fontRef idx="minor">
              <a:schemeClr val="lt1"/>
            </a:fontRef>
          </p:style>
          <p:txBody>
            <a:bodyPr rtlCol="0" anchor="ctr"/>
            <a:lstStyle/>
            <a:p>
              <a:pPr algn="ctr"/>
              <a:endParaRPr lang="zh-HK" altLang="en-US">
                <a:solidFill>
                  <a:srgbClr val="7C233E"/>
                </a:solidFill>
              </a:endParaRPr>
            </a:p>
          </p:txBody>
        </p:sp>
      </p:grpSp>
    </p:spTree>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1000"/>
                                        <p:tgtEl>
                                          <p:spTgt spid="2"/>
                                        </p:tgtEl>
                                      </p:cBhvr>
                                    </p:animEffect>
                                    <p:anim calcmode="lin" valueType="num">
                                      <p:cBhvr>
                                        <p:cTn id="13" dur="1000" fill="hold"/>
                                        <p:tgtEl>
                                          <p:spTgt spid="2"/>
                                        </p:tgtEl>
                                        <p:attrNameLst>
                                          <p:attrName>ppt_x</p:attrName>
                                        </p:attrNameLst>
                                      </p:cBhvr>
                                      <p:tavLst>
                                        <p:tav tm="0">
                                          <p:val>
                                            <p:strVal val="#ppt_x"/>
                                          </p:val>
                                        </p:tav>
                                        <p:tav tm="100000">
                                          <p:val>
                                            <p:strVal val="#ppt_x"/>
                                          </p:val>
                                        </p:tav>
                                      </p:tavLst>
                                    </p:anim>
                                    <p:anim calcmode="lin" valueType="num">
                                      <p:cBhvr>
                                        <p:cTn id="14"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nodeType="clickEffect">
                                  <p:stCondLst>
                                    <p:cond delay="0"/>
                                  </p:stCondLst>
                                  <p:childTnLst>
                                    <p:set>
                                      <p:cBhvr>
                                        <p:cTn id="18" dur="1" fill="hold">
                                          <p:stCondLst>
                                            <p:cond delay="0"/>
                                          </p:stCondLst>
                                        </p:cTn>
                                        <p:tgtEl>
                                          <p:spTgt spid="3"/>
                                        </p:tgtEl>
                                        <p:attrNameLst>
                                          <p:attrName>style.visibility</p:attrName>
                                        </p:attrNameLst>
                                      </p:cBhvr>
                                      <p:to>
                                        <p:strVal val="visible"/>
                                      </p:to>
                                    </p:set>
                                    <p:animEffect transition="in" filter="barn(inVertical)">
                                      <p:cBhvr>
                                        <p:cTn id="19" dur="500"/>
                                        <p:tgtEl>
                                          <p:spTgt spid="3"/>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0"/>
                                        </p:tgtEl>
                                        <p:attrNameLst>
                                          <p:attrName>style.visibility</p:attrName>
                                        </p:attrNameLst>
                                      </p:cBhvr>
                                      <p:to>
                                        <p:strVal val="visible"/>
                                      </p:to>
                                    </p:set>
                                    <p:animEffect transition="in" filter="fade">
                                      <p:cBhvr>
                                        <p:cTn id="24" dur="1000"/>
                                        <p:tgtEl>
                                          <p:spTgt spid="30"/>
                                        </p:tgtEl>
                                      </p:cBhvr>
                                    </p:animEffect>
                                    <p:anim calcmode="lin" valueType="num">
                                      <p:cBhvr>
                                        <p:cTn id="25" dur="1000" fill="hold"/>
                                        <p:tgtEl>
                                          <p:spTgt spid="30"/>
                                        </p:tgtEl>
                                        <p:attrNameLst>
                                          <p:attrName>ppt_x</p:attrName>
                                        </p:attrNameLst>
                                      </p:cBhvr>
                                      <p:tavLst>
                                        <p:tav tm="0">
                                          <p:val>
                                            <p:strVal val="#ppt_x"/>
                                          </p:val>
                                        </p:tav>
                                        <p:tav tm="100000">
                                          <p:val>
                                            <p:strVal val="#ppt_x"/>
                                          </p:val>
                                        </p:tav>
                                      </p:tavLst>
                                    </p:anim>
                                    <p:anim calcmode="lin" valueType="num">
                                      <p:cBhvr>
                                        <p:cTn id="26" dur="1000" fill="hold"/>
                                        <p:tgtEl>
                                          <p:spTgt spid="30"/>
                                        </p:tgtEl>
                                        <p:attrNameLst>
                                          <p:attrName>ppt_y</p:attrName>
                                        </p:attrNameLst>
                                      </p:cBhvr>
                                      <p:tavLst>
                                        <p:tav tm="0">
                                          <p:val>
                                            <p:strVal val="#ppt_y+.1"/>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nodeType="clickEffect">
                                  <p:stCondLst>
                                    <p:cond delay="0"/>
                                  </p:stCondLst>
                                  <p:childTnLst>
                                    <p:set>
                                      <p:cBhvr>
                                        <p:cTn id="30" dur="1" fill="hold">
                                          <p:stCondLst>
                                            <p:cond delay="0"/>
                                          </p:stCondLst>
                                        </p:cTn>
                                        <p:tgtEl>
                                          <p:spTgt spid="34"/>
                                        </p:tgtEl>
                                        <p:attrNameLst>
                                          <p:attrName>style.visibility</p:attrName>
                                        </p:attrNameLst>
                                      </p:cBhvr>
                                      <p:to>
                                        <p:strVal val="visible"/>
                                      </p:to>
                                    </p:set>
                                    <p:animEffect transition="in" filter="barn(inVertical)">
                                      <p:cBhvr>
                                        <p:cTn id="31" dur="500"/>
                                        <p:tgtEl>
                                          <p:spTgt spid="34"/>
                                        </p:tgtEl>
                                      </p:cBhvr>
                                    </p:animEffect>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1"/>
                                        </p:tgtEl>
                                        <p:attrNameLst>
                                          <p:attrName>style.visibility</p:attrName>
                                        </p:attrNameLst>
                                      </p:cBhvr>
                                      <p:to>
                                        <p:strVal val="visible"/>
                                      </p:to>
                                    </p:set>
                                    <p:animEffect transition="in" filter="fade">
                                      <p:cBhvr>
                                        <p:cTn id="36" dur="1000"/>
                                        <p:tgtEl>
                                          <p:spTgt spid="31"/>
                                        </p:tgtEl>
                                      </p:cBhvr>
                                    </p:animEffect>
                                    <p:anim calcmode="lin" valueType="num">
                                      <p:cBhvr>
                                        <p:cTn id="37" dur="1000" fill="hold"/>
                                        <p:tgtEl>
                                          <p:spTgt spid="31"/>
                                        </p:tgtEl>
                                        <p:attrNameLst>
                                          <p:attrName>ppt_x</p:attrName>
                                        </p:attrNameLst>
                                      </p:cBhvr>
                                      <p:tavLst>
                                        <p:tav tm="0">
                                          <p:val>
                                            <p:strVal val="#ppt_x"/>
                                          </p:val>
                                        </p:tav>
                                        <p:tav tm="100000">
                                          <p:val>
                                            <p:strVal val="#ppt_x"/>
                                          </p:val>
                                        </p:tav>
                                      </p:tavLst>
                                    </p:anim>
                                    <p:anim calcmode="lin" valueType="num">
                                      <p:cBhvr>
                                        <p:cTn id="38" dur="1000" fill="hold"/>
                                        <p:tgtEl>
                                          <p:spTgt spid="31"/>
                                        </p:tgtEl>
                                        <p:attrNameLst>
                                          <p:attrName>ppt_y</p:attrName>
                                        </p:attrNameLst>
                                      </p:cBhvr>
                                      <p:tavLst>
                                        <p:tav tm="0">
                                          <p:val>
                                            <p:strVal val="#ppt_y+.1"/>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16" presetClass="entr" presetSubtype="21" fill="hold" nodeType="click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barn(inVertical)">
                                      <p:cBhvr>
                                        <p:cTn id="43" dur="500"/>
                                        <p:tgtEl>
                                          <p:spTgt spid="4"/>
                                        </p:tgtEl>
                                      </p:cBhvr>
                                    </p:animEffect>
                                  </p:childTnLst>
                                </p:cTn>
                              </p:par>
                            </p:childTnLst>
                          </p:cTn>
                        </p:par>
                      </p:childTnLst>
                    </p:cTn>
                  </p:par>
                  <p:par>
                    <p:cTn id="44" fill="hold">
                      <p:stCondLst>
                        <p:cond delay="indefinite"/>
                      </p:stCondLst>
                      <p:childTnLst>
                        <p:par>
                          <p:cTn id="45" fill="hold">
                            <p:stCondLst>
                              <p:cond delay="0"/>
                            </p:stCondLst>
                            <p:childTnLst>
                              <p:par>
                                <p:cTn id="46" presetID="42" presetClass="entr" presetSubtype="0" fill="hold" nodeType="click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fade">
                                      <p:cBhvr>
                                        <p:cTn id="48" dur="1000"/>
                                        <p:tgtEl>
                                          <p:spTgt spid="32"/>
                                        </p:tgtEl>
                                      </p:cBhvr>
                                    </p:animEffect>
                                    <p:anim calcmode="lin" valueType="num">
                                      <p:cBhvr>
                                        <p:cTn id="49" dur="1000" fill="hold"/>
                                        <p:tgtEl>
                                          <p:spTgt spid="32"/>
                                        </p:tgtEl>
                                        <p:attrNameLst>
                                          <p:attrName>ppt_x</p:attrName>
                                        </p:attrNameLst>
                                      </p:cBhvr>
                                      <p:tavLst>
                                        <p:tav tm="0">
                                          <p:val>
                                            <p:strVal val="#ppt_x"/>
                                          </p:val>
                                        </p:tav>
                                        <p:tav tm="100000">
                                          <p:val>
                                            <p:strVal val="#ppt_x"/>
                                          </p:val>
                                        </p:tav>
                                      </p:tavLst>
                                    </p:anim>
                                    <p:anim calcmode="lin" valueType="num">
                                      <p:cBhvr>
                                        <p:cTn id="50" dur="1000" fill="hold"/>
                                        <p:tgtEl>
                                          <p:spTgt spid="3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组合 7"/>
          <p:cNvGrpSpPr/>
          <p:nvPr/>
        </p:nvGrpSpPr>
        <p:grpSpPr>
          <a:xfrm>
            <a:off x="0" y="-32251"/>
            <a:ext cx="12204032" cy="770381"/>
            <a:chOff x="0" y="-32251"/>
            <a:chExt cx="12204032" cy="770381"/>
          </a:xfrm>
        </p:grpSpPr>
        <p:sp>
          <p:nvSpPr>
            <p:cNvPr id="4" name="矩形 3"/>
            <p:cNvSpPr/>
            <p:nvPr/>
          </p:nvSpPr>
          <p:spPr>
            <a:xfrm>
              <a:off x="0" y="-32251"/>
              <a:ext cx="12204032" cy="770381"/>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382024" y="13469"/>
              <a:ext cx="5972029"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smtClean="0">
                  <a:solidFill>
                    <a:schemeClr val="bg1"/>
                  </a:solidFill>
                  <a:latin typeface="微软雅黑" panose="020B0503020204020204" pitchFamily="34" charset="-122"/>
                  <a:ea typeface="微软雅黑" panose="020B0503020204020204" pitchFamily="34" charset="-122"/>
                </a:rPr>
                <a:t>Getting Started</a:t>
              </a:r>
            </a:p>
          </p:txBody>
        </p:sp>
      </p:grpSp>
      <p:sp>
        <p:nvSpPr>
          <p:cNvPr id="6" name="TextBox 5"/>
          <p:cNvSpPr txBox="1"/>
          <p:nvPr/>
        </p:nvSpPr>
        <p:spPr>
          <a:xfrm>
            <a:off x="572770" y="777875"/>
            <a:ext cx="11012170" cy="514350"/>
          </a:xfrm>
          <a:prstGeom prst="rect">
            <a:avLst/>
          </a:prstGeom>
          <a:noFill/>
        </p:spPr>
        <p:txBody>
          <a:bodyPr wrap="square" rtlCol="0">
            <a:spAutoFit/>
          </a:bodyPr>
          <a:lstStyle/>
          <a:p>
            <a:pPr lvl="0">
              <a:lnSpc>
                <a:spcPct val="90000"/>
              </a:lnSpc>
              <a:spcBef>
                <a:spcPts val="1000"/>
              </a:spcBef>
            </a:pPr>
            <a:r>
              <a:rPr lang="en-US" altLang="zh-CN" sz="2800" b="1" dirty="0">
                <a:solidFill>
                  <a:prstClr val="black"/>
                </a:solidFill>
              </a:rPr>
              <a:t>Match the following words or phrases with their Chinese equivalents.</a:t>
            </a:r>
          </a:p>
        </p:txBody>
      </p:sp>
      <p:sp>
        <p:nvSpPr>
          <p:cNvPr id="9" name="圆角矩形 8"/>
          <p:cNvSpPr/>
          <p:nvPr/>
        </p:nvSpPr>
        <p:spPr>
          <a:xfrm>
            <a:off x="1218565" y="1686560"/>
            <a:ext cx="4062095" cy="440563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0" name="圆角矩形 9"/>
          <p:cNvSpPr/>
          <p:nvPr/>
        </p:nvSpPr>
        <p:spPr>
          <a:xfrm>
            <a:off x="6392758" y="1674563"/>
            <a:ext cx="4772066" cy="4424485"/>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1" name="矩形 10"/>
          <p:cNvSpPr/>
          <p:nvPr/>
        </p:nvSpPr>
        <p:spPr>
          <a:xfrm>
            <a:off x="1716405" y="1826895"/>
            <a:ext cx="3362960" cy="3813175"/>
          </a:xfrm>
          <a:prstGeom prst="rect">
            <a:avLst/>
          </a:prstGeom>
          <a:noFill/>
        </p:spPr>
        <p:txBody>
          <a:bodyPr wrap="square">
            <a:spAutoFit/>
          </a:bodyPr>
          <a:lstStyle/>
          <a:p>
            <a:pPr algn="ctr"/>
            <a:r>
              <a:rPr lang="en-US" altLang="zh-CN" sz="2400" dirty="0" smtClean="0"/>
              <a:t>Column A</a:t>
            </a:r>
          </a:p>
          <a:p>
            <a:r>
              <a:rPr lang="zh-CN" altLang="en-US" sz="2000" dirty="0"/>
              <a:t>1. press conference</a:t>
            </a:r>
          </a:p>
          <a:p>
            <a:endParaRPr lang="zh-CN" altLang="en-US" sz="2000" dirty="0"/>
          </a:p>
          <a:p>
            <a:r>
              <a:rPr lang="zh-CN" altLang="en-US" sz="2000" dirty="0"/>
              <a:t>2. congress</a:t>
            </a:r>
          </a:p>
          <a:p>
            <a:endParaRPr lang="zh-CN" altLang="en-US" sz="2000" dirty="0"/>
          </a:p>
          <a:p>
            <a:r>
              <a:rPr lang="zh-CN" altLang="en-US" sz="2000" dirty="0"/>
              <a:t>3. reception</a:t>
            </a:r>
          </a:p>
          <a:p>
            <a:endParaRPr lang="zh-CN" altLang="en-US" sz="2000" dirty="0"/>
          </a:p>
          <a:p>
            <a:r>
              <a:rPr lang="zh-CN" altLang="en-US" sz="2000" dirty="0"/>
              <a:t>4. seminar</a:t>
            </a:r>
          </a:p>
          <a:p>
            <a:endParaRPr lang="zh-CN" altLang="en-US" sz="2000" dirty="0"/>
          </a:p>
          <a:p>
            <a:r>
              <a:rPr lang="zh-CN" altLang="en-US" sz="2000" dirty="0"/>
              <a:t>5. exhibition</a:t>
            </a:r>
          </a:p>
          <a:p>
            <a:endParaRPr lang="zh-CN" altLang="en-US" sz="2000" dirty="0"/>
          </a:p>
          <a:p>
            <a:r>
              <a:rPr lang="zh-CN" altLang="en-US" sz="2000" dirty="0"/>
              <a:t>6. council</a:t>
            </a:r>
          </a:p>
        </p:txBody>
      </p:sp>
      <p:sp>
        <p:nvSpPr>
          <p:cNvPr id="12" name="矩形 11"/>
          <p:cNvSpPr/>
          <p:nvPr/>
        </p:nvSpPr>
        <p:spPr>
          <a:xfrm>
            <a:off x="6604635" y="1686560"/>
            <a:ext cx="4559935" cy="3813175"/>
          </a:xfrm>
          <a:prstGeom prst="rect">
            <a:avLst/>
          </a:prstGeom>
          <a:noFill/>
        </p:spPr>
        <p:txBody>
          <a:bodyPr wrap="square">
            <a:spAutoFit/>
          </a:bodyPr>
          <a:lstStyle/>
          <a:p>
            <a:pPr algn="ctr"/>
            <a:r>
              <a:rPr lang="en-US" altLang="zh-CN" sz="2400" dirty="0" smtClean="0"/>
              <a:t>Column B</a:t>
            </a:r>
          </a:p>
          <a:p>
            <a:pPr algn="l"/>
            <a:r>
              <a:rPr lang="zh-CN" altLang="en-US" sz="2000" dirty="0"/>
              <a:t>              A. 展览会</a:t>
            </a:r>
          </a:p>
          <a:p>
            <a:pPr algn="l"/>
            <a:endParaRPr lang="zh-CN" altLang="en-US" sz="2000" dirty="0"/>
          </a:p>
          <a:p>
            <a:pPr algn="l"/>
            <a:r>
              <a:rPr lang="zh-CN" altLang="en-US" sz="2000" dirty="0"/>
              <a:t>              B. 委员会</a:t>
            </a:r>
          </a:p>
          <a:p>
            <a:pPr algn="l"/>
            <a:endParaRPr lang="zh-CN" altLang="en-US" sz="2000" dirty="0"/>
          </a:p>
          <a:p>
            <a:pPr algn="l"/>
            <a:r>
              <a:rPr lang="zh-CN" altLang="en-US" sz="2000" dirty="0"/>
              <a:t>              C. 研讨会</a:t>
            </a:r>
          </a:p>
          <a:p>
            <a:pPr algn="l"/>
            <a:endParaRPr lang="zh-CN" altLang="en-US" sz="2000" dirty="0"/>
          </a:p>
          <a:p>
            <a:pPr algn="l"/>
            <a:r>
              <a:rPr lang="zh-CN" altLang="en-US" sz="2000" dirty="0"/>
              <a:t>              D. 代表大会</a:t>
            </a:r>
          </a:p>
          <a:p>
            <a:pPr algn="l"/>
            <a:endParaRPr lang="zh-CN" altLang="en-US" sz="2000" dirty="0"/>
          </a:p>
          <a:p>
            <a:pPr algn="l"/>
            <a:r>
              <a:rPr lang="zh-CN" altLang="en-US" sz="2000" dirty="0"/>
              <a:t>              E. 新闻发布会</a:t>
            </a:r>
          </a:p>
          <a:p>
            <a:pPr algn="l"/>
            <a:endParaRPr lang="zh-CN" altLang="en-US" sz="2000" dirty="0"/>
          </a:p>
          <a:p>
            <a:pPr algn="l"/>
            <a:r>
              <a:rPr lang="zh-CN" altLang="en-US" sz="2000" dirty="0"/>
              <a:t>              F. 招待会</a:t>
            </a:r>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组合 12"/>
          <p:cNvGrpSpPr/>
          <p:nvPr/>
        </p:nvGrpSpPr>
        <p:grpSpPr>
          <a:xfrm>
            <a:off x="1" y="-32251"/>
            <a:ext cx="12204032" cy="792415"/>
            <a:chOff x="0" y="-32251"/>
            <a:chExt cx="12670375" cy="792415"/>
          </a:xfrm>
        </p:grpSpPr>
        <p:sp>
          <p:nvSpPr>
            <p:cNvPr id="4" name="矩形 3"/>
            <p:cNvSpPr/>
            <p:nvPr/>
          </p:nvSpPr>
          <p:spPr>
            <a:xfrm>
              <a:off x="0" y="-32251"/>
              <a:ext cx="12657882" cy="792415"/>
            </a:xfrm>
            <a:prstGeom prst="rect">
              <a:avLst/>
            </a:prstGeom>
          </p:spPr>
          <p:style>
            <a:lnRef idx="1">
              <a:schemeClr val="accent2"/>
            </a:lnRef>
            <a:fillRef idx="3">
              <a:schemeClr val="accent2"/>
            </a:fillRef>
            <a:effectRef idx="2">
              <a:schemeClr val="accent2"/>
            </a:effectRef>
            <a:fontRef idx="minor">
              <a:schemeClr val="lt1"/>
            </a:fontRef>
          </p:style>
          <p:txBody>
            <a:bodyPr wrap="square" rtlCol="0" anchor="ctr">
              <a:noAutofit/>
            </a:bodyPr>
            <a:lstStyle/>
            <a:p>
              <a:pPr algn="ctr"/>
              <a:endParaRPr lang="zh-CN" altLang="en-US"/>
            </a:p>
          </p:txBody>
        </p:sp>
        <p:sp>
          <p:nvSpPr>
            <p:cNvPr id="5" name="文本框 81"/>
            <p:cNvSpPr txBox="1"/>
            <p:nvPr/>
          </p:nvSpPr>
          <p:spPr>
            <a:xfrm>
              <a:off x="466344" y="52278"/>
              <a:ext cx="12204031" cy="707886"/>
            </a:xfrm>
            <a:prstGeom prst="rect">
              <a:avLst/>
            </a:prstGeom>
          </p:spPr>
          <p:style>
            <a:lnRef idx="1">
              <a:schemeClr val="accent2"/>
            </a:lnRef>
            <a:fillRef idx="3">
              <a:schemeClr val="accent2"/>
            </a:fillRef>
            <a:effectRef idx="2">
              <a:schemeClr val="accent2"/>
            </a:effectRef>
            <a:fontRef idx="minor">
              <a:schemeClr val="lt1"/>
            </a:fontRef>
          </p:style>
          <p:txBody>
            <a:bodyPr wrap="square" rtlCol="0">
              <a:spAutoFit/>
            </a:bodyPr>
            <a:lstStyle/>
            <a:p>
              <a:r>
                <a:rPr lang="en-US" altLang="zh-CN" sz="4000" b="1" dirty="0">
                  <a:solidFill>
                    <a:schemeClr val="bg1"/>
                  </a:solidFill>
                  <a:latin typeface="微软雅黑" panose="020B0503020204020204" pitchFamily="34" charset="-122"/>
                  <a:ea typeface="微软雅黑" panose="020B0503020204020204" pitchFamily="34" charset="-122"/>
                </a:rPr>
                <a:t>Listening and </a:t>
              </a:r>
              <a:r>
                <a:rPr lang="en-US" altLang="zh-CN" sz="4000" b="1" dirty="0" smtClean="0">
                  <a:solidFill>
                    <a:schemeClr val="bg1"/>
                  </a:solidFill>
                  <a:latin typeface="微软雅黑" panose="020B0503020204020204" pitchFamily="34" charset="-122"/>
                  <a:ea typeface="微软雅黑" panose="020B0503020204020204" pitchFamily="34" charset="-122"/>
                </a:rPr>
                <a:t>Speaking</a:t>
              </a:r>
              <a:r>
                <a:rPr lang="en-US" altLang="zh-CN" sz="2400" b="1" dirty="0" smtClean="0">
                  <a:solidFill>
                    <a:schemeClr val="bg1"/>
                  </a:solidFill>
                  <a:latin typeface="微软雅黑" panose="020B0503020204020204" pitchFamily="34" charset="-122"/>
                  <a:ea typeface="微软雅黑" panose="020B0503020204020204" pitchFamily="34" charset="-122"/>
                </a:rPr>
                <a:t>——</a:t>
              </a:r>
              <a:r>
                <a:rPr lang="en-US" altLang="zh-CN" sz="2800" b="1" dirty="0" smtClean="0">
                  <a:solidFill>
                    <a:schemeClr val="bg1"/>
                  </a:solidFill>
                  <a:latin typeface="微软雅黑" panose="020B0503020204020204" pitchFamily="34" charset="-122"/>
                  <a:ea typeface="微软雅黑" panose="020B0503020204020204" pitchFamily="34" charset="-122"/>
                </a:rPr>
                <a:t>Task 3</a:t>
              </a:r>
            </a:p>
          </p:txBody>
        </p:sp>
      </p:grpSp>
      <p:sp>
        <p:nvSpPr>
          <p:cNvPr id="7" name="TextBox 6"/>
          <p:cNvSpPr txBox="1"/>
          <p:nvPr/>
        </p:nvSpPr>
        <p:spPr>
          <a:xfrm>
            <a:off x="384378" y="779664"/>
            <a:ext cx="11575974" cy="826135"/>
          </a:xfrm>
          <a:prstGeom prst="rect">
            <a:avLst/>
          </a:prstGeom>
          <a:noFill/>
        </p:spPr>
        <p:txBody>
          <a:bodyPr wrap="square" rtlCol="0">
            <a:spAutoFit/>
          </a:bodyPr>
          <a:lstStyle/>
          <a:p>
            <a:r>
              <a:rPr lang="en-US" altLang="zh-CN" sz="2400" b="1"/>
              <a:t>An agenda is a list of the points that should be done in a meeting. Listen to the dialog again and help Melinda complete the meeting agenda.</a:t>
            </a:r>
          </a:p>
        </p:txBody>
      </p:sp>
      <p:sp>
        <p:nvSpPr>
          <p:cNvPr id="10" name="圆角矩形 9"/>
          <p:cNvSpPr/>
          <p:nvPr/>
        </p:nvSpPr>
        <p:spPr>
          <a:xfrm>
            <a:off x="1521460" y="1605915"/>
            <a:ext cx="9301480" cy="4292600"/>
          </a:xfrm>
          <a:prstGeom prst="roundRect">
            <a:avLst/>
          </a:prstGeom>
          <a:noFill/>
          <a:ln w="19050"/>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dirty="0"/>
          </a:p>
        </p:txBody>
      </p:sp>
      <p:sp>
        <p:nvSpPr>
          <p:cNvPr id="15" name="文本框 14"/>
          <p:cNvSpPr txBox="1"/>
          <p:nvPr/>
        </p:nvSpPr>
        <p:spPr>
          <a:xfrm>
            <a:off x="2056765" y="1780540"/>
            <a:ext cx="8230870" cy="3203575"/>
          </a:xfrm>
          <a:prstGeom prst="rect">
            <a:avLst/>
          </a:prstGeom>
          <a:noFill/>
        </p:spPr>
        <p:txBody>
          <a:bodyPr wrap="square" rtlCol="0" anchor="t">
            <a:spAutoFit/>
          </a:bodyPr>
          <a:lstStyle/>
          <a:p>
            <a:pPr algn="ctr"/>
            <a:r>
              <a:rPr lang="zh-CN" altLang="en-US" sz="2400" b="1"/>
              <a:t>Meeting Agenda</a:t>
            </a:r>
          </a:p>
          <a:p>
            <a:pPr algn="l"/>
            <a:r>
              <a:rPr lang="zh-CN" altLang="en-US" sz="2000"/>
              <a:t>Date:     1</a:t>
            </a:r>
          </a:p>
          <a:p>
            <a:pPr algn="l"/>
            <a:r>
              <a:rPr lang="zh-CN" altLang="en-US" sz="2000"/>
              <a:t>Time:     2</a:t>
            </a:r>
          </a:p>
          <a:p>
            <a:pPr algn="l"/>
            <a:r>
              <a:rPr lang="zh-CN" altLang="en-US" sz="2000"/>
              <a:t>Place:    3</a:t>
            </a:r>
          </a:p>
          <a:p>
            <a:pPr algn="l"/>
            <a:r>
              <a:rPr lang="zh-CN" altLang="en-US" sz="2000"/>
              <a:t>Subject: Menglin Publishing House Book Donation</a:t>
            </a:r>
          </a:p>
          <a:p>
            <a:pPr algn="l"/>
            <a:r>
              <a:rPr lang="zh-CN" altLang="en-US" sz="2000"/>
              <a:t>Activities:</a:t>
            </a:r>
          </a:p>
          <a:p>
            <a:pPr algn="l"/>
            <a:r>
              <a:rPr lang="zh-CN" altLang="en-US" sz="2000"/>
              <a:t>•      4    by the Director of Qiaoxiang Community Center</a:t>
            </a:r>
          </a:p>
          <a:p>
            <a:pPr algn="l"/>
            <a:r>
              <a:rPr lang="zh-CN" altLang="en-US" sz="2000"/>
              <a:t>•      5     by the Manager of Menglin Publishing House</a:t>
            </a:r>
          </a:p>
          <a:p>
            <a:pPr algn="l"/>
            <a:r>
              <a:rPr lang="zh-CN" altLang="en-US" sz="2000"/>
              <a:t>• Discussion of details</a:t>
            </a:r>
          </a:p>
          <a:p>
            <a:pPr algn="l"/>
            <a:r>
              <a:rPr lang="zh-CN" altLang="en-US" sz="2000"/>
              <a:t>Adjournment</a:t>
            </a:r>
          </a:p>
        </p:txBody>
      </p:sp>
      <p:cxnSp>
        <p:nvCxnSpPr>
          <p:cNvPr id="2" name="直接连接符 1"/>
          <p:cNvCxnSpPr/>
          <p:nvPr/>
        </p:nvCxnSpPr>
        <p:spPr>
          <a:xfrm flipV="1">
            <a:off x="2775585" y="2403475"/>
            <a:ext cx="620395" cy="12700"/>
          </a:xfrm>
          <a:prstGeom prst="line">
            <a:avLst/>
          </a:prstGeom>
        </p:spPr>
        <p:style>
          <a:lnRef idx="1">
            <a:schemeClr val="dk1"/>
          </a:lnRef>
          <a:fillRef idx="0">
            <a:schemeClr val="dk1"/>
          </a:fillRef>
          <a:effectRef idx="0">
            <a:schemeClr val="dk1"/>
          </a:effectRef>
          <a:fontRef idx="minor">
            <a:schemeClr val="tx1"/>
          </a:fontRef>
        </p:style>
      </p:cxnSp>
      <p:cxnSp>
        <p:nvCxnSpPr>
          <p:cNvPr id="3" name="直接连接符 2"/>
          <p:cNvCxnSpPr/>
          <p:nvPr/>
        </p:nvCxnSpPr>
        <p:spPr>
          <a:xfrm flipV="1">
            <a:off x="2762885" y="2700655"/>
            <a:ext cx="684530" cy="12700"/>
          </a:xfrm>
          <a:prstGeom prst="line">
            <a:avLst/>
          </a:prstGeom>
        </p:spPr>
        <p:style>
          <a:lnRef idx="1">
            <a:schemeClr val="dk1"/>
          </a:lnRef>
          <a:fillRef idx="0">
            <a:schemeClr val="dk1"/>
          </a:fillRef>
          <a:effectRef idx="0">
            <a:schemeClr val="dk1"/>
          </a:effectRef>
          <a:fontRef idx="minor">
            <a:schemeClr val="tx1"/>
          </a:fontRef>
        </p:style>
      </p:cxnSp>
      <p:cxnSp>
        <p:nvCxnSpPr>
          <p:cNvPr id="6" name="直接连接符 5"/>
          <p:cNvCxnSpPr/>
          <p:nvPr/>
        </p:nvCxnSpPr>
        <p:spPr>
          <a:xfrm>
            <a:off x="2775585" y="3023235"/>
            <a:ext cx="697865" cy="0"/>
          </a:xfrm>
          <a:prstGeom prst="line">
            <a:avLst/>
          </a:prstGeom>
        </p:spPr>
        <p:style>
          <a:lnRef idx="1">
            <a:schemeClr val="dk1"/>
          </a:lnRef>
          <a:fillRef idx="0">
            <a:schemeClr val="dk1"/>
          </a:fillRef>
          <a:effectRef idx="0">
            <a:schemeClr val="dk1"/>
          </a:effectRef>
          <a:fontRef idx="minor">
            <a:schemeClr val="tx1"/>
          </a:fontRef>
        </p:style>
      </p:cxnSp>
      <p:cxnSp>
        <p:nvCxnSpPr>
          <p:cNvPr id="9" name="直接连接符 8"/>
          <p:cNvCxnSpPr/>
          <p:nvPr/>
        </p:nvCxnSpPr>
        <p:spPr>
          <a:xfrm>
            <a:off x="2298065" y="3914775"/>
            <a:ext cx="671830" cy="12700"/>
          </a:xfrm>
          <a:prstGeom prst="line">
            <a:avLst/>
          </a:prstGeom>
        </p:spPr>
        <p:style>
          <a:lnRef idx="1">
            <a:schemeClr val="dk1"/>
          </a:lnRef>
          <a:fillRef idx="0">
            <a:schemeClr val="dk1"/>
          </a:fillRef>
          <a:effectRef idx="0">
            <a:schemeClr val="dk1"/>
          </a:effectRef>
          <a:fontRef idx="minor">
            <a:schemeClr val="tx1"/>
          </a:fontRef>
        </p:style>
      </p:cxnSp>
      <p:cxnSp>
        <p:nvCxnSpPr>
          <p:cNvPr id="11" name="直接连接符 10"/>
          <p:cNvCxnSpPr/>
          <p:nvPr/>
        </p:nvCxnSpPr>
        <p:spPr>
          <a:xfrm flipV="1">
            <a:off x="2324100" y="4224655"/>
            <a:ext cx="723265" cy="12700"/>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mc:AlternateContent xmlns:mc="http://schemas.openxmlformats.org/markup-compatibility/2006" xmlns:p14="http://schemas.microsoft.com/office/powerpoint/2010/main">
    <mc:Choice Requires="p14">
      <p:transition spd="slow" p14:dur="1500">
        <p:push dir="u"/>
      </p:transition>
    </mc:Choice>
    <mc:Fallback xmlns="">
      <p:transition spd="slow">
        <p:push dir="u"/>
      </p:transition>
    </mc:Fallback>
  </mc:AlternateContent>
  <p:timing>
    <p:tnLst>
      <p:par>
        <p:cTn id="1" dur="indefinite" restart="never" nodeType="tmRoot"/>
      </p:par>
    </p:tnLst>
  </p:timing>
</p:sld>
</file>

<file path=ppt/theme/theme1.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noFill/>
        <a:ln w="25400"/>
      </a:spPr>
      <a:bodyPr rtlCol="0" anchor="ctr"/>
      <a:lstStyle>
        <a:defPPr algn="ctr">
          <a:defRPr dirty="0"/>
        </a:defPPr>
      </a:lstStyle>
      <a:style>
        <a:lnRef idx="1">
          <a:schemeClr val="accent6"/>
        </a:lnRef>
        <a:fillRef idx="3">
          <a:schemeClr val="accent6"/>
        </a:fillRef>
        <a:effectRef idx="2">
          <a:schemeClr val="accent6"/>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7EDCC"/>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Solstice</Template>
  <TotalTime>38</TotalTime>
  <Words>20081</Words>
  <Application>Microsoft Office PowerPoint</Application>
  <PresentationFormat>自定义</PresentationFormat>
  <Paragraphs>2279</Paragraphs>
  <Slides>192</Slides>
  <Notes>45</Notes>
  <HiddenSlides>0</HiddenSlides>
  <MMClips>0</MMClips>
  <ScaleCrop>false</ScaleCrop>
  <HeadingPairs>
    <vt:vector size="4" baseType="variant">
      <vt:variant>
        <vt:lpstr>主题</vt:lpstr>
      </vt:variant>
      <vt:variant>
        <vt:i4>1</vt:i4>
      </vt:variant>
      <vt:variant>
        <vt:lpstr>幻灯片标题</vt:lpstr>
      </vt:variant>
      <vt:variant>
        <vt:i4>192</vt:i4>
      </vt:variant>
    </vt:vector>
  </HeadingPairs>
  <TitlesOfParts>
    <vt:vector size="193" baseType="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Nee</dc:creator>
  <cp:lastModifiedBy>周一心</cp:lastModifiedBy>
  <cp:revision>732</cp:revision>
  <dcterms:created xsi:type="dcterms:W3CDTF">2013-10-25T14:41:00Z</dcterms:created>
  <dcterms:modified xsi:type="dcterms:W3CDTF">2017-02-14T07:06:59Z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2052-10.1.0.6205</vt:lpwstr>
  </property>
</Properties>
</file>