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handoutMasterIdLst>
    <p:handoutMasterId r:id="rId49"/>
  </p:handoutMasterIdLst>
  <p:sldIdLst>
    <p:sldId id="297" r:id="rId4"/>
    <p:sldId id="256" r:id="rId5"/>
    <p:sldId id="263" r:id="rId6"/>
    <p:sldId id="279" r:id="rId7"/>
    <p:sldId id="298" r:id="rId8"/>
    <p:sldId id="259" r:id="rId9"/>
    <p:sldId id="264" r:id="rId10"/>
    <p:sldId id="265" r:id="rId11"/>
    <p:sldId id="302" r:id="rId12"/>
    <p:sldId id="266" r:id="rId13"/>
    <p:sldId id="267" r:id="rId14"/>
    <p:sldId id="268" r:id="rId15"/>
    <p:sldId id="270" r:id="rId16"/>
    <p:sldId id="271" r:id="rId17"/>
    <p:sldId id="272" r:id="rId18"/>
    <p:sldId id="273" r:id="rId19"/>
    <p:sldId id="274" r:id="rId20"/>
    <p:sldId id="275" r:id="rId21"/>
    <p:sldId id="277" r:id="rId22"/>
    <p:sldId id="276" r:id="rId23"/>
    <p:sldId id="258" r:id="rId24"/>
    <p:sldId id="307" r:id="rId25"/>
    <p:sldId id="308" r:id="rId26"/>
    <p:sldId id="309" r:id="rId27"/>
    <p:sldId id="310" r:id="rId28"/>
    <p:sldId id="306" r:id="rId29"/>
    <p:sldId id="305" r:id="rId30"/>
    <p:sldId id="304" r:id="rId31"/>
    <p:sldId id="311" r:id="rId32"/>
    <p:sldId id="303" r:id="rId33"/>
    <p:sldId id="313" r:id="rId34"/>
    <p:sldId id="314"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FFFFFF"/>
    <a:srgbClr val="6585AA"/>
    <a:srgbClr val="718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33" d="100"/>
          <a:sy n="33" d="100"/>
        </p:scale>
        <p:origin x="-1038" y="-2118"/>
      </p:cViewPr>
      <p:guideLst>
        <p:guide orient="horz" pos="2160"/>
        <p:guide pos="3801"/>
      </p:guideLst>
    </p:cSldViewPr>
  </p:slideViewPr>
  <p:notesTextViewPr>
    <p:cViewPr>
      <p:scale>
        <a:sx n="1" d="1"/>
        <a:sy n="1" d="1"/>
      </p:scale>
      <p:origin x="0" y="0"/>
    </p:cViewPr>
  </p:notesTextViewPr>
  <p:notesViewPr>
    <p:cSldViewPr snapToGrid="0">
      <p:cViewPr varScale="1">
        <p:scale>
          <a:sx n="63" d="100"/>
          <a:sy n="63" d="100"/>
        </p:scale>
        <p:origin x="-1482" y="-120"/>
      </p:cViewPr>
      <p:guideLst>
        <p:guide orient="horz" pos="2880"/>
        <p:guide pos="2138"/>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D01B77D-BD2F-4172-8B41-46B658F4CE0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0557B6C-E522-46F7-8026-1225CDDB4D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6FD42B-A2C9-4D6B-81EE-F9E30B543DBB}" type="slidenum">
              <a:rPr lang="zh-CN" altLang="en-US" smtClean="0"/>
            </a:fld>
            <a:endParaRPr lang="zh-CN" altLang="en-US"/>
          </a:p>
        </p:txBody>
      </p:sp>
      <p:sp>
        <p:nvSpPr>
          <p:cNvPr id="11" name="矩形 10"/>
          <p:cNvSpPr/>
          <p:nvPr userDrawn="1"/>
        </p:nvSpPr>
        <p:spPr>
          <a:xfrm>
            <a:off x="9068178" y="6431125"/>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6FD42B-A2C9-4D6B-81EE-F9E30B543DBB}" type="slidenum">
              <a:rPr lang="zh-CN" altLang="en-US" smtClean="0"/>
            </a:fld>
            <a:endParaRPr lang="zh-CN" altLang="en-US"/>
          </a:p>
        </p:txBody>
      </p:sp>
      <p:sp>
        <p:nvSpPr>
          <p:cNvPr id="11" name="矩形 10"/>
          <p:cNvSpPr/>
          <p:nvPr userDrawn="1"/>
        </p:nvSpPr>
        <p:spPr>
          <a:xfrm>
            <a:off x="9068178" y="6431125"/>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F27E2CF-287E-46D8-B6DD-C7684FDB379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6FD42B-A2C9-4D6B-81EE-F9E30B543D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7E2CF-287E-46D8-B6DD-C7684FDB379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6FD42B-A2C9-4D6B-81EE-F9E30B543D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7E2CF-287E-46D8-B6DD-C7684FDB379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6FD42B-A2C9-4D6B-81EE-F9E30B543D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png"/><Relationship Id="rId2" Type="http://schemas.microsoft.com/office/2007/relationships/media" Target="../media/media1.mp4"/><Relationship Id="rId1" Type="http://schemas.openxmlformats.org/officeDocument/2006/relationships/video" Target="../media/media1.mp4"/></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3" name="副标题 2"/>
          <p:cNvSpPr>
            <a:spLocks noGrp="1"/>
          </p:cNvSpPr>
          <p:nvPr>
            <p:ph type="subTitle" idx="1"/>
          </p:nvPr>
        </p:nvSpPr>
        <p:spPr>
          <a:xfrm>
            <a:off x="1921510" y="3669665"/>
            <a:ext cx="8534400" cy="1351915"/>
          </a:xfrm>
        </p:spPr>
        <p:txBody>
          <a:bodyPr>
            <a:scene3d>
              <a:camera prst="orthographicFront"/>
              <a:lightRig rig="soft" dir="t">
                <a:rot lat="0" lon="0" rev="15600000"/>
              </a:lightRig>
            </a:scene3d>
            <a:sp3d extrusionH="57150" prstMaterial="softEdge">
              <a:bevelT w="25400" h="38100"/>
            </a:sp3d>
          </a:bodyPr>
          <a:p>
            <a:r>
              <a:rPr lang="zh-CN" altLang="en-US" sz="5400" b="1" i="1">
                <a:solidFill>
                  <a:srgbClr val="7030A0"/>
                </a:solidFill>
                <a:effectLst/>
                <a:uFillTx/>
              </a:rPr>
              <a:t>欢迎大家进入直播课堂</a:t>
            </a:r>
            <a:endParaRPr lang="zh-CN" altLang="en-US" sz="5400" b="1" i="1">
              <a:solidFill>
                <a:srgbClr val="7030A0"/>
              </a:solidFill>
              <a:effectLst/>
              <a:uFillTx/>
            </a:endParaRPr>
          </a:p>
        </p:txBody>
      </p:sp>
      <p:sp>
        <p:nvSpPr>
          <p:cNvPr id="4" name="灯片编号占位符 3"/>
          <p:cNvSpPr>
            <a:spLocks noGrp="1"/>
          </p:cNvSpPr>
          <p:nvPr>
            <p:ph type="sldNum" sz="quarter" idx="12"/>
          </p:nvPr>
        </p:nvSpPr>
        <p:spPr/>
        <p:txBody>
          <a:bodyPr/>
          <a:p>
            <a:pPr>
              <a:defRPr/>
            </a:pPr>
            <a:fld id="{601EE9E8-4134-49B0-9AA7-3089E6521627}" type="slidenum">
              <a:rPr lang="en-US" smtClean="0">
                <a:solidFill>
                  <a:prstClr val="black">
                    <a:tint val="75000"/>
                  </a:prstClr>
                </a:solidFill>
              </a:rPr>
            </a:fld>
            <a:endParaRPr lang="en-US">
              <a:solidFill>
                <a:prstClr val="black">
                  <a:tint val="75000"/>
                </a:prstClr>
              </a:solidFill>
            </a:endParaRPr>
          </a:p>
        </p:txBody>
      </p:sp>
      <p:sp>
        <p:nvSpPr>
          <p:cNvPr id="5" name="矩形 4"/>
          <p:cNvSpPr/>
          <p:nvPr/>
        </p:nvSpPr>
        <p:spPr>
          <a:xfrm>
            <a:off x="2423160" y="1517650"/>
            <a:ext cx="7345680" cy="1568450"/>
          </a:xfrm>
          <a:prstGeom prst="rect">
            <a:avLst/>
          </a:prstGeom>
          <a:noFill/>
          <a:ln>
            <a:solidFill>
              <a:schemeClr val="accent5">
                <a:lumMod val="20000"/>
                <a:lumOff val="80000"/>
              </a:schemeClr>
            </a:solidFill>
          </a:ln>
        </p:spPr>
        <p:txBody>
          <a:bodyPr wrap="square" rtlCol="0" anchor="t">
            <a:spAutoFit/>
            <a:scene3d>
              <a:camera prst="orthographicFront"/>
              <a:lightRig rig="threePt" dir="t"/>
            </a:scene3d>
          </a:bodyPr>
          <a:p>
            <a:pPr algn="ctr"/>
            <a:r>
              <a:rPr lang="zh-CN" altLang="zh-CN" sz="9600" b="1">
                <a:solidFill>
                  <a:schemeClr val="accent2">
                    <a:lumMod val="75000"/>
                  </a:schemeClr>
                </a:solidFill>
                <a:effectLst>
                  <a:outerShdw blurRad="38100" dist="25400" dir="5400000" algn="ctr" rotWithShape="0">
                    <a:srgbClr val="6E747A">
                      <a:alpha val="43000"/>
                    </a:srgbClr>
                  </a:outerShdw>
                </a:effectLst>
                <a:uFillTx/>
                <a:latin typeface="华文中宋" panose="02010600040101010101" charset="-122"/>
                <a:ea typeface="华文中宋" panose="02010600040101010101" charset="-122"/>
                <a:cs typeface="华文中宋" panose="02010600040101010101" charset="-122"/>
              </a:rPr>
              <a:t>同 学 们 好</a:t>
            </a:r>
            <a:endParaRPr lang="zh-CN" altLang="zh-CN" sz="9600" b="1">
              <a:solidFill>
                <a:schemeClr val="accent2">
                  <a:lumMod val="75000"/>
                </a:schemeClr>
              </a:solidFill>
              <a:effectLst>
                <a:outerShdw blurRad="38100" dist="25400" dir="5400000" algn="ctr" rotWithShape="0">
                  <a:srgbClr val="6E747A">
                    <a:alpha val="43000"/>
                  </a:srgbClr>
                </a:outerShdw>
              </a:effectLst>
              <a:uFillTx/>
              <a:latin typeface="华文中宋" panose="02010600040101010101" charset="-122"/>
              <a:ea typeface="华文中宋" panose="02010600040101010101" charset="-122"/>
              <a:cs typeface="华文中宋" panose="02010600040101010101" charset="-122"/>
            </a:endParaRPr>
          </a:p>
        </p:txBody>
      </p:sp>
      <p:pic>
        <p:nvPicPr>
          <p:cNvPr id="2" name="20210430_090754">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1797030" y="6942455"/>
            <a:ext cx="347980" cy="480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575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0">
              <p:cMediaNode showWhenStopped="0">
                <p:cTn id="7" fill="hold" display="1">
                  <p:stCondLst>
                    <p:cond delay="indefinite"/>
                  </p:stCondLst>
                  <p:endCondLst>
                    <p:cond evt="onNext">
                      <p:tgtEl>
                        <p:sldTgt/>
                      </p:tgtEl>
                    </p:cond>
                    <p:cond evt="onPrev">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additive="base">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0"/>
            <a:ext cx="12192000" cy="6858000"/>
          </a:xfrm>
          <a:prstGeom prst="rect">
            <a:avLst/>
          </a:prstGeom>
        </p:spPr>
      </p:pic>
      <p:sp>
        <p:nvSpPr>
          <p:cNvPr id="2" name="文本框 1"/>
          <p:cNvSpPr txBox="1"/>
          <p:nvPr/>
        </p:nvSpPr>
        <p:spPr>
          <a:xfrm>
            <a:off x="810895" y="1428750"/>
            <a:ext cx="9907270" cy="4497705"/>
          </a:xfrm>
          <a:prstGeom prst="rect">
            <a:avLst/>
          </a:prstGeom>
          <a:noFill/>
        </p:spPr>
        <p:txBody>
          <a:bodyPr wrap="square" rtlCol="0">
            <a:spAutoFit/>
          </a:bodyPr>
          <a:p>
            <a:r>
              <a:rPr lang="zh-CN" altLang="en-US" sz="2400">
                <a:sym typeface="+mn-ea"/>
              </a:rPr>
              <a:t>一、单项选择题（每题1分，总计20分）</a:t>
            </a:r>
            <a:endParaRPr lang="zh-CN" altLang="en-US" sz="2400">
              <a:sym typeface="+mn-ea"/>
            </a:endParaRPr>
          </a:p>
          <a:p>
            <a:endParaRPr lang="zh-CN" altLang="en-US" sz="2400">
              <a:sym typeface="+mn-ea"/>
            </a:endParaRPr>
          </a:p>
          <a:p>
            <a:pPr fontAlgn="auto">
              <a:lnSpc>
                <a:spcPts val="2600"/>
              </a:lnSpc>
            </a:pPr>
            <a:r>
              <a:rPr lang="zh-CN" altLang="en-US" sz="2400">
                <a:sym typeface="+mn-ea"/>
              </a:rPr>
              <a:t>1. 农村社会学产生于十九世纪末二十世纪初的（）。</a:t>
            </a:r>
            <a:r>
              <a:rPr lang="en-US" altLang="zh-CN" sz="2400">
                <a:solidFill>
                  <a:srgbClr val="FF0000"/>
                </a:solidFill>
                <a:sym typeface="+mn-ea"/>
              </a:rPr>
              <a:t>P</a:t>
            </a:r>
            <a:r>
              <a:rPr lang="en-US" altLang="zh-CN">
                <a:solidFill>
                  <a:srgbClr val="FF0000"/>
                </a:solidFill>
                <a:sym typeface="+mn-ea"/>
              </a:rPr>
              <a:t>3</a:t>
            </a:r>
            <a:endParaRPr lang="zh-CN" altLang="en-US" sz="2400">
              <a:solidFill>
                <a:srgbClr val="FF0000"/>
              </a:solidFill>
              <a:sym typeface="+mn-ea"/>
            </a:endParaRPr>
          </a:p>
          <a:p>
            <a:pPr fontAlgn="auto">
              <a:lnSpc>
                <a:spcPts val="2600"/>
              </a:lnSpc>
            </a:pPr>
            <a:r>
              <a:rPr lang="zh-CN" altLang="en-US" sz="2400">
                <a:sym typeface="+mn-ea"/>
              </a:rPr>
              <a:t>A. 中国    B. 日本      </a:t>
            </a:r>
            <a:r>
              <a:rPr lang="zh-CN" altLang="en-US" sz="2400">
                <a:solidFill>
                  <a:srgbClr val="FF0000"/>
                </a:solidFill>
                <a:sym typeface="+mn-ea"/>
              </a:rPr>
              <a:t> C. 美国 </a:t>
            </a:r>
            <a:r>
              <a:rPr lang="zh-CN" altLang="en-US" sz="2400">
                <a:sym typeface="+mn-ea"/>
              </a:rPr>
              <a:t>       D. 欧洲</a:t>
            </a:r>
            <a:endParaRPr lang="zh-CN" altLang="en-US" sz="2400">
              <a:sym typeface="+mn-ea"/>
            </a:endParaRPr>
          </a:p>
          <a:p>
            <a:pPr fontAlgn="auto">
              <a:lnSpc>
                <a:spcPts val="2600"/>
              </a:lnSpc>
            </a:pPr>
            <a:endParaRPr lang="zh-CN" altLang="en-US" sz="2400">
              <a:sym typeface="+mn-ea"/>
            </a:endParaRPr>
          </a:p>
          <a:p>
            <a:pPr fontAlgn="auto">
              <a:lnSpc>
                <a:spcPts val="2600"/>
              </a:lnSpc>
            </a:pPr>
            <a:r>
              <a:rPr lang="zh-CN" altLang="en-US" sz="2400">
                <a:sym typeface="+mn-ea"/>
              </a:rPr>
              <a:t>2. 被认为是中国农村社会学诞生的标志一书是（）。</a:t>
            </a:r>
            <a:r>
              <a:rPr lang="en-US" altLang="zh-CN" sz="2400">
                <a:solidFill>
                  <a:srgbClr val="FF0000"/>
                </a:solidFill>
                <a:sym typeface="+mn-ea"/>
              </a:rPr>
              <a:t>P</a:t>
            </a:r>
            <a:r>
              <a:rPr lang="en-US" altLang="zh-CN" sz="2000">
                <a:solidFill>
                  <a:srgbClr val="FF0000"/>
                </a:solidFill>
                <a:sym typeface="+mn-ea"/>
              </a:rPr>
              <a:t>8</a:t>
            </a:r>
            <a:endParaRPr lang="zh-CN" altLang="en-US" sz="2000">
              <a:sym typeface="+mn-ea"/>
            </a:endParaRPr>
          </a:p>
          <a:p>
            <a:pPr fontAlgn="auto">
              <a:lnSpc>
                <a:spcPts val="2600"/>
              </a:lnSpc>
            </a:pPr>
            <a:r>
              <a:rPr lang="zh-CN" altLang="en-US" sz="2400">
                <a:sym typeface="+mn-ea"/>
              </a:rPr>
              <a:t>A. 《中国农村生活----一个社会学的研究》   B. 《华南乡村生活》</a:t>
            </a:r>
            <a:endParaRPr lang="zh-CN" altLang="en-US" sz="2400">
              <a:sym typeface="+mn-ea"/>
            </a:endParaRPr>
          </a:p>
          <a:p>
            <a:pPr fontAlgn="auto">
              <a:lnSpc>
                <a:spcPts val="2600"/>
              </a:lnSpc>
            </a:pPr>
            <a:r>
              <a:rPr lang="zh-CN" altLang="en-US" sz="2400">
                <a:solidFill>
                  <a:srgbClr val="FF0000"/>
                </a:solidFill>
                <a:sym typeface="+mn-ea"/>
              </a:rPr>
              <a:t>C. 《农村社会学》</a:t>
            </a:r>
            <a:r>
              <a:rPr lang="zh-CN" altLang="en-US" sz="2400">
                <a:sym typeface="+mn-ea"/>
              </a:rPr>
              <a:t>            D. 《北平郊外之乡村家庭》</a:t>
            </a:r>
            <a:endParaRPr lang="zh-CN" altLang="en-US" sz="2400">
              <a:sym typeface="+mn-ea"/>
            </a:endParaRPr>
          </a:p>
          <a:p>
            <a:pPr fontAlgn="auto">
              <a:lnSpc>
                <a:spcPts val="2600"/>
              </a:lnSpc>
            </a:pPr>
            <a:endParaRPr lang="zh-CN" altLang="en-US" sz="2400">
              <a:sym typeface="+mn-ea"/>
            </a:endParaRPr>
          </a:p>
          <a:p>
            <a:pPr fontAlgn="auto">
              <a:lnSpc>
                <a:spcPts val="2600"/>
              </a:lnSpc>
            </a:pPr>
            <a:r>
              <a:rPr lang="zh-CN" altLang="en-US" sz="2400">
                <a:sym typeface="+mn-ea"/>
              </a:rPr>
              <a:t>3. 20世纪20～30年代由知识分子倡导并参加的、以建设和复兴中国农村和解决农村问题为主旨的社会改良运动是（　　）。</a:t>
            </a:r>
            <a:r>
              <a:rPr lang="en-US" altLang="zh-CN" sz="2400">
                <a:solidFill>
                  <a:srgbClr val="FF0000"/>
                </a:solidFill>
                <a:sym typeface="+mn-ea"/>
              </a:rPr>
              <a:t>P</a:t>
            </a:r>
            <a:r>
              <a:rPr lang="en-US" altLang="zh-CN" sz="2000">
                <a:solidFill>
                  <a:srgbClr val="FF0000"/>
                </a:solidFill>
                <a:sym typeface="+mn-ea"/>
              </a:rPr>
              <a:t>10</a:t>
            </a:r>
            <a:endParaRPr lang="zh-CN" altLang="en-US" sz="2000">
              <a:sym typeface="+mn-ea"/>
            </a:endParaRPr>
          </a:p>
          <a:p>
            <a:pPr fontAlgn="auto">
              <a:lnSpc>
                <a:spcPts val="2600"/>
              </a:lnSpc>
            </a:pPr>
            <a:r>
              <a:rPr lang="zh-CN" altLang="en-US" sz="2400">
                <a:solidFill>
                  <a:srgbClr val="FF0000"/>
                </a:solidFill>
                <a:sym typeface="+mn-ea"/>
              </a:rPr>
              <a:t>A. 乡村建设运动</a:t>
            </a:r>
            <a:r>
              <a:rPr lang="zh-CN" altLang="en-US" sz="2400">
                <a:sym typeface="+mn-ea"/>
              </a:rPr>
              <a:t>             B. 新文化运动</a:t>
            </a:r>
            <a:endParaRPr lang="zh-CN" altLang="en-US" sz="2400">
              <a:sym typeface="+mn-ea"/>
            </a:endParaRPr>
          </a:p>
          <a:p>
            <a:pPr fontAlgn="auto">
              <a:lnSpc>
                <a:spcPts val="2600"/>
              </a:lnSpc>
            </a:pPr>
            <a:r>
              <a:rPr lang="zh-CN" altLang="en-US" sz="2400">
                <a:sym typeface="+mn-ea"/>
              </a:rPr>
              <a:t>C. 新生活运动                 D. 五四运动</a:t>
            </a:r>
            <a:endParaRPr lang="zh-CN" altLang="en-US" sz="24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0"/>
            <a:ext cx="12192000" cy="6858000"/>
          </a:xfrm>
          <a:prstGeom prst="rect">
            <a:avLst/>
          </a:prstGeom>
        </p:spPr>
      </p:pic>
      <p:sp>
        <p:nvSpPr>
          <p:cNvPr id="2" name="文本框 1"/>
          <p:cNvSpPr txBox="1"/>
          <p:nvPr/>
        </p:nvSpPr>
        <p:spPr>
          <a:xfrm>
            <a:off x="1126490" y="1067435"/>
            <a:ext cx="9197975" cy="4523105"/>
          </a:xfrm>
          <a:prstGeom prst="rect">
            <a:avLst/>
          </a:prstGeom>
          <a:noFill/>
        </p:spPr>
        <p:txBody>
          <a:bodyPr wrap="square" rtlCol="0">
            <a:spAutoFit/>
          </a:bodyPr>
          <a:p>
            <a:r>
              <a:rPr lang="zh-CN" altLang="en-US" sz="2400">
                <a:solidFill>
                  <a:schemeClr val="tx1"/>
                </a:solidFill>
                <a:uFillTx/>
              </a:rPr>
              <a:t>4. 中国共产党历来重视农村社会调查，1949年前，毛泽东关于农民问题的最著名的著作为（　　）。</a:t>
            </a:r>
            <a:r>
              <a:rPr lang="en-US" altLang="zh-CN" sz="2400">
                <a:solidFill>
                  <a:schemeClr val="tx1"/>
                </a:solidFill>
                <a:uFillTx/>
              </a:rPr>
              <a:t>P12</a:t>
            </a:r>
            <a:endParaRPr lang="zh-CN" altLang="en-US" sz="2400">
              <a:solidFill>
                <a:schemeClr val="tx1"/>
              </a:solidFill>
              <a:uFillTx/>
            </a:endParaRPr>
          </a:p>
          <a:p>
            <a:r>
              <a:rPr lang="zh-CN" altLang="en-US" sz="2400">
                <a:solidFill>
                  <a:schemeClr val="tx1"/>
                </a:solidFill>
                <a:uFillTx/>
              </a:rPr>
              <a:t>A. 《兴国调查》             </a:t>
            </a:r>
            <a:r>
              <a:rPr lang="zh-CN" altLang="en-US" sz="2400">
                <a:solidFill>
                  <a:srgbClr val="FF0000"/>
                </a:solidFill>
                <a:uFillTx/>
              </a:rPr>
              <a:t>B. 《湖南农民运动考察报告》</a:t>
            </a:r>
            <a:endParaRPr lang="zh-CN" altLang="en-US" sz="2400">
              <a:solidFill>
                <a:schemeClr val="tx1"/>
              </a:solidFill>
              <a:uFillTx/>
            </a:endParaRPr>
          </a:p>
          <a:p>
            <a:r>
              <a:rPr lang="zh-CN" altLang="en-US" sz="2400">
                <a:solidFill>
                  <a:schemeClr val="tx1"/>
                </a:solidFill>
                <a:uFillTx/>
              </a:rPr>
              <a:t>C. 《长岗乡调查》           D. 《才溪乡调查》</a:t>
            </a:r>
            <a:endParaRPr lang="zh-CN" altLang="en-US" sz="2400">
              <a:solidFill>
                <a:schemeClr val="tx1"/>
              </a:solidFill>
              <a:uFillTx/>
            </a:endParaRPr>
          </a:p>
          <a:p>
            <a:endParaRPr lang="zh-CN" altLang="en-US" sz="2400">
              <a:solidFill>
                <a:schemeClr val="tx1"/>
              </a:solidFill>
              <a:uFillTx/>
            </a:endParaRPr>
          </a:p>
          <a:p>
            <a:r>
              <a:rPr lang="zh-CN" altLang="en-US" sz="2400">
                <a:solidFill>
                  <a:schemeClr val="tx1"/>
                </a:solidFill>
                <a:uFillTx/>
              </a:rPr>
              <a:t>5. “社会”构成要素中的首要要素是（）。</a:t>
            </a:r>
            <a:r>
              <a:rPr lang="en-US" altLang="zh-CN" sz="2400">
                <a:solidFill>
                  <a:schemeClr val="tx1"/>
                </a:solidFill>
                <a:uFillTx/>
              </a:rPr>
              <a:t>P24</a:t>
            </a:r>
            <a:endParaRPr lang="zh-CN" altLang="en-US" sz="2400">
              <a:solidFill>
                <a:schemeClr val="tx1"/>
              </a:solidFill>
              <a:uFillTx/>
            </a:endParaRPr>
          </a:p>
          <a:p>
            <a:r>
              <a:rPr lang="zh-CN" altLang="en-US" sz="2400">
                <a:solidFill>
                  <a:srgbClr val="FF0000"/>
                </a:solidFill>
                <a:uFillTx/>
              </a:rPr>
              <a:t>A. 具有一定社会关系的人</a:t>
            </a:r>
            <a:r>
              <a:rPr lang="zh-CN" altLang="en-US" sz="2400">
                <a:solidFill>
                  <a:schemeClr val="tx1"/>
                </a:solidFill>
                <a:uFillTx/>
              </a:rPr>
              <a:t>         B. 社会活动</a:t>
            </a:r>
            <a:endParaRPr lang="zh-CN" altLang="en-US" sz="2400">
              <a:solidFill>
                <a:schemeClr val="tx1"/>
              </a:solidFill>
              <a:uFillTx/>
            </a:endParaRPr>
          </a:p>
          <a:p>
            <a:r>
              <a:rPr lang="zh-CN" altLang="en-US" sz="2400">
                <a:solidFill>
                  <a:schemeClr val="tx1"/>
                </a:solidFill>
                <a:uFillTx/>
              </a:rPr>
              <a:t>C. 文化                         D. 设施设备</a:t>
            </a:r>
            <a:endParaRPr lang="zh-CN" altLang="en-US" sz="2400">
              <a:solidFill>
                <a:schemeClr val="tx1"/>
              </a:solidFill>
              <a:uFillTx/>
            </a:endParaRPr>
          </a:p>
          <a:p>
            <a:endParaRPr lang="zh-CN" altLang="en-US" sz="2400">
              <a:solidFill>
                <a:schemeClr val="tx1"/>
              </a:solidFill>
              <a:uFillTx/>
            </a:endParaRPr>
          </a:p>
          <a:p>
            <a:r>
              <a:rPr lang="zh-CN" altLang="en-US" sz="2400">
                <a:solidFill>
                  <a:schemeClr val="tx1"/>
                </a:solidFill>
                <a:uFillTx/>
              </a:rPr>
              <a:t>6. 从我国行政管理体制来看，</a:t>
            </a:r>
            <a:r>
              <a:rPr lang="zh-CN" altLang="en-US" sz="2400">
                <a:uFillTx/>
                <a:sym typeface="+mn-ea"/>
              </a:rPr>
              <a:t>（）</a:t>
            </a:r>
            <a:r>
              <a:rPr lang="zh-CN" altLang="en-US" sz="2400">
                <a:solidFill>
                  <a:schemeClr val="tx1"/>
                </a:solidFill>
                <a:uFillTx/>
              </a:rPr>
              <a:t>被认为是农村的标准范围。</a:t>
            </a:r>
            <a:endParaRPr lang="zh-CN" altLang="en-US" sz="2400">
              <a:solidFill>
                <a:schemeClr val="tx1"/>
              </a:solidFill>
              <a:uFillTx/>
            </a:endParaRPr>
          </a:p>
          <a:p>
            <a:r>
              <a:rPr lang="zh-CN" altLang="en-US" sz="2400">
                <a:solidFill>
                  <a:schemeClr val="tx1"/>
                </a:solidFill>
                <a:uFillTx/>
              </a:rPr>
              <a:t>A. 自然村              B. 行政村           </a:t>
            </a:r>
            <a:endParaRPr lang="zh-CN" altLang="en-US" sz="2400">
              <a:solidFill>
                <a:schemeClr val="tx1"/>
              </a:solidFill>
              <a:uFillTx/>
            </a:endParaRPr>
          </a:p>
          <a:p>
            <a:r>
              <a:rPr lang="zh-CN" altLang="en-US" sz="2400">
                <a:solidFill>
                  <a:schemeClr val="tx1"/>
                </a:solidFill>
                <a:uFillTx/>
              </a:rPr>
              <a:t>C. 乡镇以下            D. 县以下</a:t>
            </a:r>
            <a:endParaRPr lang="zh-CN" altLang="en-US" sz="2400">
              <a:solidFill>
                <a:schemeClr val="tx1"/>
              </a:solidFill>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11935" y="774065"/>
            <a:ext cx="9043670" cy="4892675"/>
          </a:xfrm>
          <a:prstGeom prst="rect">
            <a:avLst/>
          </a:prstGeom>
          <a:noFill/>
        </p:spPr>
        <p:txBody>
          <a:bodyPr wrap="square" rtlCol="0">
            <a:spAutoFit/>
          </a:bodyPr>
          <a:p>
            <a:r>
              <a:rPr lang="zh-CN" altLang="en-US" sz="2400" b="1"/>
              <a:t>7. 一个人从出生到他成为一个基本合格的社会成员的过程我们称之为（）。</a:t>
            </a:r>
            <a:endParaRPr lang="zh-CN" altLang="en-US" sz="2400" b="1"/>
          </a:p>
          <a:p>
            <a:r>
              <a:rPr lang="zh-CN" altLang="en-US" sz="2400" b="1">
                <a:solidFill>
                  <a:srgbClr val="FF0000"/>
                </a:solidFill>
              </a:rPr>
              <a:t>A. 基本社会化 </a:t>
            </a:r>
            <a:r>
              <a:rPr lang="zh-CN" altLang="en-US" sz="2400" b="1"/>
              <a:t>         B. 继续社会化</a:t>
            </a:r>
            <a:endParaRPr lang="zh-CN" altLang="en-US" sz="2400" b="1"/>
          </a:p>
          <a:p>
            <a:r>
              <a:rPr lang="zh-CN" altLang="en-US" sz="2400" b="1"/>
              <a:t>C. 再社会化             D. 终身社会化</a:t>
            </a:r>
            <a:endParaRPr lang="zh-CN" altLang="en-US" sz="2400" b="1"/>
          </a:p>
          <a:p>
            <a:endParaRPr lang="zh-CN" altLang="en-US" sz="2400" b="1"/>
          </a:p>
          <a:p>
            <a:r>
              <a:rPr lang="zh-CN" altLang="en-US" sz="2400" b="1"/>
              <a:t>8. 一位村干部与乡镇干部、其他村干部、村民等人建立的角色关系，我们称之为（）。</a:t>
            </a:r>
            <a:endParaRPr lang="zh-CN" altLang="en-US" sz="2400" b="1"/>
          </a:p>
          <a:p>
            <a:r>
              <a:rPr lang="zh-CN" altLang="en-US" sz="2400" b="1"/>
              <a:t>A. 实际角色              B. 自致角色</a:t>
            </a:r>
            <a:endParaRPr lang="zh-CN" altLang="en-US" sz="2400" b="1"/>
          </a:p>
          <a:p>
            <a:r>
              <a:rPr lang="zh-CN" altLang="en-US" sz="2400" b="1"/>
              <a:t>C. 复式角色             </a:t>
            </a:r>
            <a:r>
              <a:rPr lang="zh-CN" altLang="en-US" sz="2400" b="1">
                <a:solidFill>
                  <a:srgbClr val="FF0000"/>
                </a:solidFill>
              </a:rPr>
              <a:t> D. 角色从</a:t>
            </a:r>
            <a:endParaRPr lang="zh-CN" altLang="en-US" sz="2400" b="1">
              <a:solidFill>
                <a:srgbClr val="FF0000"/>
              </a:solidFill>
            </a:endParaRPr>
          </a:p>
          <a:p>
            <a:endParaRPr lang="zh-CN" altLang="en-US" sz="2400" b="1"/>
          </a:p>
          <a:p>
            <a:r>
              <a:rPr lang="zh-CN" altLang="en-US" sz="2400" b="1"/>
              <a:t>9. 人类群体生活主要是社会交往的结果，更具有（）。</a:t>
            </a:r>
            <a:endParaRPr lang="zh-CN" altLang="en-US" sz="2400" b="1"/>
          </a:p>
          <a:p>
            <a:r>
              <a:rPr lang="zh-CN" altLang="en-US" sz="2400" b="1"/>
              <a:t>A. 自然性                B. 直接性</a:t>
            </a:r>
            <a:endParaRPr lang="zh-CN" altLang="en-US" sz="2400" b="1"/>
          </a:p>
          <a:p>
            <a:r>
              <a:rPr lang="zh-CN" altLang="en-US" sz="2400" b="1"/>
              <a:t>C. 互动性                </a:t>
            </a:r>
            <a:r>
              <a:rPr lang="zh-CN" altLang="en-US" sz="2400" b="1">
                <a:solidFill>
                  <a:srgbClr val="FF0000"/>
                </a:solidFill>
              </a:rPr>
              <a:t>D. 社会性</a:t>
            </a:r>
            <a:r>
              <a:rPr lang="zh-CN" altLang="en-US" sz="2400">
                <a:solidFill>
                  <a:srgbClr val="FF0000"/>
                </a:solidFill>
                <a:sym typeface="+mn-ea"/>
              </a:rPr>
              <a:t>。</a:t>
            </a:r>
            <a:endParaRPr lang="zh-CN" altLang="en-US" sz="2400">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74165" y="1308735"/>
            <a:ext cx="9043670" cy="4892675"/>
          </a:xfrm>
          <a:prstGeom prst="rect">
            <a:avLst/>
          </a:prstGeom>
          <a:noFill/>
        </p:spPr>
        <p:txBody>
          <a:bodyPr wrap="square" rtlCol="0">
            <a:spAutoFit/>
          </a:bodyPr>
          <a:p>
            <a:r>
              <a:rPr lang="zh-CN" altLang="en-US" sz="2400" b="1"/>
              <a:t>10. 由父母与未婚子女组成的家庭是（）。</a:t>
            </a:r>
            <a:r>
              <a:rPr lang="en-US" altLang="zh-CN" sz="2400" b="1">
                <a:solidFill>
                  <a:srgbClr val="FF0000"/>
                </a:solidFill>
              </a:rPr>
              <a:t>P56</a:t>
            </a:r>
            <a:endParaRPr lang="zh-CN" altLang="en-US" sz="2400" b="1"/>
          </a:p>
          <a:p>
            <a:r>
              <a:rPr lang="zh-CN" altLang="en-US" sz="2400" b="1">
                <a:solidFill>
                  <a:srgbClr val="FF0000"/>
                </a:solidFill>
              </a:rPr>
              <a:t>A. 核心家庭 </a:t>
            </a:r>
            <a:r>
              <a:rPr lang="zh-CN" altLang="en-US" sz="2400" b="1"/>
              <a:t>            B. 主干家庭</a:t>
            </a:r>
            <a:endParaRPr lang="zh-CN" altLang="en-US" sz="2400" b="1"/>
          </a:p>
          <a:p>
            <a:r>
              <a:rPr lang="zh-CN" altLang="en-US" sz="2400" b="1"/>
              <a:t>C. 联合家庭             D. 其他家庭</a:t>
            </a:r>
            <a:endParaRPr lang="zh-CN" altLang="en-US" sz="2400" b="1"/>
          </a:p>
          <a:p>
            <a:endParaRPr lang="zh-CN" altLang="en-US" sz="2400" b="1"/>
          </a:p>
          <a:p>
            <a:r>
              <a:rPr lang="zh-CN" altLang="en-US" sz="2400" b="1"/>
              <a:t>11. 目前在我国农村干扰农村基层政权建设最主要的是（）。</a:t>
            </a:r>
            <a:endParaRPr lang="zh-CN" altLang="en-US" sz="2400" b="1"/>
          </a:p>
          <a:p>
            <a:r>
              <a:rPr lang="zh-CN" altLang="en-US" sz="2400" b="1"/>
              <a:t>A. 家庭                        </a:t>
            </a:r>
            <a:r>
              <a:rPr lang="zh-CN" altLang="en-US" sz="2400" b="1">
                <a:solidFill>
                  <a:srgbClr val="FF0000"/>
                </a:solidFill>
              </a:rPr>
              <a:t>B. 家族</a:t>
            </a:r>
            <a:endParaRPr lang="zh-CN" altLang="en-US" sz="2400" b="1"/>
          </a:p>
          <a:p>
            <a:r>
              <a:rPr lang="zh-CN" altLang="en-US" sz="2400" b="1"/>
              <a:t>C. 宗教组织                    D. 民间会社</a:t>
            </a:r>
            <a:endParaRPr lang="zh-CN" altLang="en-US" sz="2400" b="1"/>
          </a:p>
          <a:p>
            <a:endParaRPr lang="zh-CN" altLang="en-US" sz="2400" b="1"/>
          </a:p>
          <a:p>
            <a:r>
              <a:rPr lang="zh-CN" altLang="en-US" sz="2400" b="1"/>
              <a:t>12. 社会组织的灵魂是指（）。</a:t>
            </a:r>
            <a:r>
              <a:rPr lang="en-US" altLang="zh-CN" sz="2400" b="1">
                <a:solidFill>
                  <a:srgbClr val="FF0000"/>
                </a:solidFill>
              </a:rPr>
              <a:t>P72-73</a:t>
            </a:r>
            <a:endParaRPr lang="en-US" altLang="zh-CN" sz="2400" b="1">
              <a:solidFill>
                <a:srgbClr val="FF0000"/>
              </a:solidFill>
            </a:endParaRPr>
          </a:p>
          <a:p>
            <a:r>
              <a:rPr lang="zh-CN" altLang="en-US" sz="2400" b="1"/>
              <a:t>A. 核心成员                   </a:t>
            </a:r>
            <a:r>
              <a:rPr lang="zh-CN" altLang="en-US" sz="2400" b="1">
                <a:solidFill>
                  <a:srgbClr val="FF0000"/>
                </a:solidFill>
              </a:rPr>
              <a:t> B. 目标</a:t>
            </a:r>
            <a:endParaRPr lang="zh-CN" altLang="en-US" sz="2400" b="1">
              <a:solidFill>
                <a:srgbClr val="FF0000"/>
              </a:solidFill>
            </a:endParaRPr>
          </a:p>
          <a:p>
            <a:r>
              <a:rPr lang="zh-CN" altLang="en-US" sz="2400" b="1"/>
              <a:t>C. 规则                        D. 物质设备</a:t>
            </a:r>
            <a:endParaRPr lang="zh-CN" altLang="en-US" sz="2400" b="1"/>
          </a:p>
          <a:p>
            <a:endParaRPr lang="zh-CN" altLang="en-US" sz="2400" b="1"/>
          </a:p>
          <a:p>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11935" y="1283335"/>
            <a:ext cx="9043670" cy="4523105"/>
          </a:xfrm>
          <a:prstGeom prst="rect">
            <a:avLst/>
          </a:prstGeom>
          <a:noFill/>
        </p:spPr>
        <p:txBody>
          <a:bodyPr wrap="square" rtlCol="0">
            <a:spAutoFit/>
          </a:bodyPr>
          <a:p>
            <a:r>
              <a:rPr lang="zh-CN" altLang="en-US" sz="2400" b="1">
                <a:sym typeface="+mn-ea"/>
              </a:rPr>
              <a:t>13. 认为工人来厂做工的仅仅是为了挣钱，因此通过多劳多得、物质刺激就能够激励工人勤奋，提高效率得理论是（）。</a:t>
            </a:r>
            <a:r>
              <a:rPr lang="en-US" altLang="zh-CN" sz="2400" b="1">
                <a:solidFill>
                  <a:srgbClr val="FF0000"/>
                </a:solidFill>
                <a:sym typeface="+mn-ea"/>
              </a:rPr>
              <a:t>P79</a:t>
            </a:r>
            <a:endParaRPr lang="zh-CN" altLang="en-US" sz="2400" b="1">
              <a:solidFill>
                <a:srgbClr val="FF0000"/>
              </a:solidFill>
            </a:endParaRPr>
          </a:p>
          <a:p>
            <a:r>
              <a:rPr lang="zh-CN" altLang="en-US" sz="2400" b="1">
                <a:sym typeface="+mn-ea"/>
              </a:rPr>
              <a:t>A．家长制             </a:t>
            </a:r>
            <a:r>
              <a:rPr lang="zh-CN" altLang="en-US" sz="2400" b="1">
                <a:solidFill>
                  <a:srgbClr val="FF0000"/>
                </a:solidFill>
                <a:sym typeface="+mn-ea"/>
              </a:rPr>
              <a:t>B．泰罗制 </a:t>
            </a:r>
            <a:r>
              <a:rPr lang="zh-CN" altLang="en-US" sz="2400" b="1">
                <a:sym typeface="+mn-ea"/>
              </a:rPr>
              <a:t>  </a:t>
            </a:r>
            <a:endParaRPr lang="zh-CN" altLang="en-US" sz="2400" b="1"/>
          </a:p>
          <a:p>
            <a:r>
              <a:rPr lang="zh-CN" altLang="en-US" sz="2400" b="1">
                <a:sym typeface="+mn-ea"/>
              </a:rPr>
              <a:t>C．法约尔的管理理论   D．科层制</a:t>
            </a:r>
            <a:endParaRPr lang="zh-CN" altLang="en-US" sz="2400" b="1"/>
          </a:p>
          <a:p>
            <a:endParaRPr lang="zh-CN" altLang="en-US" sz="2400" b="1"/>
          </a:p>
          <a:p>
            <a:r>
              <a:rPr lang="zh-CN" altLang="en-US" sz="2400" b="1"/>
              <a:t>14. 农村家庭联产承包责任制始于（）。</a:t>
            </a:r>
            <a:r>
              <a:rPr lang="en-US" altLang="zh-CN" sz="2400" b="1">
                <a:solidFill>
                  <a:srgbClr val="FF0000"/>
                </a:solidFill>
              </a:rPr>
              <a:t>P84</a:t>
            </a:r>
            <a:endParaRPr lang="zh-CN" altLang="en-US" sz="2400" b="1"/>
          </a:p>
          <a:p>
            <a:r>
              <a:rPr lang="zh-CN" altLang="en-US" sz="2400" b="1"/>
              <a:t>A. 1977年               B. 1978年</a:t>
            </a:r>
            <a:endParaRPr lang="zh-CN" altLang="en-US" sz="2400" b="1"/>
          </a:p>
          <a:p>
            <a:r>
              <a:rPr lang="zh-CN" altLang="en-US" sz="2400" b="1">
                <a:solidFill>
                  <a:srgbClr val="FF0000"/>
                </a:solidFill>
              </a:rPr>
              <a:t>C. 1979年 </a:t>
            </a:r>
            <a:r>
              <a:rPr lang="zh-CN" altLang="en-US" sz="2400" b="1"/>
              <a:t>              D. 1980年</a:t>
            </a:r>
            <a:endParaRPr lang="zh-CN" altLang="en-US" sz="2400" b="1"/>
          </a:p>
          <a:p>
            <a:endParaRPr lang="zh-CN" altLang="en-US" sz="2400" b="1"/>
          </a:p>
          <a:p>
            <a:r>
              <a:rPr lang="zh-CN" altLang="en-US" sz="2400" b="1"/>
              <a:t>15. “农村社区”最主要的形态是（）。</a:t>
            </a:r>
            <a:r>
              <a:rPr lang="en-US" altLang="zh-CN" sz="2400" b="1">
                <a:solidFill>
                  <a:srgbClr val="FF0000"/>
                </a:solidFill>
              </a:rPr>
              <a:t>P98</a:t>
            </a:r>
            <a:endParaRPr lang="zh-CN" altLang="en-US" sz="2400" b="1"/>
          </a:p>
          <a:p>
            <a:r>
              <a:rPr lang="zh-CN" altLang="en-US" sz="2400" b="1"/>
              <a:t>A. 县城                       B. 乡镇             </a:t>
            </a:r>
            <a:endParaRPr lang="zh-CN" altLang="en-US" sz="2400" b="1"/>
          </a:p>
          <a:p>
            <a:r>
              <a:rPr lang="zh-CN" altLang="en-US" sz="2400" b="1">
                <a:solidFill>
                  <a:srgbClr val="FF0000"/>
                </a:solidFill>
              </a:rPr>
              <a:t>C. 村落</a:t>
            </a:r>
            <a:r>
              <a:rPr lang="zh-CN" altLang="en-US" sz="2400" b="1"/>
              <a:t>                       D. 开发区</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11935" y="774065"/>
            <a:ext cx="9043670" cy="5169535"/>
          </a:xfrm>
          <a:prstGeom prst="rect">
            <a:avLst/>
          </a:prstGeom>
          <a:noFill/>
        </p:spPr>
        <p:txBody>
          <a:bodyPr wrap="square" rtlCol="0">
            <a:spAutoFit/>
          </a:bodyPr>
          <a:p>
            <a:pPr fontAlgn="auto">
              <a:lnSpc>
                <a:spcPct val="150000"/>
              </a:lnSpc>
            </a:pPr>
            <a:r>
              <a:rPr lang="en-US" altLang="zh-CN" sz="2800" b="1"/>
              <a:t>  </a:t>
            </a:r>
            <a:r>
              <a:rPr sz="2400" b="1"/>
              <a:t>16. 农村城镇化的表现形式多种多样，其中最核心的内容是（）。</a:t>
            </a:r>
            <a:r>
              <a:rPr lang="en-US" sz="2400" b="1">
                <a:solidFill>
                  <a:srgbClr val="FF0000"/>
                </a:solidFill>
              </a:rPr>
              <a:t>P108</a:t>
            </a:r>
            <a:endParaRPr sz="2400" b="1">
              <a:solidFill>
                <a:srgbClr val="FF0000"/>
              </a:solidFill>
            </a:endParaRPr>
          </a:p>
          <a:p>
            <a:pPr fontAlgn="auto">
              <a:lnSpc>
                <a:spcPct val="150000"/>
              </a:lnSpc>
            </a:pPr>
            <a:r>
              <a:rPr sz="2400" b="1"/>
              <a:t>A. 农村社区演变为城市社区      </a:t>
            </a:r>
            <a:r>
              <a:rPr sz="2400" b="1">
                <a:solidFill>
                  <a:srgbClr val="FF0000"/>
                </a:solidFill>
              </a:rPr>
              <a:t>B. 农村人口变为城镇人口</a:t>
            </a:r>
            <a:endParaRPr sz="2400" b="1"/>
          </a:p>
          <a:p>
            <a:pPr fontAlgn="auto">
              <a:lnSpc>
                <a:spcPct val="150000"/>
              </a:lnSpc>
            </a:pPr>
            <a:r>
              <a:rPr sz="2400" b="1"/>
              <a:t>C. 生活水平的提高              D. 基础设施的改变</a:t>
            </a:r>
            <a:endParaRPr sz="2400" b="1"/>
          </a:p>
          <a:p>
            <a:pPr fontAlgn="auto">
              <a:lnSpc>
                <a:spcPct val="150000"/>
              </a:lnSpc>
            </a:pPr>
            <a:endParaRPr sz="2400" b="1"/>
          </a:p>
          <a:p>
            <a:pPr fontAlgn="auto">
              <a:lnSpc>
                <a:spcPct val="150000"/>
              </a:lnSpc>
            </a:pPr>
            <a:r>
              <a:rPr sz="2400" b="1"/>
              <a:t>17. 当前我国农村城镇化的道路选择是（）。</a:t>
            </a:r>
            <a:r>
              <a:rPr lang="en-US" sz="2400" b="1">
                <a:solidFill>
                  <a:srgbClr val="FF0000"/>
                </a:solidFill>
              </a:rPr>
              <a:t>P107--108</a:t>
            </a:r>
            <a:endParaRPr sz="2400" b="1">
              <a:solidFill>
                <a:srgbClr val="FF0000"/>
              </a:solidFill>
            </a:endParaRPr>
          </a:p>
          <a:p>
            <a:pPr fontAlgn="auto">
              <a:lnSpc>
                <a:spcPct val="150000"/>
              </a:lnSpc>
            </a:pPr>
            <a:r>
              <a:rPr sz="2400" b="1"/>
              <a:t>A. 大城市重点论         B. 小城市重点论           </a:t>
            </a:r>
            <a:endParaRPr sz="2400" b="1"/>
          </a:p>
          <a:p>
            <a:pPr fontAlgn="auto">
              <a:lnSpc>
                <a:spcPct val="150000"/>
              </a:lnSpc>
            </a:pPr>
            <a:r>
              <a:rPr sz="2400" b="1"/>
              <a:t>C. 大中小城市并重论</a:t>
            </a:r>
            <a:endParaRPr sz="2400" b="1"/>
          </a:p>
          <a:p>
            <a:pPr fontAlgn="auto">
              <a:lnSpc>
                <a:spcPct val="150000"/>
              </a:lnSpc>
            </a:pPr>
            <a:r>
              <a:rPr sz="2400" b="1">
                <a:solidFill>
                  <a:srgbClr val="FF0000"/>
                </a:solidFill>
              </a:rPr>
              <a:t>D. 大中城镇、小城镇、新型农村社区协调发展、互相促进</a:t>
            </a:r>
            <a:endParaRPr sz="24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326515" y="1546225"/>
            <a:ext cx="9043670" cy="4154170"/>
          </a:xfrm>
          <a:prstGeom prst="rect">
            <a:avLst/>
          </a:prstGeom>
          <a:noFill/>
        </p:spPr>
        <p:txBody>
          <a:bodyPr wrap="square" rtlCol="0">
            <a:spAutoFit/>
          </a:bodyPr>
          <a:p>
            <a:pPr fontAlgn="auto">
              <a:lnSpc>
                <a:spcPct val="100000"/>
              </a:lnSpc>
            </a:pPr>
            <a:r>
              <a:rPr sz="2400"/>
              <a:t>18. 表示质的方面的范畴反映生活方式本质特征的是（）。</a:t>
            </a:r>
            <a:r>
              <a:rPr lang="en-US" sz="2400">
                <a:solidFill>
                  <a:srgbClr val="FF0000"/>
                </a:solidFill>
              </a:rPr>
              <a:t>P118</a:t>
            </a:r>
            <a:endParaRPr sz="2400"/>
          </a:p>
          <a:p>
            <a:pPr fontAlgn="auto">
              <a:lnSpc>
                <a:spcPct val="100000"/>
              </a:lnSpc>
            </a:pPr>
            <a:r>
              <a:rPr sz="2400"/>
              <a:t>A. 生活水平                   B. 生活条件</a:t>
            </a:r>
            <a:endParaRPr sz="2400"/>
          </a:p>
          <a:p>
            <a:pPr fontAlgn="auto">
              <a:lnSpc>
                <a:spcPct val="100000"/>
              </a:lnSpc>
            </a:pPr>
            <a:r>
              <a:rPr sz="2400">
                <a:solidFill>
                  <a:srgbClr val="FF0000"/>
                </a:solidFill>
              </a:rPr>
              <a:t>C. 生活质量</a:t>
            </a:r>
            <a:r>
              <a:rPr sz="2400"/>
              <a:t>                   D. 生活态度</a:t>
            </a:r>
            <a:endParaRPr sz="2400"/>
          </a:p>
          <a:p>
            <a:pPr fontAlgn="auto">
              <a:lnSpc>
                <a:spcPct val="100000"/>
              </a:lnSpc>
            </a:pPr>
            <a:endParaRPr sz="2400"/>
          </a:p>
          <a:p>
            <a:pPr fontAlgn="auto">
              <a:lnSpc>
                <a:spcPct val="100000"/>
              </a:lnSpc>
            </a:pPr>
            <a:r>
              <a:rPr sz="2400"/>
              <a:t>19. 对生活方式具有决定性影响的因素是（）。</a:t>
            </a:r>
            <a:r>
              <a:rPr lang="en-US" sz="2400">
                <a:solidFill>
                  <a:srgbClr val="FF0000"/>
                </a:solidFill>
              </a:rPr>
              <a:t>P119</a:t>
            </a:r>
            <a:endParaRPr sz="2400"/>
          </a:p>
          <a:p>
            <a:pPr fontAlgn="auto">
              <a:lnSpc>
                <a:spcPct val="100000"/>
              </a:lnSpc>
            </a:pPr>
            <a:r>
              <a:rPr sz="2400">
                <a:solidFill>
                  <a:srgbClr val="FF0000"/>
                </a:solidFill>
              </a:rPr>
              <a:t>A. 生产方式 </a:t>
            </a:r>
            <a:r>
              <a:rPr sz="2400"/>
              <a:t>                       </a:t>
            </a:r>
            <a:r>
              <a:rPr sz="2400">
                <a:solidFill>
                  <a:schemeClr val="tx1"/>
                </a:solidFill>
              </a:rPr>
              <a:t>B. 科学技术</a:t>
            </a:r>
            <a:endParaRPr sz="2400"/>
          </a:p>
          <a:p>
            <a:pPr fontAlgn="auto">
              <a:lnSpc>
                <a:spcPct val="100000"/>
              </a:lnSpc>
            </a:pPr>
            <a:r>
              <a:rPr sz="2400"/>
              <a:t>C. 自然环境                        D. 社会制度</a:t>
            </a:r>
            <a:endParaRPr sz="2400"/>
          </a:p>
          <a:p>
            <a:pPr fontAlgn="auto">
              <a:lnSpc>
                <a:spcPct val="100000"/>
              </a:lnSpc>
            </a:pPr>
            <a:endParaRPr sz="2400"/>
          </a:p>
          <a:p>
            <a:pPr fontAlgn="auto">
              <a:lnSpc>
                <a:spcPct val="100000"/>
              </a:lnSpc>
            </a:pPr>
            <a:r>
              <a:rPr sz="2400"/>
              <a:t>20. 在发达国家和地区人们的生活方式已经达到了（）。</a:t>
            </a:r>
            <a:endParaRPr sz="2400"/>
          </a:p>
          <a:p>
            <a:pPr fontAlgn="auto">
              <a:lnSpc>
                <a:spcPct val="100000"/>
              </a:lnSpc>
            </a:pPr>
            <a:r>
              <a:rPr sz="2400"/>
              <a:t>A. 温饱型                         B. 小康型</a:t>
            </a:r>
            <a:endParaRPr sz="2400"/>
          </a:p>
          <a:p>
            <a:pPr fontAlgn="auto">
              <a:lnSpc>
                <a:spcPct val="100000"/>
              </a:lnSpc>
            </a:pPr>
            <a:r>
              <a:rPr sz="2400">
                <a:solidFill>
                  <a:srgbClr val="FF0000"/>
                </a:solidFill>
              </a:rPr>
              <a:t>C. 富裕型</a:t>
            </a:r>
            <a:r>
              <a:rPr sz="2400"/>
              <a:t>                         D. 豪华型</a:t>
            </a:r>
            <a:endParaRPr sz="24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327150" y="1120775"/>
            <a:ext cx="9413240" cy="5723890"/>
          </a:xfrm>
          <a:prstGeom prst="rect">
            <a:avLst/>
          </a:prstGeom>
          <a:noFill/>
        </p:spPr>
        <p:txBody>
          <a:bodyPr wrap="square" rtlCol="0">
            <a:spAutoFit/>
          </a:bodyPr>
          <a:p>
            <a:pPr fontAlgn="auto">
              <a:lnSpc>
                <a:spcPct val="150000"/>
              </a:lnSpc>
            </a:pPr>
            <a:r>
              <a:rPr lang="zh-CN" altLang="en-US" sz="2800" b="1"/>
              <a:t>   </a:t>
            </a:r>
            <a:r>
              <a:rPr sz="2400">
                <a:solidFill>
                  <a:schemeClr val="tx1"/>
                </a:solidFill>
                <a:effectLst/>
                <a:uFillTx/>
              </a:rPr>
              <a:t>二、多项选择题（每题2分，总计20分。多选、少选均不得分）</a:t>
            </a:r>
            <a:endParaRPr sz="2400">
              <a:solidFill>
                <a:schemeClr val="tx1"/>
              </a:solidFill>
              <a:effectLst/>
              <a:uFillTx/>
            </a:endParaRPr>
          </a:p>
          <a:p>
            <a:pPr fontAlgn="auto">
              <a:lnSpc>
                <a:spcPct val="150000"/>
              </a:lnSpc>
            </a:pPr>
            <a:r>
              <a:rPr sz="2400">
                <a:solidFill>
                  <a:schemeClr val="tx1"/>
                </a:solidFill>
                <a:effectLst/>
                <a:uFillTx/>
              </a:rPr>
              <a:t>1. 农村社会学的研究对象包括（</a:t>
            </a:r>
            <a:r>
              <a:rPr lang="en-US" sz="2400">
                <a:solidFill>
                  <a:srgbClr val="FF0000"/>
                </a:solidFill>
                <a:effectLst/>
                <a:uFillTx/>
              </a:rPr>
              <a:t>ABCD</a:t>
            </a:r>
            <a:r>
              <a:rPr sz="2400">
                <a:solidFill>
                  <a:schemeClr val="tx1"/>
                </a:solidFill>
                <a:effectLst/>
                <a:uFillTx/>
              </a:rPr>
              <a:t>）。</a:t>
            </a:r>
            <a:r>
              <a:rPr lang="en-US" sz="2400">
                <a:solidFill>
                  <a:schemeClr val="tx1"/>
                </a:solidFill>
                <a:effectLst/>
                <a:uFillTx/>
              </a:rPr>
              <a:t>P5</a:t>
            </a:r>
            <a:endParaRPr sz="2400">
              <a:solidFill>
                <a:schemeClr val="tx1"/>
              </a:solidFill>
              <a:effectLst/>
              <a:uFillTx/>
            </a:endParaRPr>
          </a:p>
          <a:p>
            <a:pPr fontAlgn="auto">
              <a:lnSpc>
                <a:spcPct val="150000"/>
              </a:lnSpc>
            </a:pPr>
            <a:r>
              <a:rPr sz="2400">
                <a:solidFill>
                  <a:schemeClr val="tx1"/>
                </a:solidFill>
                <a:effectLst/>
                <a:uFillTx/>
              </a:rPr>
              <a:t>A. 农村居民的社会生活        B. 农村社会关系</a:t>
            </a:r>
            <a:endParaRPr sz="2400">
              <a:solidFill>
                <a:schemeClr val="tx1"/>
              </a:solidFill>
              <a:effectLst/>
              <a:uFillTx/>
            </a:endParaRPr>
          </a:p>
          <a:p>
            <a:pPr fontAlgn="auto">
              <a:lnSpc>
                <a:spcPct val="150000"/>
              </a:lnSpc>
            </a:pPr>
            <a:r>
              <a:rPr sz="2400">
                <a:solidFill>
                  <a:schemeClr val="tx1"/>
                </a:solidFill>
                <a:effectLst/>
                <a:uFillTx/>
              </a:rPr>
              <a:t>C. 农村社会</a:t>
            </a:r>
            <a:r>
              <a:rPr lang="zh-CN" sz="2400">
                <a:solidFill>
                  <a:schemeClr val="tx1"/>
                </a:solidFill>
                <a:effectLst/>
                <a:uFillTx/>
              </a:rPr>
              <a:t>结构     </a:t>
            </a:r>
            <a:r>
              <a:rPr sz="2400">
                <a:solidFill>
                  <a:schemeClr val="tx1"/>
                </a:solidFill>
                <a:effectLst/>
                <a:uFillTx/>
              </a:rPr>
              <a:t>D. 农村社会变迁   E. 农村社会发展史</a:t>
            </a:r>
            <a:endParaRPr sz="2400">
              <a:solidFill>
                <a:schemeClr val="tx1"/>
              </a:solidFill>
              <a:effectLst/>
              <a:uFillTx/>
            </a:endParaRPr>
          </a:p>
          <a:p>
            <a:pPr fontAlgn="auto">
              <a:lnSpc>
                <a:spcPct val="150000"/>
              </a:lnSpc>
            </a:pPr>
            <a:endParaRPr sz="2400">
              <a:solidFill>
                <a:schemeClr val="tx1"/>
              </a:solidFill>
              <a:effectLst/>
              <a:uFillTx/>
            </a:endParaRPr>
          </a:p>
          <a:p>
            <a:pPr fontAlgn="auto">
              <a:lnSpc>
                <a:spcPct val="150000"/>
              </a:lnSpc>
            </a:pPr>
            <a:r>
              <a:rPr sz="2400">
                <a:solidFill>
                  <a:schemeClr val="tx1"/>
                </a:solidFill>
                <a:effectLst/>
                <a:uFillTx/>
              </a:rPr>
              <a:t>2. 费孝通在《小城镇，大问题》中提出的命题是（</a:t>
            </a:r>
            <a:r>
              <a:rPr lang="en-US" sz="2400">
                <a:solidFill>
                  <a:srgbClr val="FF0000"/>
                </a:solidFill>
                <a:effectLst/>
                <a:uFillTx/>
              </a:rPr>
              <a:t>ABC</a:t>
            </a:r>
            <a:r>
              <a:rPr sz="2400">
                <a:solidFill>
                  <a:schemeClr val="tx1"/>
                </a:solidFill>
                <a:effectLst/>
                <a:uFillTx/>
              </a:rPr>
              <a:t>）。</a:t>
            </a:r>
            <a:endParaRPr sz="2400">
              <a:solidFill>
                <a:schemeClr val="tx1"/>
              </a:solidFill>
              <a:effectLst/>
              <a:uFillTx/>
            </a:endParaRPr>
          </a:p>
          <a:p>
            <a:pPr fontAlgn="auto">
              <a:lnSpc>
                <a:spcPct val="150000"/>
              </a:lnSpc>
            </a:pPr>
            <a:r>
              <a:rPr sz="2400">
                <a:solidFill>
                  <a:schemeClr val="tx1"/>
                </a:solidFill>
                <a:effectLst/>
                <a:uFillTx/>
              </a:rPr>
              <a:t>A. 无工不富         B. 无农不稳       C. 无商不活  </a:t>
            </a:r>
            <a:endParaRPr sz="2400">
              <a:solidFill>
                <a:schemeClr val="tx1"/>
              </a:solidFill>
              <a:effectLst/>
              <a:uFillTx/>
            </a:endParaRPr>
          </a:p>
          <a:p>
            <a:pPr fontAlgn="auto">
              <a:lnSpc>
                <a:spcPct val="150000"/>
              </a:lnSpc>
            </a:pPr>
            <a:r>
              <a:rPr sz="2400">
                <a:solidFill>
                  <a:schemeClr val="tx1"/>
                </a:solidFill>
                <a:effectLst/>
                <a:uFillTx/>
              </a:rPr>
              <a:t>D. 无信息不发展     E. 无文化不持续</a:t>
            </a:r>
            <a:endParaRPr sz="2400">
              <a:solidFill>
                <a:schemeClr val="tx1"/>
              </a:solidFill>
              <a:effectLst/>
              <a:uFillTx/>
            </a:endParaRPr>
          </a:p>
          <a:p>
            <a:pPr fontAlgn="auto">
              <a:lnSpc>
                <a:spcPct val="150000"/>
              </a:lnSpc>
            </a:pPr>
            <a:endParaRPr sz="2400">
              <a:solidFill>
                <a:schemeClr val="tx1"/>
              </a:solidFill>
              <a:effectLst/>
              <a:uFillTx/>
            </a:endParaRPr>
          </a:p>
          <a:p>
            <a:pPr fontAlgn="auto">
              <a:lnSpc>
                <a:spcPct val="150000"/>
              </a:lnSpc>
            </a:pPr>
            <a:endParaRPr sz="2400">
              <a:solidFill>
                <a:schemeClr val="tx1"/>
              </a:solidFill>
              <a:effectLst/>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74165" y="1213485"/>
            <a:ext cx="9043670" cy="4431030"/>
          </a:xfrm>
          <a:prstGeom prst="rect">
            <a:avLst/>
          </a:prstGeom>
          <a:noFill/>
        </p:spPr>
        <p:txBody>
          <a:bodyPr wrap="square" rtlCol="0">
            <a:spAutoFit/>
          </a:bodyPr>
          <a:p>
            <a:pPr fontAlgn="auto">
              <a:lnSpc>
                <a:spcPct val="150000"/>
              </a:lnSpc>
            </a:pPr>
            <a:r>
              <a:rPr lang="en-US" sz="2800" b="1"/>
              <a:t>  </a:t>
            </a:r>
            <a:r>
              <a:rPr lang="en-US" sz="2400" b="1"/>
              <a:t> </a:t>
            </a:r>
            <a:r>
              <a:rPr sz="2400">
                <a:effectLst/>
                <a:uFillTx/>
                <a:sym typeface="+mn-ea"/>
              </a:rPr>
              <a:t>3. 文化的功能包括（</a:t>
            </a:r>
            <a:r>
              <a:rPr lang="en-US" sz="2400">
                <a:solidFill>
                  <a:srgbClr val="FF0000"/>
                </a:solidFill>
                <a:effectLst/>
                <a:uFillTx/>
                <a:sym typeface="+mn-ea"/>
              </a:rPr>
              <a:t>ABDE</a:t>
            </a:r>
            <a:r>
              <a:rPr sz="2400">
                <a:effectLst/>
                <a:uFillTx/>
                <a:sym typeface="+mn-ea"/>
              </a:rPr>
              <a:t>）。</a:t>
            </a:r>
            <a:r>
              <a:rPr lang="en-US" sz="2400">
                <a:effectLst/>
                <a:uFillTx/>
                <a:sym typeface="+mn-ea"/>
              </a:rPr>
              <a:t>P25--26</a:t>
            </a:r>
            <a:endParaRPr sz="2400">
              <a:solidFill>
                <a:schemeClr val="tx1"/>
              </a:solidFill>
              <a:effectLst/>
              <a:uFillTx/>
            </a:endParaRPr>
          </a:p>
          <a:p>
            <a:pPr fontAlgn="auto">
              <a:lnSpc>
                <a:spcPct val="150000"/>
              </a:lnSpc>
            </a:pPr>
            <a:r>
              <a:rPr sz="2400">
                <a:effectLst/>
                <a:uFillTx/>
                <a:sym typeface="+mn-ea"/>
              </a:rPr>
              <a:t>A. 行为导向     B. 行动整合   C. 文明传承</a:t>
            </a:r>
            <a:endParaRPr sz="2400">
              <a:solidFill>
                <a:schemeClr val="tx1"/>
              </a:solidFill>
              <a:effectLst/>
              <a:uFillTx/>
            </a:endParaRPr>
          </a:p>
          <a:p>
            <a:pPr fontAlgn="auto">
              <a:lnSpc>
                <a:spcPct val="150000"/>
              </a:lnSpc>
            </a:pPr>
            <a:r>
              <a:rPr sz="2400">
                <a:effectLst/>
                <a:uFillTx/>
                <a:sym typeface="+mn-ea"/>
              </a:rPr>
              <a:t>D. 维持秩序     E. 社会延续</a:t>
            </a:r>
            <a:endParaRPr sz="2400">
              <a:solidFill>
                <a:schemeClr val="tx1"/>
              </a:solidFill>
              <a:effectLst/>
              <a:uFillTx/>
            </a:endParaRPr>
          </a:p>
          <a:p>
            <a:endParaRPr sz="2400"/>
          </a:p>
          <a:p>
            <a:pPr fontAlgn="auto">
              <a:lnSpc>
                <a:spcPct val="150000"/>
              </a:lnSpc>
            </a:pPr>
            <a:r>
              <a:rPr sz="2400"/>
              <a:t>  4. 社会化的基本内容包括（</a:t>
            </a:r>
            <a:r>
              <a:rPr lang="en-US" sz="2400">
                <a:solidFill>
                  <a:srgbClr val="FF0000"/>
                </a:solidFill>
              </a:rPr>
              <a:t>ABCE</a:t>
            </a:r>
            <a:r>
              <a:rPr sz="2400"/>
              <a:t>）</a:t>
            </a:r>
            <a:r>
              <a:rPr lang="en-US" sz="2400"/>
              <a:t>P31--32</a:t>
            </a:r>
            <a:endParaRPr sz="2400"/>
          </a:p>
          <a:p>
            <a:pPr fontAlgn="auto">
              <a:lnSpc>
                <a:spcPct val="150000"/>
              </a:lnSpc>
            </a:pPr>
            <a:r>
              <a:rPr sz="2400"/>
              <a:t>A. 学习基本的生活技能     B. 学习谋生技能</a:t>
            </a:r>
            <a:endParaRPr sz="2400"/>
          </a:p>
          <a:p>
            <a:pPr fontAlgn="auto">
              <a:lnSpc>
                <a:spcPct val="150000"/>
              </a:lnSpc>
            </a:pPr>
            <a:r>
              <a:rPr sz="2400"/>
              <a:t>C. 学习社会规范           D. 培养社会角色</a:t>
            </a:r>
            <a:endParaRPr sz="2400"/>
          </a:p>
          <a:p>
            <a:pPr fontAlgn="auto">
              <a:lnSpc>
                <a:spcPct val="150000"/>
              </a:lnSpc>
            </a:pPr>
            <a:r>
              <a:rPr sz="2400"/>
              <a:t>E. 确定人生目标</a:t>
            </a:r>
            <a:endParaRPr sz="24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11935" y="1120775"/>
            <a:ext cx="9043670" cy="4615815"/>
          </a:xfrm>
          <a:prstGeom prst="rect">
            <a:avLst/>
          </a:prstGeom>
          <a:noFill/>
        </p:spPr>
        <p:txBody>
          <a:bodyPr wrap="square" rtlCol="0">
            <a:spAutoFit/>
          </a:bodyPr>
          <a:p>
            <a:pPr fontAlgn="auto">
              <a:lnSpc>
                <a:spcPct val="150000"/>
              </a:lnSpc>
            </a:pPr>
            <a:r>
              <a:rPr lang="en-US" sz="2800" b="1"/>
              <a:t>   </a:t>
            </a:r>
            <a:r>
              <a:rPr sz="2400" b="1"/>
              <a:t>5. 近几年政府和人民团体大力推进家庭建设，倡导家庭建设的模式包括</a:t>
            </a:r>
            <a:r>
              <a:rPr sz="2400"/>
              <a:t>（</a:t>
            </a:r>
            <a:r>
              <a:rPr lang="en-US" sz="2400">
                <a:solidFill>
                  <a:srgbClr val="FF0000"/>
                </a:solidFill>
              </a:rPr>
              <a:t>ABCDE</a:t>
            </a:r>
            <a:r>
              <a:rPr sz="2400"/>
              <a:t>）。</a:t>
            </a:r>
            <a:endParaRPr sz="2400"/>
          </a:p>
          <a:p>
            <a:pPr fontAlgn="auto">
              <a:lnSpc>
                <a:spcPct val="150000"/>
              </a:lnSpc>
            </a:pPr>
            <a:r>
              <a:rPr sz="2400"/>
              <a:t>A. “和谐家庭”     B. “平安家庭”    C. “学习型家庭”</a:t>
            </a:r>
            <a:endParaRPr sz="2400"/>
          </a:p>
          <a:p>
            <a:pPr fontAlgn="auto">
              <a:lnSpc>
                <a:spcPct val="150000"/>
              </a:lnSpc>
            </a:pPr>
            <a:r>
              <a:rPr sz="2400"/>
              <a:t>D. “节约型家庭”   E. “五好文明家庭”</a:t>
            </a:r>
            <a:endParaRPr sz="2400"/>
          </a:p>
          <a:p>
            <a:pPr fontAlgn="auto">
              <a:lnSpc>
                <a:spcPct val="150000"/>
              </a:lnSpc>
            </a:pPr>
            <a:endParaRPr sz="2400"/>
          </a:p>
          <a:p>
            <a:pPr fontAlgn="auto">
              <a:lnSpc>
                <a:spcPct val="150000"/>
              </a:lnSpc>
            </a:pPr>
            <a:r>
              <a:rPr sz="2400" b="1"/>
              <a:t>6. 邻里的特点包括</a:t>
            </a:r>
            <a:r>
              <a:rPr sz="2400"/>
              <a:t>（</a:t>
            </a:r>
            <a:r>
              <a:rPr lang="en-US" sz="2400">
                <a:solidFill>
                  <a:srgbClr val="FF0000"/>
                </a:solidFill>
              </a:rPr>
              <a:t>ABCE</a:t>
            </a:r>
            <a:r>
              <a:rPr sz="2400"/>
              <a:t>）。</a:t>
            </a:r>
            <a:r>
              <a:rPr lang="en-US" sz="2400">
                <a:solidFill>
                  <a:srgbClr val="FF0000"/>
                </a:solidFill>
              </a:rPr>
              <a:t>P66</a:t>
            </a:r>
            <a:endParaRPr sz="2400"/>
          </a:p>
          <a:p>
            <a:pPr fontAlgn="auto">
              <a:lnSpc>
                <a:spcPct val="150000"/>
              </a:lnSpc>
            </a:pPr>
            <a:r>
              <a:rPr sz="2400"/>
              <a:t>A. 相邻而居       B. 守望相助      C. 相互信任</a:t>
            </a:r>
            <a:endParaRPr sz="2400"/>
          </a:p>
          <a:p>
            <a:pPr fontAlgn="auto">
              <a:lnSpc>
                <a:spcPct val="150000"/>
              </a:lnSpc>
            </a:pPr>
            <a:r>
              <a:rPr sz="2400"/>
              <a:t>D. 相互不交往     E. 具有变动性</a:t>
            </a:r>
            <a:endParaRPr sz="24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3" name="矩形 2"/>
          <p:cNvSpPr/>
          <p:nvPr/>
        </p:nvSpPr>
        <p:spPr>
          <a:xfrm>
            <a:off x="5043805" y="1316990"/>
            <a:ext cx="4773930" cy="2553335"/>
          </a:xfrm>
          <a:prstGeom prst="rect">
            <a:avLst/>
          </a:prstGeom>
          <a:noFill/>
          <a:ln>
            <a:noFill/>
          </a:ln>
        </p:spPr>
        <p:txBody>
          <a:bodyPr wrap="none" rtlCol="0" anchor="t">
            <a:spAutoFit/>
            <a:scene3d>
              <a:camera prst="orthographicFront"/>
              <a:lightRig rig="threePt" dir="t"/>
            </a:scene3d>
          </a:bodyPr>
          <a:p>
            <a:pPr algn="ctr"/>
            <a:r>
              <a:rPr lang="zh-CN" altLang="zh-CN" sz="7200" b="1">
                <a:solidFill>
                  <a:schemeClr val="accent1"/>
                </a:solidFill>
                <a:effectLst>
                  <a:outerShdw blurRad="38100" dist="25400" dir="5400000" algn="ctr" rotWithShape="0">
                    <a:srgbClr val="6E747A">
                      <a:alpha val="43000"/>
                    </a:srgbClr>
                  </a:outerShdw>
                </a:effectLst>
              </a:rPr>
              <a:t>农村社会学</a:t>
            </a:r>
            <a:endParaRPr lang="zh-CN" altLang="zh-CN" sz="7200" b="1">
              <a:solidFill>
                <a:schemeClr val="accent1"/>
              </a:solidFill>
              <a:effectLst>
                <a:outerShdw blurRad="38100" dist="25400" dir="5400000" algn="ctr" rotWithShape="0">
                  <a:srgbClr val="6E747A">
                    <a:alpha val="43000"/>
                  </a:srgbClr>
                </a:outerShdw>
              </a:effectLst>
            </a:endParaRPr>
          </a:p>
          <a:p>
            <a:pPr algn="ctr"/>
            <a:endParaRPr lang="zh-CN" altLang="zh-CN" sz="4400" b="1">
              <a:solidFill>
                <a:srgbClr val="FF0000"/>
              </a:solidFill>
              <a:effectLst>
                <a:outerShdw blurRad="38100" dist="25400" dir="5400000" algn="ctr" rotWithShape="0">
                  <a:srgbClr val="6E747A">
                    <a:alpha val="43000"/>
                  </a:srgbClr>
                </a:outerShdw>
              </a:effectLst>
            </a:endParaRPr>
          </a:p>
          <a:p>
            <a:pPr algn="ctr"/>
            <a:r>
              <a:rPr lang="zh-CN" altLang="zh-CN" sz="4400" b="1">
                <a:solidFill>
                  <a:srgbClr val="FF0000"/>
                </a:solidFill>
                <a:effectLst>
                  <a:outerShdw blurRad="38100" dist="25400" dir="5400000" algn="ctr" rotWithShape="0">
                    <a:srgbClr val="6E747A">
                      <a:alpha val="43000"/>
                    </a:srgbClr>
                  </a:outerShdw>
                </a:effectLst>
              </a:rPr>
              <a:t>第二次导学</a:t>
            </a:r>
            <a:endParaRPr lang="zh-CN" altLang="zh-CN" sz="4400" b="1">
              <a:solidFill>
                <a:srgbClr val="FF0000"/>
              </a:solidFill>
              <a:effectLst>
                <a:outerShdw blurRad="38100" dist="25400" dir="5400000" algn="ctr" rotWithShape="0">
                  <a:srgbClr val="6E747A">
                    <a:alpha val="43000"/>
                  </a:srgbClr>
                </a:outerShdw>
              </a:effectLst>
            </a:endParaRPr>
          </a:p>
        </p:txBody>
      </p:sp>
      <p:sp>
        <p:nvSpPr>
          <p:cNvPr id="4" name="矩形 3"/>
          <p:cNvSpPr/>
          <p:nvPr/>
        </p:nvSpPr>
        <p:spPr>
          <a:xfrm>
            <a:off x="4723130" y="4450080"/>
            <a:ext cx="5414645" cy="953135"/>
          </a:xfrm>
          <a:prstGeom prst="rect">
            <a:avLst/>
          </a:prstGeom>
          <a:noFill/>
          <a:ln>
            <a:noFill/>
          </a:ln>
        </p:spPr>
        <p:txBody>
          <a:bodyPr wrap="square" rtlCol="0" anchor="t">
            <a:spAutoFit/>
          </a:bodyPr>
          <a:p>
            <a:pPr algn="ctr"/>
            <a:endParaRPr lang="zh-CN" altLang="en-US" sz="2800" b="1">
              <a:solidFill>
                <a:schemeClr val="accent1"/>
              </a:solidFill>
              <a:effectLst>
                <a:outerShdw blurRad="38100" dist="25400" dir="5400000" algn="ctr" rotWithShape="0">
                  <a:srgbClr val="6E747A">
                    <a:alpha val="43000"/>
                  </a:srgbClr>
                </a:outerShdw>
              </a:effectLst>
            </a:endParaRPr>
          </a:p>
          <a:p>
            <a:pPr algn="ctr"/>
            <a:r>
              <a:rPr lang="zh-CN" altLang="en-US" sz="2800" b="1">
                <a:solidFill>
                  <a:schemeClr val="accent1"/>
                </a:solidFill>
                <a:effectLst>
                  <a:outerShdw blurRad="38100" dist="25400" dir="5400000" algn="ctr" rotWithShape="0">
                    <a:srgbClr val="6E747A">
                      <a:alpha val="43000"/>
                    </a:srgbClr>
                  </a:outerShdw>
                </a:effectLst>
              </a:rPr>
              <a:t>邢台广播电视大学   李英霞</a:t>
            </a:r>
            <a:endParaRPr lang="zh-CN" altLang="en-US" sz="2800" b="1">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bldLst>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11935" y="844550"/>
            <a:ext cx="9043670" cy="5169535"/>
          </a:xfrm>
          <a:prstGeom prst="rect">
            <a:avLst/>
          </a:prstGeom>
          <a:noFill/>
        </p:spPr>
        <p:txBody>
          <a:bodyPr wrap="square" rtlCol="0">
            <a:spAutoFit/>
          </a:bodyPr>
          <a:p>
            <a:pPr fontAlgn="auto">
              <a:lnSpc>
                <a:spcPct val="150000"/>
              </a:lnSpc>
            </a:pPr>
            <a:r>
              <a:rPr lang="en-US" sz="2800" b="1"/>
              <a:t>  </a:t>
            </a:r>
            <a:r>
              <a:rPr sz="2400" b="1"/>
              <a:t> 7. 社会组织的构成要素包括（</a:t>
            </a:r>
            <a:r>
              <a:rPr lang="en-US" sz="2400" b="1">
                <a:solidFill>
                  <a:srgbClr val="FF0000"/>
                </a:solidFill>
              </a:rPr>
              <a:t>ABCDE</a:t>
            </a:r>
            <a:r>
              <a:rPr sz="2400" b="1"/>
              <a:t>）。</a:t>
            </a:r>
            <a:r>
              <a:rPr lang="en-US" sz="2400" b="1"/>
              <a:t>P71--72</a:t>
            </a:r>
            <a:endParaRPr sz="2400" b="1"/>
          </a:p>
          <a:p>
            <a:pPr fontAlgn="auto">
              <a:lnSpc>
                <a:spcPct val="150000"/>
              </a:lnSpc>
            </a:pPr>
            <a:r>
              <a:rPr sz="2400" b="1"/>
              <a:t>A. 一定数量的成员        B. 特定的活动目标</a:t>
            </a:r>
            <a:endParaRPr sz="2400" b="1"/>
          </a:p>
          <a:p>
            <a:pPr fontAlgn="auto">
              <a:lnSpc>
                <a:spcPct val="150000"/>
              </a:lnSpc>
            </a:pPr>
            <a:r>
              <a:rPr sz="2400" b="1"/>
              <a:t>C. 相对规范的组织规程    D、权力的分层体系 </a:t>
            </a:r>
            <a:endParaRPr sz="2400" b="1"/>
          </a:p>
          <a:p>
            <a:pPr fontAlgn="auto">
              <a:lnSpc>
                <a:spcPct val="150000"/>
              </a:lnSpc>
            </a:pPr>
            <a:r>
              <a:rPr sz="2400" b="1"/>
              <a:t>E. 一定的物质设备</a:t>
            </a:r>
            <a:endParaRPr sz="2400" b="1"/>
          </a:p>
          <a:p>
            <a:pPr fontAlgn="auto">
              <a:lnSpc>
                <a:spcPct val="150000"/>
              </a:lnSpc>
            </a:pPr>
            <a:endParaRPr sz="2400" b="1"/>
          </a:p>
          <a:p>
            <a:pPr fontAlgn="auto">
              <a:lnSpc>
                <a:spcPct val="150000"/>
              </a:lnSpc>
            </a:pPr>
            <a:r>
              <a:rPr sz="2400" b="1"/>
              <a:t>8. 村民委员会的特征包括（</a:t>
            </a:r>
            <a:r>
              <a:rPr lang="en-US" sz="2400" b="1">
                <a:solidFill>
                  <a:srgbClr val="FF0000"/>
                </a:solidFill>
              </a:rPr>
              <a:t>ABCDE</a:t>
            </a:r>
            <a:r>
              <a:rPr sz="2400" b="1"/>
              <a:t>）。</a:t>
            </a:r>
            <a:r>
              <a:rPr lang="en-US" sz="2400" b="1"/>
              <a:t>P84--85</a:t>
            </a:r>
            <a:endParaRPr sz="2400" b="1"/>
          </a:p>
          <a:p>
            <a:pPr fontAlgn="auto">
              <a:lnSpc>
                <a:spcPct val="150000"/>
              </a:lnSpc>
            </a:pPr>
            <a:r>
              <a:rPr sz="2400" b="1"/>
              <a:t>A. 群众性    B. 自治性    C. 基层性    D. 地域性</a:t>
            </a:r>
            <a:endParaRPr sz="2400" b="1"/>
          </a:p>
          <a:p>
            <a:pPr fontAlgn="auto">
              <a:lnSpc>
                <a:spcPct val="150000"/>
              </a:lnSpc>
            </a:pPr>
            <a:r>
              <a:rPr sz="2400" b="1"/>
              <a:t>E. 广泛性</a:t>
            </a:r>
            <a:endParaRPr sz="2400" b="1"/>
          </a:p>
          <a:p>
            <a:pPr fontAlgn="auto">
              <a:lnSpc>
                <a:spcPct val="150000"/>
              </a:lnSpc>
            </a:pPr>
            <a:r>
              <a:rPr sz="2400" b="1"/>
              <a:t>    </a:t>
            </a:r>
            <a:endParaRPr sz="2400" b="1"/>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1"/>
          <a:stretch>
            <a:fillRect/>
          </a:stretch>
        </p:blipFill>
        <p:spPr>
          <a:xfrm>
            <a:off x="0" y="0"/>
            <a:ext cx="12192000" cy="6858000"/>
          </a:xfrm>
          <a:prstGeom prst="rect">
            <a:avLst/>
          </a:prstGeom>
        </p:spPr>
      </p:pic>
      <p:sp>
        <p:nvSpPr>
          <p:cNvPr id="2" name="文本框 1"/>
          <p:cNvSpPr txBox="1"/>
          <p:nvPr/>
        </p:nvSpPr>
        <p:spPr>
          <a:xfrm>
            <a:off x="1358900" y="474980"/>
            <a:ext cx="10059670" cy="5908040"/>
          </a:xfrm>
          <a:prstGeom prst="rect">
            <a:avLst/>
          </a:prstGeom>
          <a:noFill/>
        </p:spPr>
        <p:txBody>
          <a:bodyPr wrap="square" rtlCol="0">
            <a:spAutoFit/>
          </a:bodyPr>
          <a:p>
            <a:pPr algn="l" fontAlgn="auto">
              <a:lnSpc>
                <a:spcPct val="150000"/>
              </a:lnSpc>
            </a:pPr>
            <a:r>
              <a:rPr lang="en-US" altLang="zh-CN" sz="2400"/>
              <a:t> </a:t>
            </a:r>
            <a:r>
              <a:rPr lang="en-US" altLang="zh-CN" sz="2800"/>
              <a:t> </a:t>
            </a:r>
            <a:r>
              <a:rPr lang="zh-CN" altLang="en-US" sz="2800"/>
              <a:t>9. 社区的构成要素包括（</a:t>
            </a:r>
            <a:r>
              <a:rPr lang="en-US" altLang="zh-CN" sz="2800">
                <a:solidFill>
                  <a:srgbClr val="FF0000"/>
                </a:solidFill>
              </a:rPr>
              <a:t>ABCE</a:t>
            </a:r>
            <a:r>
              <a:rPr lang="zh-CN" altLang="en-US" sz="2800"/>
              <a:t>）。</a:t>
            </a:r>
            <a:r>
              <a:rPr lang="en-US" altLang="zh-CN" sz="2800"/>
              <a:t>P95--96</a:t>
            </a:r>
            <a:endParaRPr lang="zh-CN" altLang="en-US" sz="2800"/>
          </a:p>
          <a:p>
            <a:pPr algn="l" fontAlgn="auto">
              <a:lnSpc>
                <a:spcPct val="150000"/>
              </a:lnSpc>
            </a:pPr>
            <a:r>
              <a:rPr lang="zh-CN" altLang="en-US" sz="2800"/>
              <a:t>A. 共同生活的人群          B. 一定的地域</a:t>
            </a:r>
            <a:endParaRPr lang="zh-CN" altLang="en-US" sz="2800"/>
          </a:p>
          <a:p>
            <a:pPr algn="l" fontAlgn="auto">
              <a:lnSpc>
                <a:spcPct val="150000"/>
              </a:lnSpc>
            </a:pPr>
            <a:r>
              <a:rPr lang="zh-CN" altLang="en-US" sz="2800"/>
              <a:t>C. 一定的生产和生活设施    D. 一定的管理机构</a:t>
            </a:r>
            <a:endParaRPr lang="zh-CN" altLang="en-US" sz="2800"/>
          </a:p>
          <a:p>
            <a:pPr algn="l" fontAlgn="auto">
              <a:lnSpc>
                <a:spcPct val="150000"/>
              </a:lnSpc>
            </a:pPr>
            <a:r>
              <a:rPr lang="zh-CN" altLang="en-US" sz="2800"/>
              <a:t>E. 社区文化</a:t>
            </a:r>
            <a:endParaRPr lang="zh-CN" altLang="en-US" sz="2800"/>
          </a:p>
          <a:p>
            <a:pPr algn="l" fontAlgn="auto">
              <a:lnSpc>
                <a:spcPct val="150000"/>
              </a:lnSpc>
            </a:pPr>
            <a:endParaRPr lang="zh-CN" altLang="en-US" sz="2800"/>
          </a:p>
          <a:p>
            <a:pPr algn="l" fontAlgn="auto">
              <a:lnSpc>
                <a:spcPct val="150000"/>
              </a:lnSpc>
            </a:pPr>
            <a:r>
              <a:rPr lang="zh-CN" altLang="en-US" sz="2800"/>
              <a:t>10. 影响或决定生活方式的主要因素包括（</a:t>
            </a:r>
            <a:r>
              <a:rPr lang="en-US" altLang="zh-CN" sz="2800">
                <a:solidFill>
                  <a:srgbClr val="FF0000"/>
                </a:solidFill>
              </a:rPr>
              <a:t>ABCDE</a:t>
            </a:r>
            <a:r>
              <a:rPr lang="zh-CN" altLang="en-US" sz="2800"/>
              <a:t>）。</a:t>
            </a:r>
            <a:r>
              <a:rPr lang="en-US" altLang="zh-CN" sz="2800"/>
              <a:t>P119</a:t>
            </a:r>
            <a:endParaRPr lang="zh-CN" altLang="en-US" sz="2800"/>
          </a:p>
          <a:p>
            <a:pPr algn="l" fontAlgn="auto">
              <a:lnSpc>
                <a:spcPct val="150000"/>
              </a:lnSpc>
            </a:pPr>
            <a:r>
              <a:rPr lang="zh-CN" altLang="en-US" sz="2800"/>
              <a:t>A. 生产方式     B. 自然条件     </a:t>
            </a:r>
            <a:endParaRPr lang="zh-CN" altLang="en-US" sz="2800"/>
          </a:p>
          <a:p>
            <a:pPr algn="l" fontAlgn="auto">
              <a:lnSpc>
                <a:spcPct val="150000"/>
              </a:lnSpc>
            </a:pPr>
            <a:r>
              <a:rPr lang="zh-CN" altLang="en-US" sz="2800"/>
              <a:t>C. 科学技术     D. 风俗习惯和价值观念</a:t>
            </a:r>
            <a:endParaRPr lang="zh-CN" altLang="en-US" sz="2800"/>
          </a:p>
          <a:p>
            <a:pPr algn="l" fontAlgn="auto">
              <a:lnSpc>
                <a:spcPct val="150000"/>
              </a:lnSpc>
            </a:pPr>
            <a:r>
              <a:rPr lang="zh-CN" altLang="en-US" sz="2800"/>
              <a:t>E. 政治制度</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249680" y="843915"/>
            <a:ext cx="10031095" cy="5169535"/>
          </a:xfrm>
          <a:prstGeom prst="rect">
            <a:avLst/>
          </a:prstGeom>
          <a:noFill/>
        </p:spPr>
        <p:txBody>
          <a:bodyPr wrap="square" rtlCol="0">
            <a:spAutoFit/>
          </a:bodyPr>
          <a:p>
            <a:pPr fontAlgn="auto">
              <a:lnSpc>
                <a:spcPct val="150000"/>
              </a:lnSpc>
            </a:pPr>
            <a:r>
              <a:rPr lang="en-US" sz="2800" b="1"/>
              <a:t>  </a:t>
            </a:r>
            <a:r>
              <a:rPr sz="2400"/>
              <a:t>三、名词解释（12分）</a:t>
            </a:r>
            <a:endParaRPr sz="2400"/>
          </a:p>
          <a:p>
            <a:pPr fontAlgn="auto">
              <a:lnSpc>
                <a:spcPct val="150000"/>
              </a:lnSpc>
            </a:pPr>
            <a:r>
              <a:rPr sz="2400"/>
              <a:t>1. 乡村建设运动</a:t>
            </a:r>
            <a:r>
              <a:rPr lang="en-US" sz="2400">
                <a:solidFill>
                  <a:srgbClr val="FF0000"/>
                </a:solidFill>
              </a:rPr>
              <a:t>(P10)</a:t>
            </a:r>
            <a:endParaRPr sz="2400">
              <a:solidFill>
                <a:srgbClr val="FF0000"/>
              </a:solidFill>
            </a:endParaRPr>
          </a:p>
          <a:p>
            <a:pPr fontAlgn="auto">
              <a:lnSpc>
                <a:spcPct val="150000"/>
              </a:lnSpc>
            </a:pPr>
            <a:r>
              <a:rPr sz="2400"/>
              <a:t>2. 基本社会化</a:t>
            </a:r>
            <a:r>
              <a:rPr lang="zh-CN" sz="2400">
                <a:solidFill>
                  <a:srgbClr val="FF0000"/>
                </a:solidFill>
              </a:rPr>
              <a:t>是指一个人从出生到他成为一个基本合格的社会成员的全过程。</a:t>
            </a:r>
            <a:r>
              <a:rPr lang="zh-CN" sz="2400"/>
              <a:t>是从生物人变为社会人的过程。基本上只从婴儿到青年的这段时间。</a:t>
            </a:r>
            <a:endParaRPr sz="2400"/>
          </a:p>
          <a:p>
            <a:pPr fontAlgn="auto">
              <a:lnSpc>
                <a:spcPct val="150000"/>
              </a:lnSpc>
            </a:pPr>
            <a:r>
              <a:rPr sz="2400"/>
              <a:t>3. 社会群体</a:t>
            </a:r>
            <a:r>
              <a:rPr lang="en-US" sz="2400">
                <a:solidFill>
                  <a:srgbClr val="FF0000"/>
                </a:solidFill>
              </a:rPr>
              <a:t>(P51)</a:t>
            </a:r>
            <a:endParaRPr sz="2400"/>
          </a:p>
          <a:p>
            <a:pPr fontAlgn="auto">
              <a:lnSpc>
                <a:spcPct val="150000"/>
              </a:lnSpc>
            </a:pPr>
            <a:r>
              <a:rPr sz="2400"/>
              <a:t>4. 家长制</a:t>
            </a:r>
            <a:r>
              <a:rPr lang="en-US" sz="2400">
                <a:solidFill>
                  <a:srgbClr val="FF0000"/>
                </a:solidFill>
              </a:rPr>
              <a:t>(P78)</a:t>
            </a:r>
            <a:endParaRPr sz="2400"/>
          </a:p>
          <a:p>
            <a:pPr fontAlgn="auto">
              <a:lnSpc>
                <a:spcPct val="150000"/>
              </a:lnSpc>
            </a:pPr>
            <a:r>
              <a:rPr sz="2400"/>
              <a:t>5. 社区发展</a:t>
            </a:r>
            <a:r>
              <a:rPr lang="en-US" sz="2400">
                <a:solidFill>
                  <a:srgbClr val="FF0000"/>
                </a:solidFill>
              </a:rPr>
              <a:t>(P96)</a:t>
            </a:r>
            <a:endParaRPr sz="2400">
              <a:solidFill>
                <a:srgbClr val="FF0000"/>
              </a:solidFill>
            </a:endParaRPr>
          </a:p>
          <a:p>
            <a:pPr fontAlgn="auto">
              <a:lnSpc>
                <a:spcPct val="150000"/>
              </a:lnSpc>
            </a:pPr>
            <a:r>
              <a:rPr sz="2400"/>
              <a:t>6. 恩格尔系数  </a:t>
            </a:r>
            <a:r>
              <a:rPr lang="zh-CN" sz="2400">
                <a:solidFill>
                  <a:srgbClr val="FF0000"/>
                </a:solidFill>
              </a:rPr>
              <a:t>是指在人们的生活消费总支出中，用于饮食方面的支出占总支出的比例。</a:t>
            </a:r>
            <a:r>
              <a:rPr lang="zh-CN" sz="2400">
                <a:solidFill>
                  <a:schemeClr val="tx1"/>
                </a:solidFill>
              </a:rPr>
              <a:t>比例越小生活质量越高；</a:t>
            </a:r>
            <a:r>
              <a:rPr lang="zh-CN" sz="2400">
                <a:solidFill>
                  <a:schemeClr val="tx1"/>
                </a:solidFill>
                <a:sym typeface="+mn-ea"/>
              </a:rPr>
              <a:t>比例越大生活质量越低。</a:t>
            </a:r>
            <a:endParaRPr lang="zh-CN" sz="2400">
              <a:solidFill>
                <a:schemeClr val="tx1"/>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74165" y="1213485"/>
            <a:ext cx="9043670" cy="3759200"/>
          </a:xfrm>
          <a:prstGeom prst="rect">
            <a:avLst/>
          </a:prstGeom>
          <a:noFill/>
        </p:spPr>
        <p:txBody>
          <a:bodyPr wrap="square" rtlCol="0">
            <a:spAutoFit/>
          </a:bodyPr>
          <a:p>
            <a:pPr fontAlgn="auto">
              <a:lnSpc>
                <a:spcPct val="150000"/>
              </a:lnSpc>
            </a:pPr>
            <a:r>
              <a:rPr sz="2800"/>
              <a:t>四、简答题（28分）</a:t>
            </a:r>
            <a:endParaRPr sz="2800"/>
          </a:p>
          <a:p>
            <a:pPr fontAlgn="auto">
              <a:lnSpc>
                <a:spcPct val="150000"/>
              </a:lnSpc>
            </a:pPr>
          </a:p>
          <a:p>
            <a:pPr fontAlgn="auto">
              <a:lnSpc>
                <a:spcPts val="5080"/>
              </a:lnSpc>
            </a:pPr>
            <a:r>
              <a:rPr sz="2400">
                <a:solidFill>
                  <a:schemeClr val="tx1"/>
                </a:solidFill>
                <a:uFillTx/>
              </a:rPr>
              <a:t>1. 简述农村、农业、农民的关系（7分）</a:t>
            </a:r>
            <a:r>
              <a:rPr lang="zh-CN" sz="2400">
                <a:solidFill>
                  <a:srgbClr val="FF0000"/>
                </a:solidFill>
                <a:uFillTx/>
              </a:rPr>
              <a:t>（</a:t>
            </a:r>
            <a:r>
              <a:rPr lang="en-US" altLang="zh-CN" sz="2400">
                <a:solidFill>
                  <a:srgbClr val="FF0000"/>
                </a:solidFill>
                <a:uFillTx/>
              </a:rPr>
              <a:t>P4)</a:t>
            </a:r>
            <a:endParaRPr sz="2400">
              <a:solidFill>
                <a:srgbClr val="FF0000"/>
              </a:solidFill>
              <a:uFillTx/>
            </a:endParaRPr>
          </a:p>
          <a:p>
            <a:pPr fontAlgn="auto">
              <a:lnSpc>
                <a:spcPts val="5080"/>
              </a:lnSpc>
            </a:pPr>
            <a:r>
              <a:rPr sz="2400">
                <a:solidFill>
                  <a:schemeClr val="tx1"/>
                </a:solidFill>
                <a:uFillTx/>
              </a:rPr>
              <a:t>2. 简述社会化的基本内容（7分）   </a:t>
            </a:r>
            <a:r>
              <a:rPr sz="2400">
                <a:solidFill>
                  <a:srgbClr val="FF0000"/>
                </a:solidFill>
                <a:uFillTx/>
              </a:rPr>
              <a:t> </a:t>
            </a:r>
            <a:r>
              <a:rPr lang="en-US" sz="2400">
                <a:solidFill>
                  <a:srgbClr val="FF0000"/>
                </a:solidFill>
                <a:uFillTx/>
              </a:rPr>
              <a:t>(P31)</a:t>
            </a:r>
            <a:endParaRPr sz="2400">
              <a:solidFill>
                <a:srgbClr val="FF0000"/>
              </a:solidFill>
              <a:uFillTx/>
            </a:endParaRPr>
          </a:p>
          <a:p>
            <a:pPr fontAlgn="auto">
              <a:lnSpc>
                <a:spcPts val="5080"/>
              </a:lnSpc>
            </a:pPr>
            <a:r>
              <a:rPr sz="2400">
                <a:solidFill>
                  <a:schemeClr val="tx1"/>
                </a:solidFill>
                <a:uFillTx/>
              </a:rPr>
              <a:t>3. 社会组织的构成要素（7分）     </a:t>
            </a:r>
            <a:r>
              <a:rPr lang="en-US" sz="2400">
                <a:solidFill>
                  <a:srgbClr val="FF0000"/>
                </a:solidFill>
                <a:uFillTx/>
              </a:rPr>
              <a:t>(P71-72)</a:t>
            </a:r>
            <a:endParaRPr sz="2400">
              <a:solidFill>
                <a:srgbClr val="FF0000"/>
              </a:solidFill>
              <a:uFillTx/>
            </a:endParaRPr>
          </a:p>
          <a:p>
            <a:pPr fontAlgn="auto">
              <a:lnSpc>
                <a:spcPts val="5080"/>
              </a:lnSpc>
            </a:pPr>
            <a:r>
              <a:rPr sz="2400">
                <a:solidFill>
                  <a:schemeClr val="tx1"/>
                </a:solidFill>
                <a:uFillTx/>
              </a:rPr>
              <a:t>4. 科学技术影响生活方式的主要表现（7分）</a:t>
            </a:r>
            <a:r>
              <a:rPr lang="en-US" sz="2400">
                <a:solidFill>
                  <a:srgbClr val="FF0000"/>
                </a:solidFill>
                <a:uFillTx/>
              </a:rPr>
              <a:t>(P119--120)</a:t>
            </a:r>
            <a:endParaRPr lang="en-US" sz="2400">
              <a:solidFill>
                <a:srgbClr val="FF0000"/>
              </a:solidFill>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74165" y="1213485"/>
            <a:ext cx="9043670" cy="4799965"/>
          </a:xfrm>
          <a:prstGeom prst="rect">
            <a:avLst/>
          </a:prstGeom>
          <a:noFill/>
        </p:spPr>
        <p:txBody>
          <a:bodyPr wrap="square" rtlCol="0">
            <a:spAutoFit/>
          </a:bodyPr>
          <a:p>
            <a:pPr fontAlgn="auto">
              <a:lnSpc>
                <a:spcPct val="150000"/>
              </a:lnSpc>
            </a:pPr>
            <a:r>
              <a:rPr lang="en-US" sz="2800" b="1"/>
              <a:t> 五、论述题（20分）</a:t>
            </a:r>
            <a:endParaRPr lang="en-US" sz="2800" b="1"/>
          </a:p>
          <a:p>
            <a:pPr fontAlgn="auto">
              <a:lnSpc>
                <a:spcPct val="150000"/>
              </a:lnSpc>
            </a:pPr>
            <a:r>
              <a:rPr lang="en-US" sz="2800" b="1"/>
              <a:t>    联系我国现实，深入阐述我国农村城镇化的道路选择及其实现的途径。 (P103--110)</a:t>
            </a:r>
            <a:endParaRPr lang="en-US" sz="2800" b="1"/>
          </a:p>
          <a:p>
            <a:pPr fontAlgn="auto">
              <a:lnSpc>
                <a:spcPct val="150000"/>
              </a:lnSpc>
            </a:pPr>
            <a:r>
              <a:rPr lang="zh-CN" sz="2400">
                <a:solidFill>
                  <a:srgbClr val="FF0000"/>
                </a:solidFill>
              </a:rPr>
              <a:t>解题思路</a:t>
            </a:r>
            <a:endParaRPr lang="zh-CN" sz="2400">
              <a:solidFill>
                <a:srgbClr val="FF0000"/>
              </a:solidFill>
            </a:endParaRPr>
          </a:p>
          <a:p>
            <a:pPr fontAlgn="auto">
              <a:lnSpc>
                <a:spcPct val="150000"/>
              </a:lnSpc>
            </a:pPr>
            <a:r>
              <a:rPr lang="en-US" altLang="zh-CN" sz="2400">
                <a:solidFill>
                  <a:srgbClr val="FF0000"/>
                </a:solidFill>
              </a:rPr>
              <a:t>1</a:t>
            </a:r>
            <a:r>
              <a:rPr lang="zh-CN" altLang="en-US" sz="2400">
                <a:solidFill>
                  <a:srgbClr val="FF0000"/>
                </a:solidFill>
              </a:rPr>
              <a:t>、城镇化的含义</a:t>
            </a:r>
            <a:endParaRPr lang="zh-CN" altLang="en-US" sz="2400">
              <a:solidFill>
                <a:srgbClr val="FF0000"/>
              </a:solidFill>
            </a:endParaRPr>
          </a:p>
          <a:p>
            <a:pPr fontAlgn="auto">
              <a:lnSpc>
                <a:spcPct val="150000"/>
              </a:lnSpc>
            </a:pPr>
            <a:r>
              <a:rPr lang="en-US" altLang="zh-CN" sz="2400">
                <a:solidFill>
                  <a:srgbClr val="FF0000"/>
                </a:solidFill>
              </a:rPr>
              <a:t>2</a:t>
            </a:r>
            <a:r>
              <a:rPr lang="zh-CN" altLang="en-US" sz="2400">
                <a:solidFill>
                  <a:srgbClr val="FF0000"/>
                </a:solidFill>
              </a:rPr>
              <a:t>、城镇化的必然性</a:t>
            </a:r>
            <a:endParaRPr lang="zh-CN" altLang="en-US" sz="2400">
              <a:solidFill>
                <a:srgbClr val="FF0000"/>
              </a:solidFill>
            </a:endParaRPr>
          </a:p>
          <a:p>
            <a:pPr fontAlgn="auto">
              <a:lnSpc>
                <a:spcPct val="150000"/>
              </a:lnSpc>
            </a:pPr>
            <a:r>
              <a:rPr lang="en-US" altLang="zh-CN" sz="2400">
                <a:solidFill>
                  <a:srgbClr val="FF0000"/>
                </a:solidFill>
              </a:rPr>
              <a:t>3</a:t>
            </a:r>
            <a:r>
              <a:rPr lang="zh-CN" altLang="en-US" sz="2400">
                <a:solidFill>
                  <a:srgbClr val="FF0000"/>
                </a:solidFill>
              </a:rPr>
              <a:t>、农村城镇化的道路选择</a:t>
            </a:r>
            <a:endParaRPr lang="zh-CN" altLang="en-US" sz="2400">
              <a:solidFill>
                <a:srgbClr val="FF0000"/>
              </a:solidFill>
            </a:endParaRPr>
          </a:p>
          <a:p>
            <a:pPr fontAlgn="auto">
              <a:lnSpc>
                <a:spcPct val="150000"/>
              </a:lnSpc>
            </a:pPr>
            <a:r>
              <a:rPr lang="en-US" altLang="zh-CN" sz="2400">
                <a:solidFill>
                  <a:srgbClr val="FF0000"/>
                </a:solidFill>
              </a:rPr>
              <a:t>4</a:t>
            </a:r>
            <a:r>
              <a:rPr lang="zh-CN" altLang="en-US" sz="2400">
                <a:solidFill>
                  <a:srgbClr val="FF0000"/>
                </a:solidFill>
              </a:rPr>
              <a:t>、农村城镇化的实现途径</a:t>
            </a:r>
            <a:r>
              <a:rPr lang="en-US" altLang="zh-CN" sz="2400">
                <a:solidFill>
                  <a:srgbClr val="FF0000"/>
                </a:solidFill>
              </a:rPr>
              <a:t>(P109)</a:t>
            </a:r>
            <a:endParaRPr lang="en-US" altLang="zh-CN"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文本框 3"/>
          <p:cNvSpPr txBox="1"/>
          <p:nvPr/>
        </p:nvSpPr>
        <p:spPr>
          <a:xfrm>
            <a:off x="4011930" y="2028825"/>
            <a:ext cx="6219825" cy="1476375"/>
          </a:xfrm>
          <a:prstGeom prst="rect">
            <a:avLst/>
          </a:prstGeom>
          <a:noFill/>
        </p:spPr>
        <p:txBody>
          <a:bodyPr wrap="square" rtlCol="0">
            <a:spAutoFit/>
          </a:bodyPr>
          <a:p>
            <a:pPr fontAlgn="auto">
              <a:lnSpc>
                <a:spcPct val="150000"/>
              </a:lnSpc>
            </a:pPr>
            <a:r>
              <a:rPr lang="en-US" altLang="zh-CN" sz="3600">
                <a:latin typeface="楷体_GB2312" panose="02010609030101010101" charset="-122"/>
                <a:ea typeface="楷体_GB2312" panose="02010609030101010101" charset="-122"/>
              </a:rPr>
              <a:t>  </a:t>
            </a:r>
            <a:r>
              <a:rPr lang="zh-CN" altLang="en-US" sz="4800" b="1">
                <a:latin typeface="方正小标宋简体" panose="03000509000000000000" charset="-122"/>
                <a:ea typeface="方正小标宋简体" panose="03000509000000000000" charset="-122"/>
                <a:cs typeface="方正小标宋简体" panose="03000509000000000000" charset="-122"/>
              </a:rPr>
              <a:t>农村社会学作业</a:t>
            </a:r>
            <a:r>
              <a:rPr lang="en-US" altLang="zh-CN" sz="6000" b="1">
                <a:latin typeface="方正小标宋简体" panose="03000509000000000000" charset="-122"/>
                <a:ea typeface="方正小标宋简体" panose="03000509000000000000" charset="-122"/>
                <a:cs typeface="方正小标宋简体" panose="03000509000000000000" charset="-122"/>
              </a:rPr>
              <a:t>  3</a:t>
            </a:r>
            <a:endParaRPr lang="en-US" altLang="zh-CN" sz="6000" b="1">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817880" y="858520"/>
            <a:ext cx="10231120" cy="6462395"/>
          </a:xfrm>
          <a:prstGeom prst="rect">
            <a:avLst/>
          </a:prstGeom>
          <a:noFill/>
        </p:spPr>
        <p:txBody>
          <a:bodyPr wrap="square" rtlCol="0">
            <a:spAutoFit/>
          </a:bodyPr>
          <a:p>
            <a:pPr fontAlgn="auto">
              <a:lnSpc>
                <a:spcPct val="150000"/>
              </a:lnSpc>
            </a:pPr>
            <a:r>
              <a:rPr lang="en-US" sz="2800" b="1"/>
              <a:t>  题目：结合我国农村社会的实际，谈一谈我国农村社会存在的问题、成因、解决的对策（人口问题、贫困问题、教育问题、环境问题、治安问题五方面结合当地实际</a:t>
            </a:r>
            <a:r>
              <a:rPr lang="en-US" sz="2800" b="1">
                <a:solidFill>
                  <a:srgbClr val="FF0000"/>
                </a:solidFill>
              </a:rPr>
              <a:t>任选其一</a:t>
            </a:r>
            <a:r>
              <a:rPr lang="en-US" sz="2800" b="1"/>
              <a:t>）</a:t>
            </a:r>
            <a:endParaRPr lang="en-US" sz="2800" b="1"/>
          </a:p>
          <a:p>
            <a:pPr fontAlgn="auto">
              <a:lnSpc>
                <a:spcPct val="150000"/>
              </a:lnSpc>
            </a:pPr>
            <a:endParaRPr lang="en-US" sz="2400" b="1">
              <a:solidFill>
                <a:srgbClr val="FF0000"/>
              </a:solidFill>
            </a:endParaRPr>
          </a:p>
          <a:p>
            <a:pPr fontAlgn="auto">
              <a:lnSpc>
                <a:spcPct val="150000"/>
              </a:lnSpc>
            </a:pPr>
            <a:r>
              <a:rPr lang="en-US" sz="2400" b="1">
                <a:solidFill>
                  <a:srgbClr val="FF0000"/>
                </a:solidFill>
              </a:rPr>
              <a:t>目的：</a:t>
            </a:r>
            <a:r>
              <a:rPr lang="en-US" sz="2400" b="1"/>
              <a:t>这是一道理论联系实际题。让学生理清乡村社会问题理论的基本内容，在理清理论的同时，分析社会问题产生的原因，认识社会问题在社会、经济发展中的危害，加深对社会问题理论的理解，同时关注在社会、经济发展中积极解决现存的社会问题并注意防止新的社会问题的产生。</a:t>
            </a:r>
            <a:endParaRPr lang="en-US" sz="2400" b="1"/>
          </a:p>
          <a:p>
            <a:pPr fontAlgn="auto">
              <a:lnSpc>
                <a:spcPct val="150000"/>
              </a:lnSpc>
            </a:pPr>
            <a:endParaRPr lang="en-US" sz="2400" b="1"/>
          </a:p>
          <a:p>
            <a:pPr fontAlgn="auto">
              <a:lnSpc>
                <a:spcPct val="150000"/>
              </a:lnSpc>
            </a:pPr>
            <a:endParaRPr lang="en-US" sz="2400" b="1"/>
          </a:p>
          <a:p>
            <a:pPr fontAlgn="auto">
              <a:lnSpc>
                <a:spcPct val="150000"/>
              </a:lnSpc>
            </a:pPr>
            <a:endParaRPr sz="24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11935" y="750570"/>
            <a:ext cx="9043670" cy="4615815"/>
          </a:xfrm>
          <a:prstGeom prst="rect">
            <a:avLst/>
          </a:prstGeom>
          <a:noFill/>
        </p:spPr>
        <p:txBody>
          <a:bodyPr wrap="square" rtlCol="0">
            <a:spAutoFit/>
          </a:bodyPr>
          <a:p>
            <a:pPr fontAlgn="auto">
              <a:lnSpc>
                <a:spcPct val="150000"/>
              </a:lnSpc>
            </a:pPr>
            <a:r>
              <a:rPr lang="en-US" sz="2800" b="1"/>
              <a:t> </a:t>
            </a:r>
            <a:r>
              <a:rPr lang="en-US" sz="2800" b="1">
                <a:solidFill>
                  <a:srgbClr val="FF0000"/>
                </a:solidFill>
              </a:rPr>
              <a:t> </a:t>
            </a:r>
            <a:r>
              <a:rPr lang="en-US" sz="2400" b="1">
                <a:solidFill>
                  <a:srgbClr val="FF0000"/>
                </a:solidFill>
                <a:sym typeface="+mn-ea"/>
              </a:rPr>
              <a:t>要求：</a:t>
            </a:r>
            <a:endParaRPr lang="en-US" sz="2400" b="1"/>
          </a:p>
          <a:p>
            <a:pPr fontAlgn="auto">
              <a:lnSpc>
                <a:spcPct val="150000"/>
              </a:lnSpc>
            </a:pPr>
            <a:r>
              <a:rPr lang="en-US" sz="2400" b="1">
                <a:sym typeface="+mn-ea"/>
              </a:rPr>
              <a:t>（1）要求学生认真审题和研读第八章社会问题的涵义、特点、危害，我国农村社会存在的主要社会问题的现状、成因、解决的对策</a:t>
            </a:r>
            <a:endParaRPr lang="en-US" sz="2400" b="1"/>
          </a:p>
          <a:p>
            <a:pPr fontAlgn="auto">
              <a:lnSpc>
                <a:spcPct val="150000"/>
              </a:lnSpc>
            </a:pPr>
            <a:r>
              <a:rPr lang="en-US" sz="2400" b="1">
                <a:sym typeface="+mn-ea"/>
              </a:rPr>
              <a:t>（2）完整准确地阐述社会问题的基本理论内容</a:t>
            </a:r>
            <a:endParaRPr lang="en-US" sz="2400" b="1"/>
          </a:p>
          <a:p>
            <a:pPr fontAlgn="auto">
              <a:lnSpc>
                <a:spcPct val="150000"/>
              </a:lnSpc>
            </a:pPr>
            <a:r>
              <a:rPr lang="en-US" sz="2400" b="1">
                <a:sym typeface="+mn-ea"/>
              </a:rPr>
              <a:t>（3）联系实际时既可以逐条进行，也可以将所有理论阐述后进行</a:t>
            </a:r>
            <a:endParaRPr lang="en-US" sz="2400" b="1"/>
          </a:p>
          <a:p>
            <a:pPr fontAlgn="auto">
              <a:lnSpc>
                <a:spcPct val="150000"/>
              </a:lnSpc>
            </a:pPr>
            <a:r>
              <a:rPr lang="en-US" sz="2400" b="1">
                <a:sym typeface="+mn-ea"/>
              </a:rPr>
              <a:t>（4）字数不低于600字</a:t>
            </a:r>
            <a:endParaRPr lang="en-US" sz="2400" b="1"/>
          </a:p>
          <a:p>
            <a:pPr fontAlgn="auto">
              <a:lnSpc>
                <a:spcPct val="150000"/>
              </a:lnSpc>
            </a:pPr>
            <a:r>
              <a:rPr lang="en-US" sz="2400" b="1">
                <a:sym typeface="+mn-ea"/>
              </a:rPr>
              <a:t>（5）作一次小型的社会问题的调查（以乡镇为单位）</a:t>
            </a:r>
            <a:endParaRPr sz="24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574165" y="1213485"/>
            <a:ext cx="9043670" cy="4615815"/>
          </a:xfrm>
          <a:prstGeom prst="rect">
            <a:avLst/>
          </a:prstGeom>
          <a:noFill/>
        </p:spPr>
        <p:txBody>
          <a:bodyPr wrap="square" rtlCol="0">
            <a:spAutoFit/>
          </a:bodyPr>
          <a:p>
            <a:pPr fontAlgn="auto">
              <a:lnSpc>
                <a:spcPct val="150000"/>
              </a:lnSpc>
            </a:pPr>
            <a:r>
              <a:rPr lang="en-US" sz="2800" b="1">
                <a:sym typeface="+mn-ea"/>
              </a:rPr>
              <a:t>时    间：学习第八章后作本作业（约第十二周）</a:t>
            </a:r>
            <a:endParaRPr lang="en-US" sz="2800" b="1"/>
          </a:p>
          <a:p>
            <a:pPr fontAlgn="auto">
              <a:lnSpc>
                <a:spcPct val="150000"/>
              </a:lnSpc>
            </a:pPr>
            <a:endParaRPr lang="en-US" sz="2800" b="1">
              <a:sym typeface="+mn-ea"/>
            </a:endParaRPr>
          </a:p>
          <a:p>
            <a:pPr fontAlgn="auto">
              <a:lnSpc>
                <a:spcPct val="150000"/>
              </a:lnSpc>
            </a:pPr>
            <a:r>
              <a:rPr lang="en-US" sz="2800" b="1">
                <a:solidFill>
                  <a:srgbClr val="FF0000"/>
                </a:solidFill>
                <a:sym typeface="+mn-ea"/>
              </a:rPr>
              <a:t>解题思路：</a:t>
            </a:r>
            <a:endParaRPr lang="en-US" sz="2800" b="1"/>
          </a:p>
          <a:p>
            <a:pPr fontAlgn="auto">
              <a:lnSpc>
                <a:spcPct val="150000"/>
              </a:lnSpc>
            </a:pPr>
            <a:r>
              <a:rPr lang="en-US" sz="2800" b="1">
                <a:sym typeface="+mn-ea"/>
              </a:rPr>
              <a:t>（1）社会问题的涵义、特点  (P153--154)</a:t>
            </a:r>
            <a:endParaRPr lang="en-US" sz="2800" b="1"/>
          </a:p>
          <a:p>
            <a:pPr fontAlgn="auto">
              <a:lnSpc>
                <a:spcPct val="150000"/>
              </a:lnSpc>
            </a:pPr>
            <a:r>
              <a:rPr lang="en-US" sz="2800" b="1">
                <a:sym typeface="+mn-ea"/>
              </a:rPr>
              <a:t>（2）社会问题的现状  (P155-167)</a:t>
            </a:r>
            <a:endParaRPr lang="en-US" sz="2800" b="1"/>
          </a:p>
          <a:p>
            <a:pPr fontAlgn="auto">
              <a:lnSpc>
                <a:spcPct val="150000"/>
              </a:lnSpc>
            </a:pPr>
            <a:r>
              <a:rPr lang="en-US" sz="2800" b="1">
                <a:sym typeface="+mn-ea"/>
              </a:rPr>
              <a:t>（3）社会问题的危害</a:t>
            </a:r>
            <a:endParaRPr lang="en-US" sz="2800" b="1"/>
          </a:p>
          <a:p>
            <a:pPr fontAlgn="auto">
              <a:lnSpc>
                <a:spcPct val="150000"/>
              </a:lnSpc>
            </a:pPr>
            <a:r>
              <a:rPr lang="en-US" sz="2800" b="1">
                <a:sym typeface="+mn-ea"/>
              </a:rPr>
              <a:t>（4）结合农村社会问题的具体情况，进行论述. </a:t>
            </a:r>
            <a:endParaRPr sz="24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文本框 3"/>
          <p:cNvSpPr txBox="1"/>
          <p:nvPr/>
        </p:nvSpPr>
        <p:spPr>
          <a:xfrm>
            <a:off x="4011930" y="2028825"/>
            <a:ext cx="6219825" cy="1476375"/>
          </a:xfrm>
          <a:prstGeom prst="rect">
            <a:avLst/>
          </a:prstGeom>
          <a:noFill/>
        </p:spPr>
        <p:txBody>
          <a:bodyPr wrap="square" rtlCol="0">
            <a:spAutoFit/>
          </a:bodyPr>
          <a:p>
            <a:pPr fontAlgn="auto">
              <a:lnSpc>
                <a:spcPct val="150000"/>
              </a:lnSpc>
            </a:pPr>
            <a:r>
              <a:rPr lang="en-US" altLang="zh-CN" sz="3600">
                <a:latin typeface="楷体_GB2312" panose="02010609030101010101" charset="-122"/>
                <a:ea typeface="楷体_GB2312" panose="02010609030101010101" charset="-122"/>
              </a:rPr>
              <a:t>   </a:t>
            </a:r>
            <a:r>
              <a:rPr lang="zh-CN" altLang="en-US" sz="4800" b="1">
                <a:latin typeface="方正小标宋简体" panose="03000509000000000000" charset="-122"/>
                <a:ea typeface="方正小标宋简体" panose="03000509000000000000" charset="-122"/>
                <a:cs typeface="方正小标宋简体" panose="03000509000000000000" charset="-122"/>
              </a:rPr>
              <a:t>农村社会学作业  </a:t>
            </a:r>
            <a:r>
              <a:rPr lang="en-US" altLang="zh-CN" sz="6000" b="1">
                <a:latin typeface="方正小标宋简体" panose="03000509000000000000" charset="-122"/>
                <a:ea typeface="方正小标宋简体" panose="03000509000000000000" charset="-122"/>
                <a:cs typeface="方正小标宋简体" panose="03000509000000000000" charset="-122"/>
              </a:rPr>
              <a:t>4</a:t>
            </a:r>
            <a:endParaRPr lang="en-US" altLang="zh-CN" sz="6000" b="1">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127000" y="127000"/>
            <a:ext cx="12192000" cy="6858000"/>
          </a:xfrm>
          <a:prstGeom prst="rect">
            <a:avLst/>
          </a:prstGeom>
        </p:spPr>
      </p:pic>
      <p:sp>
        <p:nvSpPr>
          <p:cNvPr id="8" name="文本框 7"/>
          <p:cNvSpPr txBox="1"/>
          <p:nvPr/>
        </p:nvSpPr>
        <p:spPr>
          <a:xfrm>
            <a:off x="2576830" y="1130935"/>
            <a:ext cx="8627110" cy="368300"/>
          </a:xfrm>
          <a:prstGeom prst="rect">
            <a:avLst/>
          </a:prstGeom>
          <a:noFill/>
        </p:spPr>
        <p:txBody>
          <a:bodyPr wrap="square" rtlCol="0">
            <a:spAutoFit/>
          </a:bodyPr>
          <a:p>
            <a:endParaRPr lang="zh-CN" altLang="en-US"/>
          </a:p>
        </p:txBody>
      </p:sp>
      <p:sp>
        <p:nvSpPr>
          <p:cNvPr id="10" name="矩形 9"/>
          <p:cNvSpPr/>
          <p:nvPr/>
        </p:nvSpPr>
        <p:spPr>
          <a:xfrm>
            <a:off x="3423920" y="2444115"/>
            <a:ext cx="6610350" cy="1198880"/>
          </a:xfrm>
          <a:prstGeom prst="rect">
            <a:avLst/>
          </a:prstGeom>
          <a:noFill/>
          <a:ln>
            <a:noFill/>
          </a:ln>
        </p:spPr>
        <p:txBody>
          <a:bodyPr wrap="none" rtlCol="0" anchor="t">
            <a:spAutoFit/>
          </a:bodyPr>
          <a:p>
            <a:pPr algn="ctr"/>
            <a:r>
              <a:rPr lang="zh-CN" altLang="en-US" sz="7200" b="1">
                <a:solidFill>
                  <a:schemeClr val="accent1"/>
                </a:solidFill>
                <a:effectLst>
                  <a:outerShdw blurRad="38100" dist="25400" dir="5400000" algn="ctr" rotWithShape="0">
                    <a:srgbClr val="6E747A">
                      <a:alpha val="43000"/>
                    </a:srgbClr>
                  </a:outerShdw>
                </a:effectLst>
              </a:rPr>
              <a:t>课程形成性考核</a:t>
            </a:r>
            <a:endParaRPr lang="zh-CN" altLang="en-US" sz="7200" b="1">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bldLst>
      <p:bldP spid="1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280795" y="534670"/>
            <a:ext cx="9043670" cy="6277610"/>
          </a:xfrm>
          <a:prstGeom prst="rect">
            <a:avLst/>
          </a:prstGeom>
          <a:noFill/>
        </p:spPr>
        <p:txBody>
          <a:bodyPr wrap="square" rtlCol="0">
            <a:spAutoFit/>
          </a:bodyPr>
          <a:p>
            <a:pPr fontAlgn="auto">
              <a:lnSpc>
                <a:spcPct val="150000"/>
              </a:lnSpc>
            </a:pPr>
            <a:r>
              <a:rPr lang="en-US" sz="2800" b="1"/>
              <a:t> </a:t>
            </a:r>
            <a:r>
              <a:rPr sz="2400"/>
              <a:t>一、单项选择题（每题1分，总计20分）</a:t>
            </a:r>
            <a:endParaRPr sz="2400"/>
          </a:p>
          <a:p>
            <a:pPr fontAlgn="auto">
              <a:lnSpc>
                <a:spcPct val="150000"/>
              </a:lnSpc>
            </a:pPr>
            <a:r>
              <a:rPr sz="2400"/>
              <a:t>1. 根据一定的标准把人们划分为高低有序的若干等级层次的过程及现象，被称为（）</a:t>
            </a:r>
            <a:r>
              <a:rPr lang="en-US" sz="2400">
                <a:solidFill>
                  <a:srgbClr val="FF0000"/>
                </a:solidFill>
              </a:rPr>
              <a:t>P135</a:t>
            </a:r>
            <a:r>
              <a:rPr sz="2400"/>
              <a:t>。</a:t>
            </a:r>
            <a:endParaRPr sz="2400"/>
          </a:p>
          <a:p>
            <a:pPr fontAlgn="auto">
              <a:lnSpc>
                <a:spcPct val="150000"/>
              </a:lnSpc>
            </a:pPr>
            <a:r>
              <a:rPr sz="2400"/>
              <a:t>A. 社会分化    </a:t>
            </a:r>
            <a:r>
              <a:rPr sz="2400">
                <a:solidFill>
                  <a:srgbClr val="FF0000"/>
                </a:solidFill>
              </a:rPr>
              <a:t>B. 社会分层</a:t>
            </a:r>
            <a:r>
              <a:rPr sz="2400"/>
              <a:t>   C. 社会流动    D. 社会分工</a:t>
            </a:r>
            <a:endParaRPr sz="2400"/>
          </a:p>
          <a:p>
            <a:pPr fontAlgn="auto">
              <a:lnSpc>
                <a:spcPct val="150000"/>
              </a:lnSpc>
            </a:pPr>
            <a:r>
              <a:rPr sz="2400"/>
              <a:t>2. 社会分化的原因一般是由于（）。</a:t>
            </a:r>
            <a:r>
              <a:rPr lang="en-US" sz="2400">
                <a:solidFill>
                  <a:srgbClr val="FF0000"/>
                </a:solidFill>
              </a:rPr>
              <a:t>P135</a:t>
            </a:r>
            <a:endParaRPr sz="2400"/>
          </a:p>
          <a:p>
            <a:pPr fontAlgn="auto">
              <a:lnSpc>
                <a:spcPct val="150000"/>
              </a:lnSpc>
            </a:pPr>
            <a:r>
              <a:rPr sz="2400"/>
              <a:t>A. 人们的主观需要              B. 阶级产生的需要</a:t>
            </a:r>
            <a:endParaRPr sz="2400"/>
          </a:p>
          <a:p>
            <a:pPr fontAlgn="auto">
              <a:lnSpc>
                <a:spcPct val="150000"/>
              </a:lnSpc>
            </a:pPr>
            <a:r>
              <a:rPr sz="2400">
                <a:solidFill>
                  <a:srgbClr val="FF0000"/>
                </a:solidFill>
              </a:rPr>
              <a:t>C. 劳动分工的需要 </a:t>
            </a:r>
            <a:r>
              <a:rPr sz="2400"/>
              <a:t>             D. 社会发展的需要</a:t>
            </a:r>
            <a:endParaRPr sz="2400"/>
          </a:p>
          <a:p>
            <a:pPr fontAlgn="auto">
              <a:lnSpc>
                <a:spcPct val="150000"/>
              </a:lnSpc>
            </a:pPr>
            <a:r>
              <a:rPr sz="2400"/>
              <a:t>3. 调查员从一个社区中抽出一些熟悉该社区情况的人作为评判员，让他们按照事先规定的高低层次给本社区成员进行分层归类的方法是（）。</a:t>
            </a:r>
            <a:r>
              <a:rPr lang="en-US" sz="2400">
                <a:solidFill>
                  <a:srgbClr val="FF0000"/>
                </a:solidFill>
              </a:rPr>
              <a:t>P138</a:t>
            </a:r>
            <a:endParaRPr sz="2400"/>
          </a:p>
          <a:p>
            <a:pPr fontAlgn="auto">
              <a:lnSpc>
                <a:spcPct val="150000"/>
              </a:lnSpc>
            </a:pPr>
            <a:r>
              <a:rPr sz="2400"/>
              <a:t>A. 客观法   B. 主观法   </a:t>
            </a:r>
            <a:r>
              <a:rPr sz="2400">
                <a:solidFill>
                  <a:srgbClr val="FF0000"/>
                </a:solidFill>
              </a:rPr>
              <a:t>C. 声誉法  </a:t>
            </a:r>
            <a:r>
              <a:rPr sz="2400"/>
              <a:t>   D. 分析法</a:t>
            </a:r>
            <a:endParaRPr sz="24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文本框 3"/>
          <p:cNvSpPr txBox="1"/>
          <p:nvPr/>
        </p:nvSpPr>
        <p:spPr>
          <a:xfrm>
            <a:off x="2453005" y="89535"/>
            <a:ext cx="8550275" cy="6092825"/>
          </a:xfrm>
          <a:prstGeom prst="rect">
            <a:avLst/>
          </a:prstGeom>
          <a:noFill/>
        </p:spPr>
        <p:txBody>
          <a:bodyPr wrap="square" rtlCol="0">
            <a:spAutoFit/>
          </a:bodyPr>
          <a:p>
            <a:pPr fontAlgn="auto">
              <a:lnSpc>
                <a:spcPct val="150000"/>
              </a:lnSpc>
            </a:pPr>
            <a:r>
              <a:rPr lang="en-US" altLang="zh-CN" sz="3600">
                <a:latin typeface="楷体_GB2312" panose="02010609030101010101" charset="-122"/>
                <a:ea typeface="楷体_GB2312" panose="02010609030101010101" charset="-122"/>
              </a:rPr>
              <a:t> </a:t>
            </a:r>
            <a:r>
              <a:rPr lang="en-US" altLang="zh-CN" sz="2800">
                <a:latin typeface="楷体_GB2312" panose="02010609030101010101" charset="-122"/>
                <a:ea typeface="楷体_GB2312" panose="02010609030101010101" charset="-122"/>
              </a:rPr>
              <a:t> </a:t>
            </a:r>
            <a:r>
              <a:rPr lang="en-US" altLang="zh-CN" sz="2800" b="1">
                <a:latin typeface="楷体_GB2312" panose="02010609030101010101" charset="-122"/>
                <a:ea typeface="楷体_GB2312" panose="02010609030101010101" charset="-122"/>
              </a:rPr>
              <a:t>4. 农村社会流动的根本动因是（）</a:t>
            </a:r>
            <a:r>
              <a:rPr lang="en-US" altLang="zh-CN" sz="2800">
                <a:latin typeface="楷体_GB2312" panose="02010609030101010101" charset="-122"/>
                <a:ea typeface="楷体_GB2312" panose="02010609030101010101" charset="-122"/>
              </a:rPr>
              <a:t>。P139</a:t>
            </a:r>
            <a:endParaRPr lang="en-US" altLang="zh-CN" sz="2800">
              <a:latin typeface="楷体_GB2312" panose="02010609030101010101" charset="-122"/>
              <a:ea typeface="楷体_GB2312" panose="02010609030101010101" charset="-122"/>
            </a:endParaRPr>
          </a:p>
          <a:p>
            <a:pPr fontAlgn="auto">
              <a:lnSpc>
                <a:spcPct val="150000"/>
              </a:lnSpc>
            </a:pPr>
            <a:r>
              <a:rPr lang="en-US" altLang="zh-CN" sz="2800">
                <a:solidFill>
                  <a:srgbClr val="FF0000"/>
                </a:solidFill>
                <a:latin typeface="楷体_GB2312" panose="02010609030101010101" charset="-122"/>
                <a:ea typeface="楷体_GB2312" panose="02010609030101010101" charset="-122"/>
              </a:rPr>
              <a:t>A. 生产力的发展 </a:t>
            </a:r>
            <a:r>
              <a:rPr lang="en-US" altLang="zh-CN" sz="2800">
                <a:latin typeface="楷体_GB2312" panose="02010609030101010101" charset="-122"/>
                <a:ea typeface="楷体_GB2312" panose="02010609030101010101" charset="-122"/>
              </a:rPr>
              <a:t>   B. 城镇化速度加快</a:t>
            </a:r>
            <a:endParaRPr lang="en-US" altLang="zh-CN" sz="2800">
              <a:latin typeface="楷体_GB2312" panose="02010609030101010101" charset="-122"/>
              <a:ea typeface="楷体_GB2312" panose="02010609030101010101" charset="-122"/>
            </a:endParaRPr>
          </a:p>
          <a:p>
            <a:pPr fontAlgn="auto">
              <a:lnSpc>
                <a:spcPct val="150000"/>
              </a:lnSpc>
            </a:pPr>
            <a:r>
              <a:rPr lang="en-US" altLang="zh-CN" sz="2800">
                <a:latin typeface="楷体_GB2312" panose="02010609030101010101" charset="-122"/>
                <a:ea typeface="楷体_GB2312" panose="02010609030101010101" charset="-122"/>
              </a:rPr>
              <a:t>C. 市场经济的确立  D. 城乡差别</a:t>
            </a:r>
            <a:endParaRPr lang="en-US" altLang="zh-CN" sz="2800">
              <a:latin typeface="楷体_GB2312" panose="02010609030101010101" charset="-122"/>
              <a:ea typeface="楷体_GB2312" panose="02010609030101010101" charset="-122"/>
            </a:endParaRPr>
          </a:p>
          <a:p>
            <a:pPr fontAlgn="auto">
              <a:lnSpc>
                <a:spcPct val="150000"/>
              </a:lnSpc>
            </a:pPr>
            <a:r>
              <a:rPr lang="en-US" altLang="zh-CN" sz="2800">
                <a:latin typeface="楷体_GB2312" panose="02010609030101010101" charset="-122"/>
                <a:ea typeface="楷体_GB2312" panose="02010609030101010101" charset="-122"/>
              </a:rPr>
              <a:t>5. 社会问题的主要成因是（）。P153</a:t>
            </a:r>
            <a:endParaRPr lang="en-US" altLang="zh-CN" sz="2800">
              <a:latin typeface="楷体_GB2312" panose="02010609030101010101" charset="-122"/>
              <a:ea typeface="楷体_GB2312" panose="02010609030101010101" charset="-122"/>
            </a:endParaRPr>
          </a:p>
          <a:p>
            <a:pPr fontAlgn="auto">
              <a:lnSpc>
                <a:spcPct val="150000"/>
              </a:lnSpc>
            </a:pPr>
            <a:r>
              <a:rPr lang="en-US" altLang="zh-CN" sz="2800">
                <a:latin typeface="楷体_GB2312" panose="02010609030101010101" charset="-122"/>
                <a:ea typeface="楷体_GB2312" panose="02010609030101010101" charset="-122"/>
              </a:rPr>
              <a:t>A. 政治制度         B.经济制度  </a:t>
            </a:r>
            <a:endParaRPr lang="en-US" altLang="zh-CN" sz="2800">
              <a:latin typeface="楷体_GB2312" panose="02010609030101010101" charset="-122"/>
              <a:ea typeface="楷体_GB2312" panose="02010609030101010101" charset="-122"/>
            </a:endParaRPr>
          </a:p>
          <a:p>
            <a:pPr fontAlgn="auto">
              <a:lnSpc>
                <a:spcPct val="150000"/>
              </a:lnSpc>
            </a:pPr>
            <a:r>
              <a:rPr lang="en-US" altLang="zh-CN" sz="2800">
                <a:solidFill>
                  <a:srgbClr val="FF0000"/>
                </a:solidFill>
                <a:latin typeface="楷体_GB2312" panose="02010609030101010101" charset="-122"/>
                <a:ea typeface="楷体_GB2312" panose="02010609030101010101" charset="-122"/>
              </a:rPr>
              <a:t>C.社会结构变动</a:t>
            </a:r>
            <a:r>
              <a:rPr lang="en-US" altLang="zh-CN" sz="2800">
                <a:latin typeface="楷体_GB2312" panose="02010609030101010101" charset="-122"/>
                <a:ea typeface="楷体_GB2312" panose="02010609030101010101" charset="-122"/>
              </a:rPr>
              <a:t>      D.文化差异</a:t>
            </a:r>
            <a:endParaRPr lang="en-US" altLang="zh-CN" sz="2800">
              <a:latin typeface="楷体_GB2312" panose="02010609030101010101" charset="-122"/>
              <a:ea typeface="楷体_GB2312" panose="02010609030101010101" charset="-122"/>
            </a:endParaRPr>
          </a:p>
          <a:p>
            <a:pPr fontAlgn="auto">
              <a:lnSpc>
                <a:spcPct val="150000"/>
              </a:lnSpc>
            </a:pPr>
            <a:r>
              <a:rPr lang="en-US" altLang="zh-CN" sz="2800">
                <a:latin typeface="楷体_GB2312" panose="02010609030101010101" charset="-122"/>
                <a:ea typeface="楷体_GB2312" panose="02010609030101010101" charset="-122"/>
              </a:rPr>
              <a:t>6. 农村人口问题是人口数量庞大,至2015年,农村常住人口仍达（）。P108</a:t>
            </a:r>
            <a:endParaRPr lang="en-US" altLang="zh-CN" sz="2800">
              <a:latin typeface="楷体_GB2312" panose="02010609030101010101" charset="-122"/>
              <a:ea typeface="楷体_GB2312" panose="02010609030101010101" charset="-122"/>
            </a:endParaRPr>
          </a:p>
          <a:p>
            <a:pPr fontAlgn="auto">
              <a:lnSpc>
                <a:spcPct val="150000"/>
              </a:lnSpc>
            </a:pPr>
            <a:r>
              <a:rPr lang="en-US" altLang="zh-CN" sz="2800">
                <a:latin typeface="楷体_GB2312" panose="02010609030101010101" charset="-122"/>
                <a:ea typeface="楷体_GB2312" panose="02010609030101010101" charset="-122"/>
              </a:rPr>
              <a:t>A. 5亿   </a:t>
            </a:r>
            <a:r>
              <a:rPr lang="en-US" altLang="zh-CN" sz="2800">
                <a:solidFill>
                  <a:srgbClr val="FF0000"/>
                </a:solidFill>
                <a:latin typeface="楷体_GB2312" panose="02010609030101010101" charset="-122"/>
                <a:ea typeface="楷体_GB2312" panose="02010609030101010101" charset="-122"/>
              </a:rPr>
              <a:t> B. 6亿 </a:t>
            </a:r>
            <a:r>
              <a:rPr lang="en-US" altLang="zh-CN" sz="2800">
                <a:latin typeface="楷体_GB2312" panose="02010609030101010101" charset="-122"/>
                <a:ea typeface="楷体_GB2312" panose="02010609030101010101" charset="-122"/>
              </a:rPr>
              <a:t>  C. 7亿       D. 8亿</a:t>
            </a:r>
            <a:endParaRPr lang="en-US" altLang="zh-CN" sz="2800" b="1">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833370" y="705485"/>
            <a:ext cx="8454390" cy="5262245"/>
          </a:xfrm>
          <a:prstGeom prst="rect">
            <a:avLst/>
          </a:prstGeom>
          <a:noFill/>
        </p:spPr>
        <p:txBody>
          <a:bodyPr wrap="square" rtlCol="0">
            <a:spAutoFit/>
          </a:bodyPr>
          <a:p>
            <a:r>
              <a:rPr lang="zh-CN" altLang="en-US" sz="2800"/>
              <a:t>7. 目前我国扶贫的基本策略是（）。</a:t>
            </a:r>
            <a:endParaRPr lang="zh-CN" altLang="en-US" sz="2800"/>
          </a:p>
          <a:p>
            <a:endParaRPr lang="zh-CN" altLang="en-US" sz="2800"/>
          </a:p>
          <a:p>
            <a:r>
              <a:rPr lang="zh-CN" altLang="en-US" sz="2800"/>
              <a:t>A. 救济式扶贫              B. 开发式扶贫</a:t>
            </a:r>
            <a:endParaRPr lang="zh-CN" altLang="en-US" sz="2800"/>
          </a:p>
          <a:p>
            <a:r>
              <a:rPr lang="zh-CN" altLang="en-US" sz="2800"/>
              <a:t>C. 参与式扶贫              </a:t>
            </a:r>
            <a:r>
              <a:rPr lang="zh-CN" altLang="en-US" sz="2800">
                <a:solidFill>
                  <a:srgbClr val="FF0000"/>
                </a:solidFill>
              </a:rPr>
              <a:t>D. 精准式扶贫</a:t>
            </a:r>
            <a:endParaRPr lang="zh-CN" altLang="en-US" sz="2800">
              <a:solidFill>
                <a:srgbClr val="FF0000"/>
              </a:solidFill>
            </a:endParaRPr>
          </a:p>
          <a:p>
            <a:endParaRPr lang="zh-CN" altLang="en-US" sz="2800"/>
          </a:p>
          <a:p>
            <a:r>
              <a:rPr lang="zh-CN" altLang="en-US" sz="2800"/>
              <a:t>8. 农村环境问题直接威胁我们的是（）。</a:t>
            </a:r>
            <a:r>
              <a:rPr lang="en-US" altLang="zh-CN" sz="2800"/>
              <a:t>P164</a:t>
            </a:r>
            <a:endParaRPr lang="zh-CN" altLang="en-US" sz="2800"/>
          </a:p>
          <a:p>
            <a:r>
              <a:rPr lang="zh-CN" altLang="en-US" sz="2800"/>
              <a:t>A. 土地安全                  </a:t>
            </a:r>
            <a:r>
              <a:rPr lang="zh-CN" altLang="en-US" sz="2800">
                <a:solidFill>
                  <a:srgbClr val="FF0000"/>
                </a:solidFill>
              </a:rPr>
              <a:t>B. 粮食安全</a:t>
            </a:r>
            <a:endParaRPr lang="zh-CN" altLang="en-US" sz="2800">
              <a:solidFill>
                <a:srgbClr val="FF0000"/>
              </a:solidFill>
            </a:endParaRPr>
          </a:p>
          <a:p>
            <a:r>
              <a:rPr lang="zh-CN" altLang="en-US" sz="2800"/>
              <a:t>C. 水资源安全                D. 畜牧业安全</a:t>
            </a:r>
            <a:endParaRPr lang="zh-CN" altLang="en-US" sz="2800"/>
          </a:p>
          <a:p>
            <a:endParaRPr lang="zh-CN" altLang="en-US" sz="2800"/>
          </a:p>
          <a:p>
            <a:r>
              <a:rPr lang="zh-CN" altLang="en-US" sz="2800"/>
              <a:t>9. 社会控制的准则是（）。</a:t>
            </a:r>
            <a:r>
              <a:rPr lang="en-US" altLang="zh-CN" sz="2800"/>
              <a:t>P177</a:t>
            </a:r>
            <a:endParaRPr lang="zh-CN" altLang="en-US" sz="2800"/>
          </a:p>
          <a:p>
            <a:r>
              <a:rPr lang="zh-CN" altLang="en-US" sz="2800"/>
              <a:t>A. 社会文化         B. 社会道德  </a:t>
            </a:r>
            <a:endParaRPr lang="zh-CN" altLang="en-US" sz="2800"/>
          </a:p>
          <a:p>
            <a:r>
              <a:rPr lang="zh-CN" altLang="en-US" sz="2800">
                <a:solidFill>
                  <a:srgbClr val="FF0000"/>
                </a:solidFill>
              </a:rPr>
              <a:t>C. 社会规范 </a:t>
            </a:r>
            <a:r>
              <a:rPr lang="zh-CN" altLang="en-US" sz="2800"/>
              <a:t>        D. 社会制度</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2230" y="0"/>
            <a:ext cx="12192000" cy="6858000"/>
          </a:xfrm>
          <a:prstGeom prst="rect">
            <a:avLst/>
          </a:prstGeom>
        </p:spPr>
      </p:pic>
      <p:sp>
        <p:nvSpPr>
          <p:cNvPr id="2" name="文本框 1"/>
          <p:cNvSpPr txBox="1"/>
          <p:nvPr/>
        </p:nvSpPr>
        <p:spPr>
          <a:xfrm>
            <a:off x="1235075" y="688975"/>
            <a:ext cx="9043670" cy="5262245"/>
          </a:xfrm>
          <a:prstGeom prst="rect">
            <a:avLst/>
          </a:prstGeom>
          <a:noFill/>
        </p:spPr>
        <p:txBody>
          <a:bodyPr wrap="square" rtlCol="0">
            <a:spAutoFit/>
          </a:bodyPr>
          <a:p>
            <a:pPr fontAlgn="auto">
              <a:lnSpc>
                <a:spcPct val="100000"/>
              </a:lnSpc>
            </a:pPr>
            <a:r>
              <a:rPr lang="en-US" sz="2800" b="1"/>
              <a:t> </a:t>
            </a:r>
            <a:r>
              <a:rPr sz="2800"/>
              <a:t>10. 现代社会强调的在“法律面前一律平等”指社会控制的（）。</a:t>
            </a:r>
            <a:r>
              <a:rPr lang="en-US" sz="2800"/>
              <a:t>P178</a:t>
            </a:r>
            <a:endParaRPr sz="2800"/>
          </a:p>
          <a:p>
            <a:pPr fontAlgn="auto">
              <a:lnSpc>
                <a:spcPct val="100000"/>
              </a:lnSpc>
            </a:pPr>
            <a:r>
              <a:rPr sz="2800"/>
              <a:t>A. 普遍性                     B. 特殊性</a:t>
            </a:r>
            <a:endParaRPr sz="2800"/>
          </a:p>
          <a:p>
            <a:pPr fontAlgn="auto">
              <a:lnSpc>
                <a:spcPct val="100000"/>
              </a:lnSpc>
            </a:pPr>
            <a:r>
              <a:rPr sz="2800"/>
              <a:t>C. 多重性                     </a:t>
            </a:r>
            <a:r>
              <a:rPr sz="2800">
                <a:solidFill>
                  <a:srgbClr val="FF0000"/>
                </a:solidFill>
              </a:rPr>
              <a:t>D. 统一性</a:t>
            </a:r>
            <a:endParaRPr sz="2800">
              <a:solidFill>
                <a:srgbClr val="FF0000"/>
              </a:solidFill>
            </a:endParaRPr>
          </a:p>
          <a:p>
            <a:pPr fontAlgn="auto">
              <a:lnSpc>
                <a:spcPct val="100000"/>
              </a:lnSpc>
            </a:pPr>
            <a:endParaRPr sz="2800"/>
          </a:p>
          <a:p>
            <a:pPr fontAlgn="auto">
              <a:lnSpc>
                <a:spcPct val="100000"/>
              </a:lnSpc>
            </a:pPr>
            <a:r>
              <a:rPr sz="2800"/>
              <a:t>11. 以善恶评价为中心的行为规范的总和是指（）</a:t>
            </a:r>
            <a:r>
              <a:rPr lang="en-US" sz="2800"/>
              <a:t>P187</a:t>
            </a:r>
            <a:r>
              <a:rPr sz="2800"/>
              <a:t>。</a:t>
            </a:r>
            <a:endParaRPr sz="2800"/>
          </a:p>
          <a:p>
            <a:pPr fontAlgn="auto">
              <a:lnSpc>
                <a:spcPct val="100000"/>
              </a:lnSpc>
            </a:pPr>
            <a:r>
              <a:rPr sz="2800"/>
              <a:t>A. 社会习俗               </a:t>
            </a:r>
            <a:r>
              <a:rPr sz="2800">
                <a:solidFill>
                  <a:srgbClr val="FF0000"/>
                </a:solidFill>
              </a:rPr>
              <a:t> B. 社会道德  </a:t>
            </a:r>
            <a:endParaRPr sz="2800"/>
          </a:p>
          <a:p>
            <a:pPr fontAlgn="auto">
              <a:lnSpc>
                <a:spcPct val="100000"/>
              </a:lnSpc>
            </a:pPr>
            <a:r>
              <a:rPr sz="2800"/>
              <a:t>C. 社会舆论                D. 宗教</a:t>
            </a:r>
            <a:endParaRPr sz="2800"/>
          </a:p>
          <a:p>
            <a:pPr fontAlgn="auto">
              <a:lnSpc>
                <a:spcPct val="100000"/>
              </a:lnSpc>
            </a:pPr>
            <a:endParaRPr sz="2800"/>
          </a:p>
          <a:p>
            <a:pPr fontAlgn="auto">
              <a:lnSpc>
                <a:spcPct val="100000"/>
              </a:lnSpc>
            </a:pPr>
            <a:r>
              <a:rPr sz="2800"/>
              <a:t>12. 社会主义道德的核心内容是指（）。</a:t>
            </a:r>
            <a:r>
              <a:rPr lang="en-US" sz="2800"/>
              <a:t>P187</a:t>
            </a:r>
            <a:endParaRPr sz="2800"/>
          </a:p>
          <a:p>
            <a:pPr fontAlgn="auto">
              <a:lnSpc>
                <a:spcPct val="100000"/>
              </a:lnSpc>
            </a:pPr>
            <a:r>
              <a:rPr sz="2800"/>
              <a:t>A. 集体主义                   B. 尊老爱幼</a:t>
            </a:r>
            <a:endParaRPr sz="2800"/>
          </a:p>
          <a:p>
            <a:pPr fontAlgn="auto">
              <a:lnSpc>
                <a:spcPct val="100000"/>
              </a:lnSpc>
            </a:pPr>
            <a:r>
              <a:rPr sz="2800">
                <a:solidFill>
                  <a:srgbClr val="FF0000"/>
                </a:solidFill>
              </a:rPr>
              <a:t>C. 为人民服务</a:t>
            </a:r>
            <a:r>
              <a:rPr sz="2800"/>
              <a:t>                D. 传承中华传统文化</a:t>
            </a:r>
            <a:endParaRPr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1614805" y="705485"/>
            <a:ext cx="9935210" cy="5692775"/>
          </a:xfrm>
          <a:prstGeom prst="rect">
            <a:avLst/>
          </a:prstGeom>
          <a:noFill/>
        </p:spPr>
        <p:txBody>
          <a:bodyPr wrap="square" rtlCol="0">
            <a:spAutoFit/>
          </a:bodyPr>
          <a:p>
            <a:r>
              <a:rPr lang="zh-CN" altLang="en-US" sz="2800"/>
              <a:t>13. 社会保障的实质是（）。</a:t>
            </a:r>
            <a:r>
              <a:rPr lang="en-US" altLang="zh-CN" sz="2800"/>
              <a:t>P201</a:t>
            </a:r>
            <a:endParaRPr lang="zh-CN" altLang="en-US" sz="2800"/>
          </a:p>
          <a:p>
            <a:r>
              <a:rPr lang="zh-CN" altLang="en-US" sz="2800">
                <a:solidFill>
                  <a:srgbClr val="FF0000"/>
                </a:solidFill>
              </a:rPr>
              <a:t>A. 经济保障 </a:t>
            </a:r>
            <a:r>
              <a:rPr lang="zh-CN" altLang="en-US" sz="2800"/>
              <a:t>                     B. 政治保障 </a:t>
            </a:r>
            <a:endParaRPr lang="zh-CN" altLang="en-US" sz="2800"/>
          </a:p>
          <a:p>
            <a:r>
              <a:rPr lang="zh-CN" altLang="en-US" sz="2800"/>
              <a:t>C. 精神保障                      D. 集体保障</a:t>
            </a:r>
            <a:endParaRPr lang="zh-CN" altLang="en-US" sz="2800"/>
          </a:p>
          <a:p>
            <a:endParaRPr lang="zh-CN" altLang="en-US" sz="2800"/>
          </a:p>
          <a:p>
            <a:r>
              <a:rPr lang="zh-CN" altLang="en-US" sz="2800"/>
              <a:t>14. 国家通过立法建立的对劳动者或其他公民在生、老、病、死、伤残、失业以及发生其他生活困难时给予一定物质帮助的制度（）。</a:t>
            </a:r>
            <a:r>
              <a:rPr lang="en-US" altLang="zh-CN" sz="2800"/>
              <a:t>P200</a:t>
            </a:r>
            <a:endParaRPr lang="zh-CN" altLang="en-US" sz="2800"/>
          </a:p>
          <a:p>
            <a:r>
              <a:rPr lang="zh-CN" altLang="en-US" sz="2800">
                <a:solidFill>
                  <a:srgbClr val="FF0000"/>
                </a:solidFill>
              </a:rPr>
              <a:t>A. 社会保障</a:t>
            </a:r>
            <a:r>
              <a:rPr lang="zh-CN" altLang="en-US" sz="2800"/>
              <a:t>                 B. 社会服务</a:t>
            </a:r>
            <a:endParaRPr lang="zh-CN" altLang="en-US" sz="2800"/>
          </a:p>
          <a:p>
            <a:r>
              <a:rPr lang="zh-CN" altLang="en-US" sz="2800"/>
              <a:t>C. 社会保险                 D. 社会救济</a:t>
            </a:r>
            <a:endParaRPr lang="zh-CN" altLang="en-US" sz="2800"/>
          </a:p>
          <a:p>
            <a:endParaRPr lang="zh-CN" altLang="en-US" sz="2800"/>
          </a:p>
          <a:p>
            <a:r>
              <a:rPr lang="zh-CN" altLang="en-US" sz="2800"/>
              <a:t>15. 社会保障制度被称为社会“稳定器”是指其的（）。</a:t>
            </a:r>
            <a:r>
              <a:rPr lang="en-US" altLang="zh-CN" sz="2800"/>
              <a:t>P205</a:t>
            </a:r>
            <a:endParaRPr lang="zh-CN" altLang="en-US" sz="2800"/>
          </a:p>
          <a:p>
            <a:r>
              <a:rPr lang="zh-CN" altLang="en-US" sz="2800"/>
              <a:t>A. 民生功能                 B. 经济功能</a:t>
            </a:r>
            <a:endParaRPr lang="zh-CN" altLang="en-US" sz="2800"/>
          </a:p>
          <a:p>
            <a:r>
              <a:rPr lang="zh-CN" altLang="en-US" sz="2800"/>
              <a:t>C. 社会功能                 </a:t>
            </a:r>
            <a:r>
              <a:rPr lang="zh-CN" altLang="en-US" sz="2800">
                <a:solidFill>
                  <a:srgbClr val="FF0000"/>
                </a:solidFill>
              </a:rPr>
              <a:t>D. 政治功能</a:t>
            </a:r>
            <a:endParaRPr lang="zh-CN" altLang="en-US" sz="28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833370" y="705485"/>
            <a:ext cx="8454390" cy="5262245"/>
          </a:xfrm>
          <a:prstGeom prst="rect">
            <a:avLst/>
          </a:prstGeom>
          <a:noFill/>
        </p:spPr>
        <p:txBody>
          <a:bodyPr wrap="square" rtlCol="0">
            <a:spAutoFit/>
          </a:bodyPr>
          <a:p>
            <a:r>
              <a:rPr lang="zh-CN" altLang="en-US" sz="2800"/>
              <a:t>16. 未享受城镇职工基本养老保险待遇的农村户籍的老年人可以按月领取养老金的年龄是（）。</a:t>
            </a:r>
            <a:endParaRPr lang="zh-CN" altLang="en-US" sz="2800"/>
          </a:p>
          <a:p>
            <a:r>
              <a:rPr lang="zh-CN" altLang="en-US" sz="2800"/>
              <a:t>A. 55周岁   B. 58周岁  </a:t>
            </a:r>
            <a:r>
              <a:rPr lang="zh-CN" altLang="en-US" sz="2800">
                <a:solidFill>
                  <a:srgbClr val="FF0000"/>
                </a:solidFill>
              </a:rPr>
              <a:t>C. 60周岁 </a:t>
            </a:r>
            <a:r>
              <a:rPr lang="zh-CN" altLang="en-US" sz="2800"/>
              <a:t> D. 62周岁</a:t>
            </a:r>
            <a:endParaRPr lang="zh-CN" altLang="en-US" sz="2800"/>
          </a:p>
          <a:p>
            <a:endParaRPr lang="zh-CN" altLang="en-US" sz="2800"/>
          </a:p>
          <a:p>
            <a:r>
              <a:rPr lang="zh-CN" altLang="en-US" sz="2800"/>
              <a:t>17. 一种急剧的、对整个社会进行根本改造的社会变迁形式是（）。</a:t>
            </a:r>
            <a:endParaRPr lang="zh-CN" altLang="en-US" sz="2800"/>
          </a:p>
          <a:p>
            <a:r>
              <a:rPr lang="zh-CN" altLang="en-US" sz="2800"/>
              <a:t>A. 社会进步                    </a:t>
            </a:r>
            <a:r>
              <a:rPr lang="zh-CN" altLang="en-US" sz="2800">
                <a:solidFill>
                  <a:srgbClr val="FF0000"/>
                </a:solidFill>
              </a:rPr>
              <a:t>B. 社会革命</a:t>
            </a:r>
            <a:endParaRPr lang="zh-CN" altLang="en-US" sz="2800">
              <a:solidFill>
                <a:srgbClr val="FF0000"/>
              </a:solidFill>
            </a:endParaRPr>
          </a:p>
          <a:p>
            <a:r>
              <a:rPr lang="zh-CN" altLang="en-US" sz="2800"/>
              <a:t>C. 社会进化                    D. 社会倒退</a:t>
            </a:r>
            <a:endParaRPr lang="zh-CN" altLang="en-US" sz="2800"/>
          </a:p>
          <a:p>
            <a:endParaRPr lang="zh-CN" altLang="en-US" sz="2800"/>
          </a:p>
          <a:p>
            <a:r>
              <a:rPr lang="zh-CN" altLang="en-US" sz="2800"/>
              <a:t>18. 有第一生产力美称的是（）。</a:t>
            </a:r>
            <a:endParaRPr lang="zh-CN" altLang="en-US" sz="2800"/>
          </a:p>
          <a:p>
            <a:r>
              <a:rPr lang="zh-CN" altLang="en-US" sz="2800"/>
              <a:t>A. 劳动手段        B. 劳动工具  </a:t>
            </a:r>
            <a:endParaRPr lang="zh-CN" altLang="en-US" sz="2800"/>
          </a:p>
          <a:p>
            <a:r>
              <a:rPr lang="zh-CN" altLang="en-US" sz="2800"/>
              <a:t>C. 劳动对象        </a:t>
            </a:r>
            <a:r>
              <a:rPr lang="zh-CN" altLang="en-US" sz="2800">
                <a:solidFill>
                  <a:srgbClr val="FF0000"/>
                </a:solidFill>
              </a:rPr>
              <a:t>D. 科学技术</a:t>
            </a:r>
            <a:endParaRPr lang="zh-CN" altLang="en-US" sz="28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833370" y="705485"/>
            <a:ext cx="8454390" cy="4831080"/>
          </a:xfrm>
          <a:prstGeom prst="rect">
            <a:avLst/>
          </a:prstGeom>
          <a:noFill/>
        </p:spPr>
        <p:txBody>
          <a:bodyPr wrap="square" rtlCol="0">
            <a:spAutoFit/>
          </a:bodyPr>
          <a:p>
            <a:r>
              <a:rPr lang="zh-CN" altLang="en-US" sz="2800"/>
              <a:t>19. 在社会现代化进程中，各国可能有不同的起点，不同的条件和社会制度，但现代化的道路相同，这种观点属于（）。</a:t>
            </a:r>
            <a:r>
              <a:rPr lang="en-US" altLang="zh-CN" sz="2800"/>
              <a:t>P232</a:t>
            </a:r>
            <a:endParaRPr lang="zh-CN" altLang="en-US" sz="2800"/>
          </a:p>
          <a:p>
            <a:r>
              <a:rPr lang="zh-CN" altLang="en-US" sz="2800"/>
              <a:t>A. 依附理论             </a:t>
            </a:r>
            <a:r>
              <a:rPr lang="zh-CN" altLang="en-US" sz="2800">
                <a:solidFill>
                  <a:srgbClr val="FF0000"/>
                </a:solidFill>
              </a:rPr>
              <a:t>B. 趋同理论</a:t>
            </a:r>
            <a:r>
              <a:rPr lang="zh-CN" altLang="en-US" sz="2800"/>
              <a:t>  </a:t>
            </a:r>
            <a:endParaRPr lang="zh-CN" altLang="en-US" sz="2800"/>
          </a:p>
          <a:p>
            <a:r>
              <a:rPr lang="zh-CN" altLang="en-US" sz="2800"/>
              <a:t>C. 均衡理论             D. 社会进化理论</a:t>
            </a:r>
            <a:endParaRPr lang="zh-CN" altLang="en-US" sz="2800"/>
          </a:p>
          <a:p>
            <a:endParaRPr lang="zh-CN" altLang="en-US" sz="2800"/>
          </a:p>
          <a:p>
            <a:r>
              <a:rPr lang="zh-CN" altLang="en-US" sz="2800"/>
              <a:t>20. 2012年联合国召开了可持续发展大会，旨在制定一套适合于不同国家和地区国情、能力和发展水平的可持续发展目标，大会的地点是（）。</a:t>
            </a:r>
            <a:r>
              <a:rPr lang="en-US" altLang="zh-CN" sz="2800"/>
              <a:t>P237</a:t>
            </a:r>
            <a:endParaRPr lang="zh-CN" altLang="en-US" sz="2800"/>
          </a:p>
          <a:p>
            <a:r>
              <a:rPr lang="zh-CN" altLang="en-US" sz="2800"/>
              <a:t>A. 美国                    B. 英国  </a:t>
            </a:r>
            <a:endParaRPr lang="zh-CN" altLang="en-US" sz="2800"/>
          </a:p>
          <a:p>
            <a:r>
              <a:rPr lang="zh-CN" altLang="en-US" sz="2800"/>
              <a:t>C. 中国                   </a:t>
            </a:r>
            <a:r>
              <a:rPr lang="zh-CN" altLang="en-US" sz="2800">
                <a:solidFill>
                  <a:srgbClr val="FF0000"/>
                </a:solidFill>
              </a:rPr>
              <a:t> D. 巴西</a:t>
            </a:r>
            <a:endParaRPr lang="zh-CN" altLang="en-US" sz="28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833370" y="705485"/>
            <a:ext cx="8454390" cy="4831080"/>
          </a:xfrm>
          <a:prstGeom prst="rect">
            <a:avLst/>
          </a:prstGeom>
          <a:noFill/>
        </p:spPr>
        <p:txBody>
          <a:bodyPr wrap="square" rtlCol="0">
            <a:spAutoFit/>
          </a:bodyPr>
          <a:p>
            <a:r>
              <a:rPr lang="zh-CN" altLang="en-US" sz="2800"/>
              <a:t>二、多项选择题（每题2分，总计20分。多选、少选均不得分）</a:t>
            </a:r>
            <a:endParaRPr lang="zh-CN" altLang="en-US" sz="2800"/>
          </a:p>
          <a:p>
            <a:endParaRPr lang="zh-CN" altLang="en-US" sz="2800"/>
          </a:p>
          <a:p>
            <a:r>
              <a:rPr lang="zh-CN" altLang="en-US" sz="2800"/>
              <a:t>1. 社会分层的方式有（</a:t>
            </a:r>
            <a:r>
              <a:rPr lang="en-US" altLang="zh-CN" sz="2800">
                <a:solidFill>
                  <a:srgbClr val="FF0000"/>
                </a:solidFill>
              </a:rPr>
              <a:t>ABD</a:t>
            </a:r>
            <a:r>
              <a:rPr lang="zh-CN" altLang="en-US" sz="2800"/>
              <a:t>）。</a:t>
            </a:r>
            <a:r>
              <a:rPr lang="en-US" altLang="zh-CN" sz="2800"/>
              <a:t>P138</a:t>
            </a:r>
            <a:endParaRPr lang="zh-CN" altLang="en-US" sz="2800"/>
          </a:p>
          <a:p>
            <a:r>
              <a:rPr lang="zh-CN" altLang="en-US" sz="2800"/>
              <a:t>A. 主观法    B. 客观法  </a:t>
            </a:r>
            <a:endParaRPr lang="zh-CN" altLang="en-US" sz="2800"/>
          </a:p>
          <a:p>
            <a:r>
              <a:rPr lang="zh-CN" altLang="en-US" sz="2800"/>
              <a:t>C. 评判法    D. 声誉法    E. 职业法</a:t>
            </a:r>
            <a:endParaRPr lang="zh-CN" altLang="en-US" sz="2800"/>
          </a:p>
          <a:p>
            <a:endParaRPr lang="zh-CN" altLang="en-US" sz="2800"/>
          </a:p>
          <a:p>
            <a:r>
              <a:rPr lang="zh-CN" altLang="en-US" sz="2800"/>
              <a:t>2. 农村社会流动的动因包括（</a:t>
            </a:r>
            <a:r>
              <a:rPr lang="en-US" altLang="zh-CN" sz="2800">
                <a:solidFill>
                  <a:srgbClr val="FF0000"/>
                </a:solidFill>
              </a:rPr>
              <a:t>ABCD</a:t>
            </a:r>
            <a:r>
              <a:rPr lang="zh-CN" altLang="en-US" sz="2800"/>
              <a:t>）。</a:t>
            </a:r>
            <a:r>
              <a:rPr lang="en-US" altLang="zh-CN" sz="2800"/>
              <a:t>P145-146</a:t>
            </a:r>
            <a:endParaRPr lang="zh-CN" altLang="en-US" sz="2800"/>
          </a:p>
          <a:p>
            <a:r>
              <a:rPr lang="zh-CN" altLang="en-US" sz="2800"/>
              <a:t>A. 生产力的发展         B. 城镇化速度加快</a:t>
            </a:r>
            <a:endParaRPr lang="zh-CN" altLang="en-US" sz="2800"/>
          </a:p>
          <a:p>
            <a:r>
              <a:rPr lang="zh-CN" altLang="en-US" sz="2800"/>
              <a:t>C. 市场经济的建立和完善</a:t>
            </a:r>
            <a:endParaRPr lang="zh-CN" altLang="en-US" sz="2800"/>
          </a:p>
          <a:p>
            <a:r>
              <a:rPr lang="zh-CN" altLang="en-US" sz="2800"/>
              <a:t>D. 城乡差别、工农差别   E. 文化的差异</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632710" y="1443990"/>
            <a:ext cx="8454390" cy="3969385"/>
          </a:xfrm>
          <a:prstGeom prst="rect">
            <a:avLst/>
          </a:prstGeom>
          <a:noFill/>
        </p:spPr>
        <p:txBody>
          <a:bodyPr wrap="square" rtlCol="0">
            <a:spAutoFit/>
          </a:bodyPr>
          <a:p>
            <a:r>
              <a:rPr lang="zh-CN" altLang="en-US" sz="2800"/>
              <a:t>3. 社会问题的特点有（</a:t>
            </a:r>
            <a:r>
              <a:rPr lang="en-US" altLang="zh-CN" sz="2800">
                <a:solidFill>
                  <a:srgbClr val="FF0000"/>
                </a:solidFill>
              </a:rPr>
              <a:t>ABCDE</a:t>
            </a:r>
            <a:r>
              <a:rPr lang="zh-CN" altLang="en-US" sz="2800"/>
              <a:t>）。</a:t>
            </a:r>
            <a:r>
              <a:rPr lang="en-US" altLang="zh-CN" sz="2800"/>
              <a:t>P154</a:t>
            </a:r>
            <a:endParaRPr lang="zh-CN" altLang="en-US" sz="2800"/>
          </a:p>
          <a:p>
            <a:r>
              <a:rPr lang="zh-CN" altLang="en-US" sz="2800"/>
              <a:t>A. 普遍性       B. 地域差异性  </a:t>
            </a:r>
            <a:endParaRPr lang="zh-CN" altLang="en-US" sz="2800"/>
          </a:p>
          <a:p>
            <a:r>
              <a:rPr lang="zh-CN" altLang="en-US" sz="2800"/>
              <a:t>C. 时代性     D. 多因性    E. 关联性</a:t>
            </a:r>
            <a:endParaRPr lang="zh-CN" altLang="en-US" sz="2800"/>
          </a:p>
          <a:p>
            <a:endParaRPr lang="zh-CN" altLang="en-US" sz="2800"/>
          </a:p>
          <a:p>
            <a:r>
              <a:rPr lang="zh-CN" altLang="en-US" sz="2800"/>
              <a:t>4. 社会主义新农村建设体现了综合发展、一体发展的新格局</a:t>
            </a:r>
            <a:r>
              <a:rPr lang="en-US" altLang="zh-CN" sz="2800"/>
              <a:t>(</a:t>
            </a:r>
            <a:r>
              <a:rPr lang="en-US" altLang="zh-CN" sz="2800">
                <a:solidFill>
                  <a:srgbClr val="FF0000"/>
                </a:solidFill>
              </a:rPr>
              <a:t>ABCD</a:t>
            </a:r>
            <a:r>
              <a:rPr lang="zh-CN" altLang="en-US" sz="2800"/>
              <a:t>）。</a:t>
            </a:r>
            <a:r>
              <a:rPr lang="en-US" altLang="zh-CN" sz="2800"/>
              <a:t>P169</a:t>
            </a:r>
            <a:endParaRPr lang="zh-CN" altLang="en-US" sz="2800"/>
          </a:p>
          <a:p>
            <a:r>
              <a:rPr lang="zh-CN" altLang="en-US" sz="2800"/>
              <a:t>A. 经济建设        B. 政治建设</a:t>
            </a:r>
            <a:endParaRPr lang="zh-CN" altLang="en-US" sz="2800"/>
          </a:p>
          <a:p>
            <a:r>
              <a:rPr lang="zh-CN" altLang="en-US" sz="2800"/>
              <a:t>C. 文化建设        D. 社会建设</a:t>
            </a:r>
            <a:endParaRPr lang="zh-CN" altLang="en-US" sz="2800"/>
          </a:p>
          <a:p>
            <a:r>
              <a:rPr lang="zh-CN" altLang="en-US" sz="2800"/>
              <a:t>E. 环境建设</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895600" y="1276350"/>
            <a:ext cx="8454390" cy="3969385"/>
          </a:xfrm>
          <a:prstGeom prst="rect">
            <a:avLst/>
          </a:prstGeom>
          <a:noFill/>
        </p:spPr>
        <p:txBody>
          <a:bodyPr wrap="square" rtlCol="0">
            <a:spAutoFit/>
          </a:bodyPr>
          <a:p>
            <a:r>
              <a:rPr lang="zh-CN" altLang="en-US" sz="2800"/>
              <a:t>5. 社会治理的构成要素包括（</a:t>
            </a:r>
            <a:r>
              <a:rPr lang="en-US" altLang="zh-CN" sz="2800">
                <a:solidFill>
                  <a:srgbClr val="FF0000"/>
                </a:solidFill>
              </a:rPr>
              <a:t>ABC</a:t>
            </a:r>
            <a:r>
              <a:rPr lang="zh-CN" altLang="en-US" sz="2800"/>
              <a:t>）。</a:t>
            </a:r>
            <a:r>
              <a:rPr lang="en-US" altLang="zh-CN" sz="2800"/>
              <a:t>P182</a:t>
            </a:r>
            <a:endParaRPr lang="zh-CN" altLang="en-US" sz="2800"/>
          </a:p>
          <a:p>
            <a:r>
              <a:rPr lang="zh-CN" altLang="en-US" sz="2800"/>
              <a:t>A. 治理的主体      B. 治理的对象</a:t>
            </a:r>
            <a:endParaRPr lang="zh-CN" altLang="en-US" sz="2800"/>
          </a:p>
          <a:p>
            <a:r>
              <a:rPr lang="zh-CN" altLang="en-US" sz="2800"/>
              <a:t>C. 治理的手段      D. 治理的依据</a:t>
            </a:r>
            <a:endParaRPr lang="zh-CN" altLang="en-US" sz="2800"/>
          </a:p>
          <a:p>
            <a:r>
              <a:rPr lang="zh-CN" altLang="en-US" sz="2800"/>
              <a:t>E. 治理的环境</a:t>
            </a:r>
            <a:endParaRPr lang="zh-CN" altLang="en-US" sz="2800"/>
          </a:p>
          <a:p>
            <a:endParaRPr lang="zh-CN" altLang="en-US" sz="2800"/>
          </a:p>
          <a:p>
            <a:r>
              <a:rPr lang="zh-CN" altLang="en-US" sz="2800"/>
              <a:t>6. 法律的作用表现在（</a:t>
            </a:r>
            <a:r>
              <a:rPr lang="en-US" altLang="zh-CN" sz="2800">
                <a:solidFill>
                  <a:srgbClr val="FF0000"/>
                </a:solidFill>
              </a:rPr>
              <a:t>ABC</a:t>
            </a:r>
            <a:r>
              <a:rPr lang="zh-CN" altLang="en-US" sz="2800"/>
              <a:t>）。</a:t>
            </a:r>
            <a:r>
              <a:rPr lang="en-US" altLang="zh-CN" sz="2800"/>
              <a:t>P185-186</a:t>
            </a:r>
            <a:endParaRPr lang="zh-CN" altLang="en-US" sz="2800"/>
          </a:p>
          <a:p>
            <a:r>
              <a:rPr lang="zh-CN" altLang="en-US" sz="2800"/>
              <a:t>A. 教育作用      B. 威慑作用</a:t>
            </a:r>
            <a:endParaRPr lang="zh-CN" altLang="en-US" sz="2800"/>
          </a:p>
          <a:p>
            <a:r>
              <a:rPr lang="zh-CN" altLang="en-US" sz="2800"/>
              <a:t>C. 惩罚作用      D. 说服作用</a:t>
            </a:r>
            <a:endParaRPr lang="zh-CN" altLang="en-US" sz="2800"/>
          </a:p>
          <a:p>
            <a:r>
              <a:rPr lang="zh-CN" altLang="en-US" sz="2800"/>
              <a:t>E. 协调作用</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文本框 3"/>
          <p:cNvSpPr txBox="1"/>
          <p:nvPr/>
        </p:nvSpPr>
        <p:spPr>
          <a:xfrm>
            <a:off x="4645025" y="1751330"/>
            <a:ext cx="6219825" cy="2584450"/>
          </a:xfrm>
          <a:prstGeom prst="rect">
            <a:avLst/>
          </a:prstGeom>
          <a:noFill/>
        </p:spPr>
        <p:txBody>
          <a:bodyPr wrap="square" rtlCol="0">
            <a:spAutoFit/>
          </a:bodyPr>
          <a:p>
            <a:pPr fontAlgn="auto">
              <a:lnSpc>
                <a:spcPct val="150000"/>
              </a:lnSpc>
            </a:pPr>
            <a:r>
              <a:rPr lang="en-US" altLang="zh-CN" sz="3600">
                <a:latin typeface="楷体_GB2312" panose="02010609030101010101" charset="-122"/>
                <a:ea typeface="楷体_GB2312" panose="02010609030101010101" charset="-122"/>
              </a:rPr>
              <a:t>    </a:t>
            </a:r>
            <a:r>
              <a:rPr lang="zh-CN" altLang="zh-CN" sz="3600">
                <a:latin typeface="楷体_GB2312" panose="02010609030101010101" charset="-122"/>
                <a:ea typeface="楷体_GB2312" panose="02010609030101010101" charset="-122"/>
              </a:rPr>
              <a:t>本次课程主要通过作业的讲解，带领大家了解教材、熟悉教材各章节涉猎的基本内容</a:t>
            </a:r>
            <a:endParaRPr lang="zh-CN" altLang="zh-CN" sz="3600">
              <a:latin typeface="楷体_GB2312" panose="02010609030101010101" charset="-122"/>
              <a:ea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833370" y="1076325"/>
            <a:ext cx="8454390" cy="4399915"/>
          </a:xfrm>
          <a:prstGeom prst="rect">
            <a:avLst/>
          </a:prstGeom>
          <a:noFill/>
        </p:spPr>
        <p:txBody>
          <a:bodyPr wrap="square" rtlCol="0">
            <a:spAutoFit/>
          </a:bodyPr>
          <a:p>
            <a:r>
              <a:rPr lang="zh-CN" altLang="en-US" sz="2800" b="1"/>
              <a:t>7. 我国农村社会保障制度的基本内容包括</a:t>
            </a:r>
            <a:r>
              <a:rPr lang="zh-CN" altLang="en-US" sz="2800"/>
              <a:t>（</a:t>
            </a:r>
            <a:r>
              <a:rPr lang="en-US" altLang="zh-CN" sz="2800">
                <a:solidFill>
                  <a:srgbClr val="FF0000"/>
                </a:solidFill>
              </a:rPr>
              <a:t>ABCD</a:t>
            </a:r>
            <a:r>
              <a:rPr lang="zh-CN" altLang="en-US" sz="2800"/>
              <a:t>）</a:t>
            </a:r>
            <a:r>
              <a:rPr lang="en-US" altLang="zh-CN" sz="2800"/>
              <a:t>P208--211</a:t>
            </a:r>
            <a:r>
              <a:rPr lang="zh-CN" altLang="en-US" sz="2800"/>
              <a:t>。</a:t>
            </a:r>
            <a:endParaRPr lang="zh-CN" altLang="en-US" sz="2800"/>
          </a:p>
          <a:p>
            <a:r>
              <a:rPr lang="zh-CN" altLang="en-US" sz="2800"/>
              <a:t>A. “五保”制度       B. 医疗保障制度</a:t>
            </a:r>
            <a:endParaRPr lang="zh-CN" altLang="en-US" sz="2800"/>
          </a:p>
          <a:p>
            <a:r>
              <a:rPr lang="zh-CN" altLang="en-US" sz="2800"/>
              <a:t>C. 最低生活保障制度   D. 养老保障制度  </a:t>
            </a:r>
            <a:endParaRPr lang="zh-CN" altLang="en-US" sz="2800"/>
          </a:p>
          <a:p>
            <a:r>
              <a:rPr lang="zh-CN" altLang="en-US" sz="2800"/>
              <a:t>E. 丧葬保障制度</a:t>
            </a:r>
            <a:endParaRPr lang="zh-CN" altLang="en-US" sz="2800"/>
          </a:p>
          <a:p>
            <a:endParaRPr lang="zh-CN" altLang="en-US" sz="2800"/>
          </a:p>
          <a:p>
            <a:r>
              <a:rPr lang="zh-CN" altLang="en-US" sz="2800" b="1"/>
              <a:t>8. “新农保”政策的基本原则是</a:t>
            </a:r>
            <a:r>
              <a:rPr lang="zh-CN" altLang="en-US" sz="2800"/>
              <a:t>（）。</a:t>
            </a:r>
            <a:endParaRPr lang="zh-CN" altLang="en-US" sz="2800"/>
          </a:p>
          <a:p>
            <a:r>
              <a:rPr lang="zh-CN" altLang="en-US" sz="2800"/>
              <a:t>A. 保基本       B. 广覆盖</a:t>
            </a:r>
            <a:endParaRPr lang="zh-CN" altLang="en-US" sz="2800"/>
          </a:p>
          <a:p>
            <a:r>
              <a:rPr lang="zh-CN" altLang="en-US" sz="2800"/>
              <a:t>C. 有弹性       D. 可持续</a:t>
            </a:r>
            <a:endParaRPr lang="zh-CN" altLang="en-US" sz="2800"/>
          </a:p>
          <a:p>
            <a:r>
              <a:rPr lang="zh-CN" altLang="en-US" sz="2800"/>
              <a:t>E. 能发展</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848610" y="1322705"/>
            <a:ext cx="8454390" cy="4399915"/>
          </a:xfrm>
          <a:prstGeom prst="rect">
            <a:avLst/>
          </a:prstGeom>
          <a:noFill/>
        </p:spPr>
        <p:txBody>
          <a:bodyPr wrap="square" rtlCol="0">
            <a:spAutoFit/>
          </a:bodyPr>
          <a:p>
            <a:r>
              <a:rPr lang="zh-CN" altLang="en-US" sz="2800"/>
              <a:t>9. 社会变迁的原因有（</a:t>
            </a:r>
            <a:r>
              <a:rPr lang="en-US" altLang="zh-CN" sz="2800">
                <a:solidFill>
                  <a:srgbClr val="FF0000"/>
                </a:solidFill>
              </a:rPr>
              <a:t>ABCD</a:t>
            </a:r>
            <a:r>
              <a:rPr lang="zh-CN" altLang="en-US" sz="2800"/>
              <a:t>）。</a:t>
            </a:r>
            <a:r>
              <a:rPr lang="en-US" altLang="zh-CN" sz="2800"/>
              <a:t>P225-227</a:t>
            </a:r>
            <a:endParaRPr lang="zh-CN" altLang="en-US" sz="2800"/>
          </a:p>
          <a:p>
            <a:r>
              <a:rPr lang="zh-CN" altLang="en-US" sz="2800"/>
              <a:t>A. 生产方式的变化      B. 科学技术的进步  </a:t>
            </a:r>
            <a:endParaRPr lang="zh-CN" altLang="en-US" sz="2800"/>
          </a:p>
          <a:p>
            <a:r>
              <a:rPr lang="zh-CN" altLang="en-US" sz="2800"/>
              <a:t>C. 人口的变动          D. 环境的变化  </a:t>
            </a:r>
            <a:endParaRPr lang="zh-CN" altLang="en-US" sz="2800"/>
          </a:p>
          <a:p>
            <a:r>
              <a:rPr lang="zh-CN" altLang="en-US" sz="2800"/>
              <a:t>E. 政治制度的演变</a:t>
            </a:r>
            <a:endParaRPr lang="zh-CN" altLang="en-US" sz="2800"/>
          </a:p>
          <a:p>
            <a:endParaRPr lang="zh-CN" altLang="en-US" sz="2800"/>
          </a:p>
          <a:p>
            <a:r>
              <a:rPr lang="zh-CN" altLang="en-US" sz="2800"/>
              <a:t>10. 社会现代化的主要内容包括（</a:t>
            </a:r>
            <a:r>
              <a:rPr lang="en-US" altLang="zh-CN" sz="2800">
                <a:solidFill>
                  <a:srgbClr val="FF0000"/>
                </a:solidFill>
              </a:rPr>
              <a:t>ABCDE</a:t>
            </a:r>
            <a:r>
              <a:rPr lang="zh-CN" altLang="en-US" sz="2800"/>
              <a:t>）。</a:t>
            </a:r>
            <a:endParaRPr lang="zh-CN" altLang="en-US" sz="2800"/>
          </a:p>
          <a:p>
            <a:r>
              <a:rPr lang="zh-CN" altLang="en-US" sz="2800"/>
              <a:t>    </a:t>
            </a:r>
            <a:r>
              <a:rPr lang="en-US" altLang="zh-CN" sz="2800"/>
              <a:t>P231-232</a:t>
            </a:r>
            <a:endParaRPr lang="zh-CN" altLang="en-US" sz="2800"/>
          </a:p>
          <a:p>
            <a:r>
              <a:rPr lang="zh-CN" altLang="en-US" sz="2800"/>
              <a:t>A. 经济现代化         B. 政治民主化</a:t>
            </a:r>
            <a:endParaRPr lang="zh-CN" altLang="en-US" sz="2800"/>
          </a:p>
          <a:p>
            <a:r>
              <a:rPr lang="zh-CN" altLang="en-US" sz="2800"/>
              <a:t>C. 组织管理现代化     D. 城市化  </a:t>
            </a:r>
            <a:endParaRPr lang="zh-CN" altLang="en-US" sz="2800"/>
          </a:p>
          <a:p>
            <a:r>
              <a:rPr lang="zh-CN" altLang="en-US" sz="2800"/>
              <a:t>E. 生活方式和人的现代化</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2833370" y="705485"/>
            <a:ext cx="8454390" cy="6554470"/>
          </a:xfrm>
          <a:prstGeom prst="rect">
            <a:avLst/>
          </a:prstGeom>
          <a:noFill/>
        </p:spPr>
        <p:txBody>
          <a:bodyPr wrap="square" rtlCol="0">
            <a:spAutoFit/>
          </a:bodyPr>
          <a:p>
            <a:r>
              <a:rPr lang="zh-CN" altLang="en-US" sz="2800"/>
              <a:t>三、名词解释（10分）</a:t>
            </a:r>
            <a:endParaRPr lang="zh-CN" altLang="en-US" sz="2800"/>
          </a:p>
          <a:p>
            <a:endParaRPr lang="zh-CN" altLang="en-US" sz="2800"/>
          </a:p>
          <a:p>
            <a:r>
              <a:rPr lang="zh-CN" altLang="en-US" sz="2800"/>
              <a:t>1. 社会流动</a:t>
            </a:r>
            <a:r>
              <a:rPr lang="en-US" altLang="zh-CN" sz="2800"/>
              <a:t>(</a:t>
            </a:r>
            <a:r>
              <a:rPr lang="en-US" altLang="zh-CN" sz="2800">
                <a:solidFill>
                  <a:srgbClr val="FF0000"/>
                </a:solidFill>
              </a:rPr>
              <a:t>P139</a:t>
            </a:r>
            <a:r>
              <a:rPr lang="en-US" altLang="zh-CN" sz="2800"/>
              <a:t>)</a:t>
            </a:r>
            <a:endParaRPr lang="zh-CN" altLang="en-US" sz="2800"/>
          </a:p>
          <a:p>
            <a:endParaRPr lang="zh-CN" altLang="en-US" sz="2800"/>
          </a:p>
          <a:p>
            <a:r>
              <a:rPr lang="zh-CN" altLang="en-US" sz="2800"/>
              <a:t>2. 社会问题（</a:t>
            </a:r>
            <a:r>
              <a:rPr lang="en-US" altLang="zh-CN" sz="2800">
                <a:solidFill>
                  <a:srgbClr val="FF0000"/>
                </a:solidFill>
              </a:rPr>
              <a:t>P153</a:t>
            </a:r>
            <a:r>
              <a:rPr lang="zh-CN" altLang="en-US" sz="2800">
                <a:solidFill>
                  <a:schemeClr val="tx1"/>
                </a:solidFill>
              </a:rPr>
              <a:t>）</a:t>
            </a:r>
            <a:endParaRPr lang="zh-CN" altLang="en-US" sz="2800">
              <a:solidFill>
                <a:srgbClr val="FF0000"/>
              </a:solidFill>
            </a:endParaRPr>
          </a:p>
          <a:p>
            <a:endParaRPr lang="zh-CN" altLang="en-US" sz="2800"/>
          </a:p>
          <a:p>
            <a:r>
              <a:rPr lang="zh-CN" altLang="en-US" sz="2800"/>
              <a:t>3. 社会治理（</a:t>
            </a:r>
            <a:r>
              <a:rPr lang="en-US" altLang="zh-CN" sz="2800">
                <a:solidFill>
                  <a:srgbClr val="FF0000"/>
                </a:solidFill>
              </a:rPr>
              <a:t>P182</a:t>
            </a:r>
            <a:r>
              <a:rPr lang="zh-CN" altLang="en-US" sz="2800"/>
              <a:t>）</a:t>
            </a:r>
            <a:endParaRPr lang="zh-CN" altLang="en-US" sz="2800"/>
          </a:p>
          <a:p>
            <a:endParaRPr lang="zh-CN" altLang="en-US" sz="2800"/>
          </a:p>
          <a:p>
            <a:r>
              <a:rPr lang="zh-CN" altLang="en-US" sz="2800"/>
              <a:t>4. 社会工作（</a:t>
            </a:r>
            <a:r>
              <a:rPr lang="en-US" altLang="zh-CN" sz="2800">
                <a:solidFill>
                  <a:srgbClr val="FF0000"/>
                </a:solidFill>
              </a:rPr>
              <a:t>P216</a:t>
            </a:r>
            <a:r>
              <a:rPr lang="zh-CN" altLang="en-US" sz="2800"/>
              <a:t>）</a:t>
            </a:r>
            <a:endParaRPr lang="zh-CN" altLang="en-US" sz="2800">
              <a:solidFill>
                <a:srgbClr val="FF0000"/>
              </a:solidFill>
            </a:endParaRPr>
          </a:p>
          <a:p>
            <a:endParaRPr lang="zh-CN" altLang="en-US" sz="2800"/>
          </a:p>
          <a:p>
            <a:r>
              <a:rPr lang="zh-CN" altLang="en-US" sz="2800"/>
              <a:t>5. 社会现代化（</a:t>
            </a:r>
            <a:r>
              <a:rPr lang="en-US" altLang="zh-CN" sz="2800">
                <a:solidFill>
                  <a:srgbClr val="FF0000"/>
                </a:solidFill>
              </a:rPr>
              <a:t>P231</a:t>
            </a:r>
            <a:r>
              <a:rPr lang="zh-CN" altLang="en-US" sz="2800"/>
              <a:t>）</a:t>
            </a:r>
            <a:endParaRPr lang="zh-CN" altLang="en-US" sz="2800"/>
          </a:p>
          <a:p>
            <a:endParaRPr lang="zh-CN" altLang="en-US" sz="2800"/>
          </a:p>
          <a:p>
            <a:endParaRPr lang="zh-CN" altLang="en-US" sz="2800"/>
          </a:p>
          <a:p>
            <a:endParaRPr lang="zh-CN" altLang="en-US" sz="2800"/>
          </a:p>
          <a:p>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1892300" y="1428750"/>
            <a:ext cx="9194800" cy="4831080"/>
          </a:xfrm>
          <a:prstGeom prst="rect">
            <a:avLst/>
          </a:prstGeom>
          <a:noFill/>
        </p:spPr>
        <p:txBody>
          <a:bodyPr wrap="square" rtlCol="0">
            <a:spAutoFit/>
          </a:bodyPr>
          <a:p>
            <a:r>
              <a:rPr lang="zh-CN" altLang="en-US" sz="2800">
                <a:sym typeface="+mn-ea"/>
              </a:rPr>
              <a:t>四、简答题（30分）</a:t>
            </a:r>
            <a:endParaRPr lang="zh-CN" altLang="en-US" sz="2800"/>
          </a:p>
          <a:p>
            <a:endParaRPr lang="zh-CN" altLang="en-US" sz="2800"/>
          </a:p>
          <a:p>
            <a:r>
              <a:rPr lang="zh-CN" altLang="en-US" sz="2800">
                <a:sym typeface="+mn-ea"/>
              </a:rPr>
              <a:t>1. 简述农村社会流动的功能（7分）</a:t>
            </a:r>
            <a:r>
              <a:rPr lang="zh-CN" altLang="en-US" sz="2800">
                <a:solidFill>
                  <a:srgbClr val="FF0000"/>
                </a:solidFill>
                <a:sym typeface="+mn-ea"/>
              </a:rPr>
              <a:t>（</a:t>
            </a:r>
            <a:r>
              <a:rPr lang="en-US" altLang="zh-CN" sz="2800">
                <a:solidFill>
                  <a:srgbClr val="FF0000"/>
                </a:solidFill>
                <a:sym typeface="+mn-ea"/>
              </a:rPr>
              <a:t>P149)</a:t>
            </a:r>
            <a:endParaRPr lang="zh-CN" altLang="en-US" sz="2800">
              <a:solidFill>
                <a:srgbClr val="FF0000"/>
              </a:solidFill>
            </a:endParaRPr>
          </a:p>
          <a:p>
            <a:endParaRPr lang="zh-CN" altLang="en-US" sz="2800"/>
          </a:p>
          <a:p>
            <a:r>
              <a:rPr lang="zh-CN" altLang="en-US" sz="2800">
                <a:sym typeface="+mn-ea"/>
              </a:rPr>
              <a:t>2. 简述农村环境问题的现状、成因及解决的办法（8分）</a:t>
            </a:r>
            <a:r>
              <a:rPr lang="en-US" altLang="zh-CN" sz="2800">
                <a:solidFill>
                  <a:srgbClr val="FF0000"/>
                </a:solidFill>
                <a:sym typeface="+mn-ea"/>
              </a:rPr>
              <a:t>(P163--165)</a:t>
            </a:r>
            <a:endParaRPr lang="zh-CN" altLang="en-US" sz="2800">
              <a:solidFill>
                <a:srgbClr val="FF0000"/>
              </a:solidFill>
            </a:endParaRPr>
          </a:p>
          <a:p>
            <a:endParaRPr lang="zh-CN" altLang="en-US" sz="2800"/>
          </a:p>
          <a:p>
            <a:r>
              <a:rPr lang="zh-CN" altLang="en-US" sz="2800">
                <a:sym typeface="+mn-ea"/>
              </a:rPr>
              <a:t>3. 简述道德的控制作用的主要表现（7分）</a:t>
            </a:r>
            <a:r>
              <a:rPr lang="en-US" altLang="zh-CN" sz="2800">
                <a:solidFill>
                  <a:srgbClr val="FF0000"/>
                </a:solidFill>
                <a:sym typeface="+mn-ea"/>
              </a:rPr>
              <a:t>(P187)</a:t>
            </a:r>
            <a:endParaRPr lang="zh-CN" altLang="en-US" sz="2800">
              <a:solidFill>
                <a:srgbClr val="FF0000"/>
              </a:solidFill>
            </a:endParaRPr>
          </a:p>
          <a:p>
            <a:endParaRPr lang="zh-CN" altLang="en-US" sz="2800"/>
          </a:p>
          <a:p>
            <a:r>
              <a:rPr lang="zh-CN" altLang="en-US" sz="2800">
                <a:sym typeface="+mn-ea"/>
              </a:rPr>
              <a:t>4. 简述我国农村主要的社会保障制度及其内容（8分）</a:t>
            </a:r>
            <a:r>
              <a:rPr lang="en-US" altLang="zh-CN" sz="2800">
                <a:sym typeface="+mn-ea"/>
              </a:rPr>
              <a:t>(</a:t>
            </a:r>
            <a:r>
              <a:rPr lang="en-US" altLang="zh-CN" sz="2800">
                <a:solidFill>
                  <a:srgbClr val="FF0000"/>
                </a:solidFill>
                <a:sym typeface="+mn-ea"/>
              </a:rPr>
              <a:t>P208--211</a:t>
            </a:r>
            <a:r>
              <a:rPr lang="en-US" altLang="zh-CN" sz="2800">
                <a:solidFill>
                  <a:schemeClr val="tx1"/>
                </a:solidFill>
                <a:sym typeface="+mn-ea"/>
              </a:rPr>
              <a:t>)</a:t>
            </a:r>
            <a:endParaRPr lang="en-US" altLang="zh-CN" sz="2800">
              <a:solidFill>
                <a:schemeClr val="tx1"/>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6" name="文本框 5"/>
          <p:cNvSpPr txBox="1"/>
          <p:nvPr/>
        </p:nvSpPr>
        <p:spPr>
          <a:xfrm>
            <a:off x="1722120" y="1443990"/>
            <a:ext cx="9364980" cy="1814830"/>
          </a:xfrm>
          <a:prstGeom prst="rect">
            <a:avLst/>
          </a:prstGeom>
          <a:noFill/>
        </p:spPr>
        <p:txBody>
          <a:bodyPr wrap="square" rtlCol="0">
            <a:spAutoFit/>
          </a:bodyPr>
          <a:p>
            <a:r>
              <a:rPr lang="zh-CN" altLang="en-US" sz="2800">
                <a:sym typeface="+mn-ea"/>
              </a:rPr>
              <a:t>五、论述题（20分）</a:t>
            </a:r>
            <a:endParaRPr lang="zh-CN" altLang="en-US" sz="2800"/>
          </a:p>
          <a:p>
            <a:endParaRPr lang="zh-CN" altLang="en-US" sz="2800"/>
          </a:p>
          <a:p>
            <a:r>
              <a:rPr lang="zh-CN" altLang="en-US" sz="2800">
                <a:sym typeface="+mn-ea"/>
              </a:rPr>
              <a:t>联系我国经济发展的实际，评述可持续发展理论。</a:t>
            </a:r>
            <a:r>
              <a:rPr lang="en-US" altLang="zh-CN" sz="2800">
                <a:sym typeface="+mn-ea"/>
              </a:rPr>
              <a:t>(P237-238)</a:t>
            </a:r>
            <a:endParaRPr lang="en-US" altLang="zh-CN" sz="28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flipH="1" flipV="1">
            <a:off x="0" y="0"/>
            <a:ext cx="12192000" cy="6858000"/>
          </a:xfrm>
          <a:prstGeom prst="rect">
            <a:avLst/>
          </a:prstGeom>
        </p:spPr>
      </p:pic>
      <p:sp>
        <p:nvSpPr>
          <p:cNvPr id="6" name="文本框 5"/>
          <p:cNvSpPr txBox="1"/>
          <p:nvPr/>
        </p:nvSpPr>
        <p:spPr>
          <a:xfrm>
            <a:off x="2632710" y="1443990"/>
            <a:ext cx="8454390" cy="3046095"/>
          </a:xfrm>
          <a:prstGeom prst="rect">
            <a:avLst/>
          </a:prstGeom>
          <a:noFill/>
        </p:spPr>
        <p:txBody>
          <a:bodyPr wrap="square" rtlCol="0">
            <a:spAutoFit/>
            <a:scene3d>
              <a:camera prst="isometricLeftDown"/>
              <a:lightRig rig="threePt" dir="t"/>
            </a:scene3d>
          </a:bodyPr>
          <a:p>
            <a:r>
              <a:rPr lang="zh-CN" altLang="en-US" sz="9600">
                <a:solidFill>
                  <a:srgbClr val="7030A0"/>
                </a:solidFill>
              </a:rPr>
              <a:t>谢谢</a:t>
            </a:r>
            <a:r>
              <a:rPr lang="zh-CN" altLang="en-US" sz="9600"/>
              <a:t>  </a:t>
            </a:r>
            <a:endParaRPr lang="zh-CN" altLang="en-US" sz="9600"/>
          </a:p>
          <a:p>
            <a:r>
              <a:rPr lang="zh-CN" altLang="en-US" sz="9600">
                <a:solidFill>
                  <a:srgbClr val="0070C0"/>
                </a:solidFill>
              </a:rPr>
              <a:t>      再见</a:t>
            </a:r>
            <a:endParaRPr lang="zh-CN" altLang="en-US" sz="960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文本框 3"/>
          <p:cNvSpPr txBox="1"/>
          <p:nvPr/>
        </p:nvSpPr>
        <p:spPr>
          <a:xfrm>
            <a:off x="4011930" y="2028825"/>
            <a:ext cx="6219825" cy="1476375"/>
          </a:xfrm>
          <a:prstGeom prst="rect">
            <a:avLst/>
          </a:prstGeom>
          <a:noFill/>
        </p:spPr>
        <p:txBody>
          <a:bodyPr wrap="square" rtlCol="0">
            <a:spAutoFit/>
          </a:bodyPr>
          <a:p>
            <a:pPr fontAlgn="auto">
              <a:lnSpc>
                <a:spcPct val="150000"/>
              </a:lnSpc>
            </a:pPr>
            <a:r>
              <a:rPr lang="en-US" altLang="zh-CN" sz="3600">
                <a:latin typeface="楷体_GB2312" panose="02010609030101010101" charset="-122"/>
                <a:ea typeface="楷体_GB2312" panose="02010609030101010101" charset="-122"/>
              </a:rPr>
              <a:t>   </a:t>
            </a:r>
            <a:r>
              <a:rPr lang="zh-CN" altLang="en-US" sz="4800" b="1">
                <a:latin typeface="方正小标宋简体" panose="03000509000000000000" charset="-122"/>
                <a:ea typeface="方正小标宋简体" panose="03000509000000000000" charset="-122"/>
                <a:cs typeface="方正小标宋简体" panose="03000509000000000000" charset="-122"/>
              </a:rPr>
              <a:t>农村社会学作业  </a:t>
            </a:r>
            <a:r>
              <a:rPr lang="en-US" altLang="zh-CN" sz="6000" b="1">
                <a:latin typeface="方正小标宋简体" panose="03000509000000000000" charset="-122"/>
                <a:ea typeface="方正小标宋简体" panose="03000509000000000000" charset="-122"/>
                <a:cs typeface="方正小标宋简体" panose="03000509000000000000" charset="-122"/>
              </a:rPr>
              <a:t>1</a:t>
            </a:r>
            <a:endParaRPr lang="en-US" altLang="zh-CN" sz="6000" b="1">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0"/>
            <a:ext cx="12192000" cy="6858000"/>
          </a:xfrm>
          <a:prstGeom prst="rect">
            <a:avLst/>
          </a:prstGeom>
        </p:spPr>
      </p:pic>
      <p:sp>
        <p:nvSpPr>
          <p:cNvPr id="2" name="文本框 1"/>
          <p:cNvSpPr txBox="1"/>
          <p:nvPr/>
        </p:nvSpPr>
        <p:spPr>
          <a:xfrm>
            <a:off x="1350645" y="797560"/>
            <a:ext cx="9475470" cy="5262245"/>
          </a:xfrm>
          <a:prstGeom prst="rect">
            <a:avLst/>
          </a:prstGeom>
          <a:noFill/>
        </p:spPr>
        <p:txBody>
          <a:bodyPr wrap="square" rtlCol="0">
            <a:spAutoFit/>
          </a:bodyPr>
          <a:p>
            <a:r>
              <a:rPr lang="zh-CN" altLang="en-US" sz="2800">
                <a:solidFill>
                  <a:srgbClr val="FF0000"/>
                </a:solidFill>
              </a:rPr>
              <a:t> 题目：</a:t>
            </a:r>
            <a:endParaRPr lang="zh-CN" altLang="en-US" sz="2800"/>
          </a:p>
          <a:p>
            <a:endParaRPr lang="zh-CN" altLang="en-US" sz="2800"/>
          </a:p>
          <a:p>
            <a:r>
              <a:rPr lang="zh-CN" altLang="en-US" sz="2800"/>
              <a:t>结合我国农村家庭的实际，谈一谈我国城乡家庭功能的异同</a:t>
            </a:r>
            <a:endParaRPr lang="zh-CN" altLang="en-US" sz="2800"/>
          </a:p>
          <a:p>
            <a:endParaRPr lang="zh-CN" altLang="en-US" sz="2800"/>
          </a:p>
          <a:p>
            <a:pPr fontAlgn="auto">
              <a:lnSpc>
                <a:spcPct val="150000"/>
              </a:lnSpc>
            </a:pPr>
            <a:r>
              <a:rPr lang="zh-CN" altLang="en-US" sz="2800"/>
              <a:t>    目的：这是一道理论联系实际题。让学生理清家庭功能理论的基本内容，在理清理论的同时，分析家庭功能在社会、经济发展中的作用，加深对家庭功能理论的理解，同时发挥家庭功能在农村社会、经济发展中的应有作用。</a:t>
            </a:r>
            <a:endParaRPr lang="zh-CN" altLang="en-US" sz="2800"/>
          </a:p>
          <a:p>
            <a:endParaRPr lang="zh-CN" altLang="en-US" sz="2800"/>
          </a:p>
          <a:p>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bldLst>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0"/>
            <a:ext cx="12192000" cy="6858000"/>
          </a:xfrm>
          <a:prstGeom prst="rect">
            <a:avLst/>
          </a:prstGeom>
        </p:spPr>
      </p:pic>
      <p:sp>
        <p:nvSpPr>
          <p:cNvPr id="2" name="文本框 1"/>
          <p:cNvSpPr txBox="1"/>
          <p:nvPr/>
        </p:nvSpPr>
        <p:spPr>
          <a:xfrm>
            <a:off x="979805" y="619760"/>
            <a:ext cx="10216515" cy="7200900"/>
          </a:xfrm>
          <a:prstGeom prst="rect">
            <a:avLst/>
          </a:prstGeom>
          <a:noFill/>
        </p:spPr>
        <p:txBody>
          <a:bodyPr wrap="square" rtlCol="0">
            <a:spAutoFit/>
          </a:bodyPr>
          <a:p>
            <a:pPr fontAlgn="auto">
              <a:lnSpc>
                <a:spcPct val="150000"/>
              </a:lnSpc>
            </a:pPr>
            <a:r>
              <a:rPr lang="zh-CN" altLang="en-US" sz="2800">
                <a:solidFill>
                  <a:srgbClr val="FF0000"/>
                </a:solidFill>
                <a:sym typeface="+mn-ea"/>
              </a:rPr>
              <a:t>要求：</a:t>
            </a:r>
            <a:endParaRPr lang="zh-CN" altLang="en-US" sz="2800"/>
          </a:p>
          <a:p>
            <a:pPr fontAlgn="auto">
              <a:lnSpc>
                <a:spcPct val="150000"/>
              </a:lnSpc>
            </a:pPr>
            <a:r>
              <a:rPr lang="zh-CN" altLang="en-US" sz="2800">
                <a:sym typeface="+mn-ea"/>
              </a:rPr>
              <a:t>（1）要求学生认真审题和研读第三章家庭的涵义、结构、特点、功能，搞清家庭基本理论的内容；</a:t>
            </a:r>
            <a:endParaRPr lang="zh-CN" altLang="en-US" sz="2800"/>
          </a:p>
          <a:p>
            <a:pPr fontAlgn="auto">
              <a:lnSpc>
                <a:spcPct val="150000"/>
              </a:lnSpc>
            </a:pPr>
            <a:r>
              <a:rPr lang="zh-CN" altLang="en-US" sz="2800">
                <a:sym typeface="+mn-ea"/>
              </a:rPr>
              <a:t>（2）完整准确地阐述家庭功能的基本理论内容</a:t>
            </a:r>
            <a:endParaRPr lang="zh-CN" altLang="en-US" sz="2800"/>
          </a:p>
          <a:p>
            <a:pPr fontAlgn="auto">
              <a:lnSpc>
                <a:spcPct val="150000"/>
              </a:lnSpc>
            </a:pPr>
            <a:r>
              <a:rPr lang="zh-CN" altLang="en-US" sz="2800">
                <a:sym typeface="+mn-ea"/>
              </a:rPr>
              <a:t>（3）联系实际时既可以逐条进行，也可以将所有理论阐述后进行</a:t>
            </a:r>
            <a:endParaRPr lang="zh-CN" altLang="en-US" sz="2800"/>
          </a:p>
          <a:p>
            <a:pPr fontAlgn="auto">
              <a:lnSpc>
                <a:spcPct val="150000"/>
              </a:lnSpc>
            </a:pPr>
            <a:r>
              <a:rPr lang="zh-CN" altLang="en-US" sz="2800">
                <a:sym typeface="+mn-ea"/>
              </a:rPr>
              <a:t>（4）字数不低于600字</a:t>
            </a:r>
            <a:endParaRPr lang="zh-CN" altLang="en-US" sz="2800"/>
          </a:p>
          <a:p>
            <a:pPr fontAlgn="auto">
              <a:lnSpc>
                <a:spcPct val="150000"/>
              </a:lnSpc>
            </a:pPr>
            <a:r>
              <a:rPr lang="zh-CN" altLang="en-US" sz="2800">
                <a:sym typeface="+mn-ea"/>
              </a:rPr>
              <a:t>（5）作一次小型的家庭情况的调查（以一个自然村或行政村为单位）</a:t>
            </a:r>
            <a:endParaRPr lang="zh-CN" altLang="en-US" sz="2800"/>
          </a:p>
          <a:p>
            <a:pPr fontAlgn="auto">
              <a:lnSpc>
                <a:spcPct val="150000"/>
              </a:lnSpc>
            </a:pPr>
            <a:endParaRPr lang="zh-CN" altLang="en-US" sz="2800"/>
          </a:p>
          <a:p>
            <a:pPr fontAlgn="auto">
              <a:lnSpc>
                <a:spcPct val="150000"/>
              </a:lnSpc>
            </a:pPr>
            <a:endParaRPr lang="zh-CN" altLang="en-US" sz="2800">
              <a:solidFill>
                <a:schemeClr val="tx1"/>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0"/>
            <a:ext cx="12192000" cy="6858000"/>
          </a:xfrm>
          <a:prstGeom prst="rect">
            <a:avLst/>
          </a:prstGeom>
        </p:spPr>
      </p:pic>
      <p:sp>
        <p:nvSpPr>
          <p:cNvPr id="2" name="文本框 1"/>
          <p:cNvSpPr txBox="1"/>
          <p:nvPr/>
        </p:nvSpPr>
        <p:spPr>
          <a:xfrm>
            <a:off x="1157605" y="582295"/>
            <a:ext cx="10184765" cy="6554470"/>
          </a:xfrm>
          <a:prstGeom prst="rect">
            <a:avLst/>
          </a:prstGeom>
          <a:noFill/>
        </p:spPr>
        <p:txBody>
          <a:bodyPr wrap="square" rtlCol="0">
            <a:spAutoFit/>
          </a:bodyPr>
          <a:p>
            <a:pPr fontAlgn="auto">
              <a:lnSpc>
                <a:spcPct val="150000"/>
              </a:lnSpc>
            </a:pPr>
            <a:r>
              <a:rPr lang="zh-CN" altLang="en-US" sz="2800">
                <a:solidFill>
                  <a:srgbClr val="FF0000"/>
                </a:solidFill>
                <a:sym typeface="+mn-ea"/>
              </a:rPr>
              <a:t>时    间：</a:t>
            </a:r>
            <a:r>
              <a:rPr lang="zh-CN" altLang="en-US" sz="2800">
                <a:sym typeface="+mn-ea"/>
              </a:rPr>
              <a:t>学习第三章后作本作业（约第三周）</a:t>
            </a:r>
            <a:endParaRPr lang="zh-CN" altLang="en-US" sz="2800"/>
          </a:p>
          <a:p>
            <a:pPr fontAlgn="auto">
              <a:lnSpc>
                <a:spcPct val="150000"/>
              </a:lnSpc>
            </a:pPr>
            <a:r>
              <a:rPr lang="zh-CN" altLang="en-US" sz="2800">
                <a:solidFill>
                  <a:srgbClr val="FF0000"/>
                </a:solidFill>
                <a:sym typeface="+mn-ea"/>
              </a:rPr>
              <a:t>解题思路：</a:t>
            </a:r>
            <a:endParaRPr lang="zh-CN" altLang="en-US" sz="2800"/>
          </a:p>
          <a:p>
            <a:pPr fontAlgn="auto">
              <a:lnSpc>
                <a:spcPct val="150000"/>
              </a:lnSpc>
            </a:pPr>
            <a:r>
              <a:rPr lang="zh-CN" altLang="en-US" sz="2800">
                <a:sym typeface="+mn-ea"/>
              </a:rPr>
              <a:t>（1）家庭的涵义、特点（</a:t>
            </a:r>
            <a:r>
              <a:rPr lang="zh-CN" altLang="en-US" sz="2800">
                <a:solidFill>
                  <a:srgbClr val="FF0000"/>
                </a:solidFill>
                <a:latin typeface="楷体_GB2312" panose="02010609030101010101" charset="-122"/>
                <a:ea typeface="楷体_GB2312" panose="02010609030101010101" charset="-122"/>
                <a:cs typeface="楷体_GB2312" panose="02010609030101010101" charset="-122"/>
                <a:sym typeface="+mn-ea"/>
              </a:rPr>
              <a:t>教材第</a:t>
            </a:r>
            <a:r>
              <a:rPr lang="en-US" altLang="zh-CN" sz="2800">
                <a:solidFill>
                  <a:srgbClr val="FF0000"/>
                </a:solidFill>
                <a:latin typeface="楷体_GB2312" panose="02010609030101010101" charset="-122"/>
                <a:ea typeface="楷体_GB2312" panose="02010609030101010101" charset="-122"/>
                <a:cs typeface="楷体_GB2312" panose="02010609030101010101" charset="-122"/>
                <a:sym typeface="+mn-ea"/>
              </a:rPr>
              <a:t>55</a:t>
            </a:r>
            <a:r>
              <a:rPr lang="zh-CN" altLang="en-US" sz="2800">
                <a:solidFill>
                  <a:srgbClr val="FF0000"/>
                </a:solidFill>
                <a:latin typeface="楷体_GB2312" panose="02010609030101010101" charset="-122"/>
                <a:ea typeface="楷体_GB2312" panose="02010609030101010101" charset="-122"/>
                <a:cs typeface="楷体_GB2312" panose="02010609030101010101" charset="-122"/>
                <a:sym typeface="+mn-ea"/>
              </a:rPr>
              <a:t>页</a:t>
            </a:r>
            <a:r>
              <a:rPr lang="zh-CN" altLang="en-US" sz="2800">
                <a:sym typeface="+mn-ea"/>
              </a:rPr>
              <a:t>）</a:t>
            </a:r>
            <a:endParaRPr lang="zh-CN" altLang="en-US"/>
          </a:p>
          <a:p>
            <a:pPr fontAlgn="auto">
              <a:lnSpc>
                <a:spcPct val="150000"/>
              </a:lnSpc>
            </a:pPr>
            <a:r>
              <a:rPr lang="zh-CN" altLang="en-US" sz="2800">
                <a:sym typeface="+mn-ea"/>
              </a:rPr>
              <a:t>（2）农村家庭的功能  （</a:t>
            </a:r>
            <a:r>
              <a:rPr lang="en-US" altLang="zh-CN" sz="2800">
                <a:solidFill>
                  <a:srgbClr val="FF0000"/>
                </a:solidFill>
                <a:sym typeface="+mn-ea"/>
              </a:rPr>
              <a:t>P</a:t>
            </a:r>
            <a:r>
              <a:rPr lang="en-US" altLang="zh-CN">
                <a:solidFill>
                  <a:srgbClr val="FF0000"/>
                </a:solidFill>
                <a:sym typeface="+mn-ea"/>
              </a:rPr>
              <a:t>58</a:t>
            </a:r>
            <a:r>
              <a:rPr lang="zh-CN" altLang="en-US" sz="2800">
                <a:sym typeface="+mn-ea"/>
              </a:rPr>
              <a:t>）</a:t>
            </a:r>
            <a:endParaRPr lang="zh-CN" altLang="en-US" sz="2800"/>
          </a:p>
          <a:p>
            <a:pPr fontAlgn="auto">
              <a:lnSpc>
                <a:spcPct val="150000"/>
              </a:lnSpc>
            </a:pPr>
            <a:r>
              <a:rPr lang="zh-CN" altLang="en-US" sz="2800">
                <a:sym typeface="+mn-ea"/>
              </a:rPr>
              <a:t>（3）简要概述农村家庭的发展趋势（</a:t>
            </a:r>
            <a:r>
              <a:rPr lang="en-US" altLang="zh-CN" sz="2800">
                <a:solidFill>
                  <a:srgbClr val="FF0000"/>
                </a:solidFill>
                <a:sym typeface="+mn-ea"/>
              </a:rPr>
              <a:t>P</a:t>
            </a:r>
            <a:r>
              <a:rPr lang="en-US" altLang="zh-CN">
                <a:solidFill>
                  <a:srgbClr val="FF0000"/>
                </a:solidFill>
                <a:sym typeface="+mn-ea"/>
              </a:rPr>
              <a:t>60</a:t>
            </a:r>
            <a:r>
              <a:rPr lang="zh-CN" altLang="en-US" sz="2800">
                <a:sym typeface="+mn-ea"/>
              </a:rPr>
              <a:t>）</a:t>
            </a:r>
            <a:endParaRPr lang="zh-CN" altLang="en-US" sz="2800"/>
          </a:p>
          <a:p>
            <a:pPr fontAlgn="auto">
              <a:lnSpc>
                <a:spcPct val="150000"/>
              </a:lnSpc>
            </a:pPr>
            <a:r>
              <a:rPr lang="zh-CN" altLang="en-US" sz="2800">
                <a:sym typeface="+mn-ea"/>
              </a:rPr>
              <a:t>（4）结合农村家庭的特点，分析城乡家庭功能的多少、强弱。</a:t>
            </a:r>
            <a:r>
              <a:rPr lang="zh-CN" altLang="en-US" sz="2800">
                <a:solidFill>
                  <a:srgbClr val="FF0000"/>
                </a:solidFill>
                <a:latin typeface="楷体_GB2312" panose="02010609030101010101" charset="-122"/>
                <a:ea typeface="楷体_GB2312" panose="02010609030101010101" charset="-122"/>
                <a:sym typeface="+mn-ea"/>
              </a:rPr>
              <a:t>（因生产生活方式的不同城市家庭基本上不具有生产功能；城乡家庭在各种功能的强弱程度也有不同，比如农村赡养功能较强，而城市的消费、娱乐功能强一些。）</a:t>
            </a:r>
            <a:endParaRPr lang="zh-CN" altLang="en-US" sz="2800"/>
          </a:p>
          <a:p>
            <a:pPr fontAlgn="auto">
              <a:lnSpc>
                <a:spcPct val="150000"/>
              </a:lnSpc>
            </a:pPr>
            <a:r>
              <a:rPr lang="zh-CN" altLang="en-US" sz="2800">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2" name="矩形 1"/>
          <p:cNvSpPr/>
          <p:nvPr/>
        </p:nvSpPr>
        <p:spPr>
          <a:xfrm>
            <a:off x="4943475" y="2444115"/>
            <a:ext cx="4773930" cy="1198880"/>
          </a:xfrm>
          <a:prstGeom prst="rect">
            <a:avLst/>
          </a:prstGeom>
          <a:noFill/>
          <a:ln>
            <a:noFill/>
          </a:ln>
        </p:spPr>
        <p:txBody>
          <a:bodyPr wrap="none" rtlCol="0" anchor="t">
            <a:spAutoFit/>
          </a:bodyPr>
          <a:p>
            <a:pPr algn="ctr"/>
            <a:r>
              <a:rPr lang="zh-CN" altLang="zh-CN" sz="7200" b="1">
                <a:solidFill>
                  <a:schemeClr val="tx1"/>
                </a:solidFill>
                <a:effectLst>
                  <a:outerShdw blurRad="38100" dist="19050" dir="2700000" algn="tl" rotWithShape="0">
                    <a:schemeClr val="dk1">
                      <a:alpha val="40000"/>
                    </a:schemeClr>
                  </a:outerShdw>
                </a:effectLst>
              </a:rPr>
              <a:t>模拟总复习</a:t>
            </a:r>
            <a:endParaRPr lang="en-US" altLang="zh-CN" sz="7200" b="1">
              <a:solidFill>
                <a:schemeClr val="tx1"/>
              </a:solidFill>
              <a:effectLst>
                <a:outerShdw blurRad="38100" dist="19050" dir="2700000" algn="tl" rotWithShape="0">
                  <a:schemeClr val="dk1">
                    <a:alpha val="40000"/>
                  </a:schemeClr>
                </a:outerShdw>
              </a:effectLst>
            </a:endParaRPr>
          </a:p>
        </p:txBody>
      </p:sp>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文本框 3"/>
          <p:cNvSpPr txBox="1"/>
          <p:nvPr/>
        </p:nvSpPr>
        <p:spPr>
          <a:xfrm>
            <a:off x="4027170" y="2028825"/>
            <a:ext cx="6219825" cy="1476375"/>
          </a:xfrm>
          <a:prstGeom prst="rect">
            <a:avLst/>
          </a:prstGeom>
          <a:noFill/>
        </p:spPr>
        <p:txBody>
          <a:bodyPr wrap="square" rtlCol="0">
            <a:spAutoFit/>
          </a:bodyPr>
          <a:p>
            <a:pPr fontAlgn="auto">
              <a:lnSpc>
                <a:spcPct val="150000"/>
              </a:lnSpc>
            </a:pPr>
            <a:r>
              <a:rPr lang="en-US" altLang="zh-CN" sz="3600">
                <a:latin typeface="楷体_GB2312" panose="02010609030101010101" charset="-122"/>
                <a:ea typeface="楷体_GB2312" panose="02010609030101010101" charset="-122"/>
              </a:rPr>
              <a:t>   </a:t>
            </a:r>
            <a:r>
              <a:rPr lang="zh-CN" altLang="en-US" sz="4800" b="1">
                <a:latin typeface="方正小标宋简体" panose="03000509000000000000" charset="-122"/>
                <a:ea typeface="方正小标宋简体" panose="03000509000000000000" charset="-122"/>
                <a:cs typeface="方正小标宋简体" panose="03000509000000000000" charset="-122"/>
              </a:rPr>
              <a:t>农村社会学作业  </a:t>
            </a:r>
            <a:r>
              <a:rPr lang="en-US" altLang="zh-CN" sz="6000" b="1">
                <a:latin typeface="方正小标宋简体" panose="03000509000000000000" charset="-122"/>
                <a:ea typeface="方正小标宋简体" panose="03000509000000000000" charset="-122"/>
                <a:cs typeface="方正小标宋简体" panose="03000509000000000000" charset="-122"/>
              </a:rPr>
              <a:t>2</a:t>
            </a:r>
            <a:endParaRPr lang="en-US" altLang="zh-CN" sz="6000" b="1">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mc:Choice>
    <mc:Fallback>
      <p:transition spd="slow" advClick="0" advTm="0"/>
    </mc:Fallback>
  </mc:AlternateContent>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7371</Words>
  <Application>WPS 演示</Application>
  <PresentationFormat>自定义</PresentationFormat>
  <Paragraphs>424</Paragraphs>
  <Slides>45</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45</vt:i4>
      </vt:variant>
    </vt:vector>
  </HeadingPairs>
  <TitlesOfParts>
    <vt:vector size="58" baseType="lpstr">
      <vt:lpstr>Arial</vt:lpstr>
      <vt:lpstr>宋体</vt:lpstr>
      <vt:lpstr>Wingdings</vt:lpstr>
      <vt:lpstr>Calibri</vt:lpstr>
      <vt:lpstr>华文中宋</vt:lpstr>
      <vt:lpstr>楷体_GB2312</vt:lpstr>
      <vt:lpstr>方正小标宋简体</vt:lpstr>
      <vt:lpstr>等线</vt:lpstr>
      <vt:lpstr>微软雅黑</vt:lpstr>
      <vt:lpstr>Arial Unicode MS</vt:lpstr>
      <vt:lpstr>等线 Light</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蓝色淡雅花卉</dc:title>
  <dc:creator>第一PPT</dc:creator>
  <cp:keywords>www.1ppt.com</cp:keywords>
  <dc:description>www.1ppt.com</dc:description>
  <cp:lastModifiedBy>Administrator</cp:lastModifiedBy>
  <cp:revision>64</cp:revision>
  <dcterms:created xsi:type="dcterms:W3CDTF">2017-05-16T02:40:00Z</dcterms:created>
  <dcterms:modified xsi:type="dcterms:W3CDTF">2021-11-16T03:22:06Z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