
<file path=[Content_Types].xml><?xml version="1.0" encoding="utf-8"?>
<Types xmlns="http://schemas.openxmlformats.org/package/2006/content-types">
  <Default Extension="jpeg" ContentType="image/jpeg"/>
  <Default Extension="emf" ContentType="image/x-emf"/>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63" r:id="rId4"/>
  </p:sldMasterIdLst>
  <p:notesMasterIdLst>
    <p:notesMasterId r:id="rId10"/>
  </p:notesMasterIdLst>
  <p:sldIdLst>
    <p:sldId id="3039" r:id="rId5"/>
    <p:sldId id="3040" r:id="rId6"/>
    <p:sldId id="3097" r:id="rId7"/>
    <p:sldId id="3100" r:id="rId8"/>
    <p:sldId id="3094" r:id="rId9"/>
    <p:sldId id="3103" r:id="rId11"/>
    <p:sldId id="270" r:id="rId12"/>
    <p:sldId id="3093" r:id="rId13"/>
    <p:sldId id="3095" r:id="rId14"/>
    <p:sldId id="3128" r:id="rId15"/>
    <p:sldId id="3104" r:id="rId16"/>
    <p:sldId id="3096" r:id="rId17"/>
    <p:sldId id="3098" r:id="rId18"/>
    <p:sldId id="3099" r:id="rId19"/>
    <p:sldId id="2864" r:id="rId20"/>
    <p:sldId id="2808" r:id="rId21"/>
    <p:sldId id="3024" r:id="rId22"/>
    <p:sldId id="2882" r:id="rId23"/>
    <p:sldId id="2883" r:id="rId24"/>
    <p:sldId id="3000" r:id="rId25"/>
    <p:sldId id="2865" r:id="rId26"/>
    <p:sldId id="2871" r:id="rId27"/>
    <p:sldId id="3127" r:id="rId28"/>
    <p:sldId id="3125" r:id="rId29"/>
    <p:sldId id="2873" r:id="rId30"/>
    <p:sldId id="2868" r:id="rId31"/>
    <p:sldId id="2892" r:id="rId32"/>
    <p:sldId id="2893" r:id="rId33"/>
    <p:sldId id="2807"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0d62773-20bc-4632-9483-ae8c07e584ca}">
          <p14:sldIdLst>
            <p14:sldId id="3039"/>
            <p14:sldId id="3040"/>
            <p14:sldId id="3097"/>
            <p14:sldId id="3100"/>
            <p14:sldId id="3094"/>
            <p14:sldId id="3103"/>
            <p14:sldId id="270"/>
            <p14:sldId id="3093"/>
            <p14:sldId id="3095"/>
            <p14:sldId id="3128"/>
            <p14:sldId id="3104"/>
            <p14:sldId id="3096"/>
            <p14:sldId id="3098"/>
            <p14:sldId id="3099"/>
            <p14:sldId id="2864"/>
            <p14:sldId id="2808"/>
            <p14:sldId id="3024"/>
            <p14:sldId id="2882"/>
            <p14:sldId id="2883"/>
            <p14:sldId id="3000"/>
            <p14:sldId id="2865"/>
            <p14:sldId id="2871"/>
            <p14:sldId id="3127"/>
            <p14:sldId id="3125"/>
            <p14:sldId id="2873"/>
            <p14:sldId id="2868"/>
            <p14:sldId id="2892"/>
            <p14:sldId id="2893"/>
            <p14:sldId id="280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52B1FF"/>
    <a:srgbClr val="5383E7"/>
    <a:srgbClr val="2F5597"/>
    <a:srgbClr val="FFFFFF"/>
    <a:srgbClr val="203864"/>
    <a:srgbClr val="934D19"/>
    <a:srgbClr val="5272A9"/>
    <a:srgbClr val="003466"/>
    <a:srgbClr val="E0E1E3"/>
    <a:srgbClr val="F4F3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966" autoAdjust="0"/>
    <p:restoredTop sz="83531" autoAdjust="0"/>
  </p:normalViewPr>
  <p:slideViewPr>
    <p:cSldViewPr snapToGrid="0">
      <p:cViewPr varScale="1">
        <p:scale>
          <a:sx n="86" d="100"/>
          <a:sy n="86" d="100"/>
        </p:scale>
        <p:origin x="-78" y="-96"/>
      </p:cViewPr>
      <p:guideLst>
        <p:guide orient="horz" pos="2104"/>
        <p:guide pos="39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A1DE6-0DCE-42DF-B2F3-2C509C0E654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E4D6C-0117-407C-8D95-7351CE59AF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58813" y="1143000"/>
            <a:ext cx="554037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44FF02-471D-4855-9EEE-F11AFB02431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a:xfrm>
            <a:off x="1" y="336177"/>
            <a:ext cx="820270" cy="376518"/>
          </a:xfrm>
          <a:prstGeom prst="rect">
            <a:avLst/>
          </a:prstGeom>
          <a:solidFill>
            <a:srgbClr val="1D8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820271" y="336177"/>
            <a:ext cx="1393540" cy="376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1" y="6356351"/>
            <a:ext cx="2743200" cy="366183"/>
          </a:xfrm>
          <a:prstGeom prst="rect">
            <a:avLst/>
          </a:prstGeom>
        </p:spPr>
        <p:txBody>
          <a:bodyPr/>
          <a:lstStyle/>
          <a:p>
            <a:fld id="{E3AD87B8-9A4B-45E2-BBE5-FB86ADE287A3}" type="datetimeFigureOut">
              <a:rPr lang="zh-CN" altLang="en-US" smtClean="0"/>
            </a:fld>
            <a:endParaRPr lang="zh-CN" altLang="en-US"/>
          </a:p>
        </p:txBody>
      </p:sp>
      <p:sp>
        <p:nvSpPr>
          <p:cNvPr id="3" name="页脚占位符 2"/>
          <p:cNvSpPr>
            <a:spLocks noGrp="1"/>
          </p:cNvSpPr>
          <p:nvPr>
            <p:ph type="ftr" sz="quarter" idx="11"/>
          </p:nvPr>
        </p:nvSpPr>
        <p:spPr>
          <a:xfrm>
            <a:off x="4038600" y="6356351"/>
            <a:ext cx="4114800" cy="366183"/>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1"/>
            <a:ext cx="2743200" cy="366183"/>
          </a:xfrm>
          <a:prstGeom prst="rect">
            <a:avLst/>
          </a:prstGeom>
        </p:spPr>
        <p:txBody>
          <a:bodyPr/>
          <a:lstStyle/>
          <a:p>
            <a:fld id="{37AAA611-6692-4583-86AB-5AB9B972BD4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73"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endParaRPr lang="en-US"/>
          </a:p>
        </p:txBody>
      </p:sp>
      <p:sp>
        <p:nvSpPr>
          <p:cNvPr id="6" name="Content Placeholder 5"/>
          <p:cNvSpPr>
            <a:spLocks noGrp="1"/>
          </p:cNvSpPr>
          <p:nvPr>
            <p:ph sz="quarter" idx="4"/>
          </p:nvPr>
        </p:nvSpPr>
        <p:spPr>
          <a:xfrm>
            <a:off x="6193373"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7"/>
            <a:ext cx="9912735" cy="42891"/>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900057" y="6451897"/>
            <a:ext cx="391889" cy="22011"/>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a:solidFill>
                <a:prstClr val="black">
                  <a:tint val="75000"/>
                </a:prstClr>
              </a:solidFill>
            </a:endParaRPr>
          </a:p>
        </p:txBody>
      </p:sp>
      <p:sp>
        <p:nvSpPr>
          <p:cNvPr id="9" name="灯片编号占位符 8"/>
          <p:cNvSpPr>
            <a:spLocks noGrp="1"/>
          </p:cNvSpPr>
          <p:nvPr>
            <p:ph type="sldNum" sz="quarter" idx="12"/>
          </p:nvPr>
        </p:nvSpPr>
        <p:spPr>
          <a:xfrm>
            <a:off x="4673600"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5" b="1"/>
            </a:lvl1pPr>
          </a:lstStyle>
          <a:p>
            <a:r>
              <a:rPr lang="en-US"/>
              <a:t>Click to edit Master title style</a:t>
            </a:r>
            <a:endParaRPr lang="en-US"/>
          </a:p>
        </p:txBody>
      </p:sp>
      <p:sp>
        <p:nvSpPr>
          <p:cNvPr id="3" name="Content Placeholder 2"/>
          <p:cNvSpPr>
            <a:spLocks noGrp="1"/>
          </p:cNvSpPr>
          <p:nvPr>
            <p:ph idx="1"/>
          </p:nvPr>
        </p:nvSpPr>
        <p:spPr>
          <a:xfrm>
            <a:off x="4766733" y="273054"/>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5"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en-US"/>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E083DF0-0D59-4E76-9F52-17388277E42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1E22A1-1608-40B5-BDC1-25E465E2613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5" Type="http://schemas.openxmlformats.org/officeDocument/2006/relationships/theme" Target="../theme/theme3.xml"/><Relationship Id="rId14" Type="http://schemas.openxmlformats.org/officeDocument/2006/relationships/image" Target="../media/image1.jpeg"/><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083DF0-0D59-4E76-9F52-17388277E42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1E22A1-1608-40B5-BDC1-25E465E2613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68580" tIns="34290" rIns="68580" bIns="3429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68580" tIns="34290" rIns="68580" bIns="3429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68580" tIns="34290" rIns="68580" bIns="34290"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68580" tIns="34290" rIns="68580" bIns="34290"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68580" tIns="34290" rIns="68580" bIns="34290"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hf hdr="0" ftr="0" dt="0"/>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png"/><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hdphoto" Target="../media/image6.wdp"/><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9" Type="http://schemas.openxmlformats.org/officeDocument/2006/relationships/image" Target="../media/image18.png"/><Relationship Id="rId8" Type="http://schemas.microsoft.com/office/2007/relationships/hdphoto" Target="../media/image17.wdp"/><Relationship Id="rId7" Type="http://schemas.openxmlformats.org/officeDocument/2006/relationships/image" Target="../media/image16.png"/><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emf"/><Relationship Id="rId2" Type="http://schemas.openxmlformats.org/officeDocument/2006/relationships/image" Target="../media/image11.emf"/><Relationship Id="rId12" Type="http://schemas.openxmlformats.org/officeDocument/2006/relationships/notesSlide" Target="../notesSlides/notesSlide12.xml"/><Relationship Id="rId11" Type="http://schemas.openxmlformats.org/officeDocument/2006/relationships/slideLayout" Target="../slideLayouts/slideLayout2.xml"/><Relationship Id="rId10" Type="http://schemas.openxmlformats.org/officeDocument/2006/relationships/image" Target="../media/image19.png"/><Relationship Id="rId1"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tags" Target="../tags/tag1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microsoft.com/office/2007/relationships/hdphoto" Target="../media/image24.wdp"/><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921510" y="3669665"/>
            <a:ext cx="8534400" cy="1351915"/>
          </a:xfrm>
        </p:spPr>
        <p:txBody>
          <a:bodyPr/>
          <a:p>
            <a:r>
              <a:rPr lang="zh-CN" altLang="en-US" sz="5400" b="1" i="1">
                <a:ln w="22225">
                  <a:solidFill>
                    <a:schemeClr val="accent2"/>
                  </a:solidFill>
                  <a:prstDash val="solid"/>
                </a:ln>
                <a:solidFill>
                  <a:srgbClr val="5383E7"/>
                </a:solidFill>
                <a:effectLst/>
                <a:uFillTx/>
              </a:rPr>
              <a:t>欢迎大家进入直播课堂</a:t>
            </a:r>
            <a:endParaRPr lang="zh-CN" altLang="en-US" sz="5400" b="1" i="1">
              <a:ln w="22225">
                <a:solidFill>
                  <a:schemeClr val="accent2"/>
                </a:solidFill>
                <a:prstDash val="solid"/>
              </a:ln>
              <a:solidFill>
                <a:srgbClr val="5383E7"/>
              </a:solidFill>
              <a:effectLst/>
              <a:uFillTx/>
            </a:endParaRPr>
          </a:p>
        </p:txBody>
      </p:sp>
      <p:sp>
        <p:nvSpPr>
          <p:cNvPr id="4" name="灯片编号占位符 3"/>
          <p:cNvSpPr>
            <a:spLocks noGrp="1"/>
          </p:cNvSpPr>
          <p:nvPr>
            <p:ph type="sldNum" sz="quarter" idx="12"/>
          </p:nvPr>
        </p:nvSpPr>
        <p:spPr/>
        <p:txBody>
          <a:bodyPr/>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
        <p:nvSpPr>
          <p:cNvPr id="5" name="矩形 4"/>
          <p:cNvSpPr/>
          <p:nvPr/>
        </p:nvSpPr>
        <p:spPr>
          <a:xfrm>
            <a:off x="2894965" y="1687195"/>
            <a:ext cx="6401435" cy="1568450"/>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p>
            <a:pPr algn="ctr"/>
            <a:r>
              <a:rPr lang="zh-CN" altLang="zh-CN" sz="9600" b="1">
                <a:solidFill>
                  <a:schemeClr val="accent4"/>
                </a:solidFill>
                <a:effectLst/>
                <a:uFillTx/>
                <a:latin typeface="华文中宋" panose="02010600040101010101" charset="-122"/>
                <a:ea typeface="华文中宋" panose="02010600040101010101" charset="-122"/>
                <a:cs typeface="华文中宋" panose="02010600040101010101" charset="-122"/>
              </a:rPr>
              <a:t>同 学 们 好</a:t>
            </a:r>
            <a:endParaRPr lang="zh-CN" altLang="zh-CN" sz="9600" b="1">
              <a:solidFill>
                <a:schemeClr val="accent4"/>
              </a:solidFill>
              <a:effectLst/>
              <a:uFillTx/>
              <a:latin typeface="华文中宋" panose="02010600040101010101" charset="-122"/>
              <a:ea typeface="华文中宋" panose="02010600040101010101" charset="-122"/>
              <a:cs typeface="华文中宋" panose="02010600040101010101" charset="-122"/>
            </a:endParaRPr>
          </a:p>
        </p:txBody>
      </p:sp>
      <p:pic>
        <p:nvPicPr>
          <p:cNvPr id="2" name="20210430_090754">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1797030" y="6942455"/>
            <a:ext cx="347980" cy="480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575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showWhenStopped="0">
                <p:cTn id="7" fill="hold" display="1">
                  <p:stCondLst>
                    <p:cond delay="indefinite"/>
                  </p:stCondLst>
                  <p:endCondLst>
                    <p:cond evt="onNext">
                      <p:tgtEl>
                        <p:sldTgt/>
                      </p:tgtEl>
                    </p:cond>
                    <p:cond evt="onPrev">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426460" y="1146810"/>
            <a:ext cx="8503285" cy="4384675"/>
          </a:xfrm>
          <a:prstGeom prst="rect">
            <a:avLst/>
          </a:prstGeom>
          <a:noFill/>
          <a:ln>
            <a:solidFill>
              <a:schemeClr val="accent1"/>
            </a:solidFill>
            <a:prstDash val="sysDash"/>
          </a:ln>
        </p:spPr>
        <p:txBody>
          <a:bodyPr wrap="square" rtlCol="0">
            <a:spAutoFit/>
          </a:bodyPr>
          <a:lstStyle/>
          <a:p>
            <a:pPr algn="ctr" fontAlgn="auto">
              <a:lnSpc>
                <a:spcPct val="150000"/>
              </a:lnSpc>
              <a:spcAft>
                <a:spcPts val="1200"/>
              </a:spcAft>
            </a:pPr>
            <a:r>
              <a:rPr lang="zh-CN" altLang="en-US" sz="36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主 要 研 究 课 题</a:t>
            </a:r>
            <a:endParaRPr lang="zh-CN" altLang="en-US" sz="36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spcAft>
                <a:spcPts val="600"/>
              </a:spcAft>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sz="28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现阶段我国农村社会学研究的主要课题有十项：</a:t>
            </a:r>
            <a:endParaRPr lang="zh-CN" altLang="en-US" sz="28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8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农村的婚姻和家庭问题、农民生活方式、农村贫困问题、农民的社会流动问题、农村城镇化问题、农民利益保护问题、社会保障问题、农村基层组织、农村家族问题和农村社会治理问题 等十个方面的问题      </a:t>
            </a:r>
            <a:endParaRPr lang="zh-CN" altLang="en-US" sz="28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pic>
        <p:nvPicPr>
          <p:cNvPr id="2" name="图片 1" descr="B8EARQN{XD5(02(]V]SIFGH"/>
          <p:cNvPicPr>
            <a:picLocks noChangeAspect="1"/>
          </p:cNvPicPr>
          <p:nvPr/>
        </p:nvPicPr>
        <p:blipFill>
          <a:blip r:embed="rId2"/>
          <a:stretch>
            <a:fillRect/>
          </a:stretch>
        </p:blipFill>
        <p:spPr>
          <a:xfrm>
            <a:off x="707390" y="1811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1"/>
          <p:cNvSpPr>
            <a:spLocks noChangeArrowheads="1"/>
          </p:cNvSpPr>
          <p:nvPr/>
        </p:nvSpPr>
        <p:spPr bwMode="auto">
          <a:xfrm>
            <a:off x="8014335" y="602615"/>
            <a:ext cx="352044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135" tIns="47567" rIns="95135" bIns="4756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en-US" altLang="zh-CN" sz="3335" b="1" dirty="0" smtClean="0">
                <a:solidFill>
                  <a:schemeClr val="accent1">
                    <a:lumMod val="50000"/>
                  </a:schemeClr>
                </a:solidFill>
                <a:latin typeface="微软雅黑" panose="020B0503020204020204" pitchFamily="34" charset="-122"/>
                <a:ea typeface="微软雅黑" panose="020B0503020204020204" pitchFamily="34" charset="-122"/>
              </a:rPr>
              <a:t>1.</a:t>
            </a:r>
            <a:r>
              <a:rPr lang="zh-CN" altLang="en-US" sz="3335" b="1" dirty="0" smtClean="0">
                <a:solidFill>
                  <a:schemeClr val="accent1">
                    <a:lumMod val="50000"/>
                  </a:schemeClr>
                </a:solidFill>
                <a:latin typeface="微软雅黑" panose="020B0503020204020204" pitchFamily="34" charset="-122"/>
                <a:ea typeface="微软雅黑" panose="020B0503020204020204" pitchFamily="34" charset="-122"/>
              </a:rPr>
              <a:t>了解</a:t>
            </a:r>
            <a:endParaRPr lang="en-US" altLang="zh-CN" sz="3335" b="1" dirty="0">
              <a:solidFill>
                <a:schemeClr val="accent1">
                  <a:lumMod val="50000"/>
                </a:schemeClr>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rPr>
              <a:t>对知识点有基本认识，</a:t>
            </a:r>
            <a:endParaRPr lang="zh-CN" altLang="en-US"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endParaRPr>
          </a:p>
          <a:p>
            <a:pPr algn="just" eaLnBrk="1" fontAlgn="base" hangingPunct="1">
              <a:lnSpc>
                <a:spcPct val="150000"/>
              </a:lnSpc>
              <a:spcBef>
                <a:spcPct val="0"/>
              </a:spcBef>
              <a:spcAft>
                <a:spcPct val="0"/>
              </a:spcAft>
            </a:pPr>
            <a:r>
              <a:rPr lang="zh-CN" altLang="en-US"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rPr>
              <a:t>对基本理论创立发展的时间人物事件要把握</a:t>
            </a:r>
            <a:endParaRPr lang="en-US" altLang="zh-CN" sz="2500" b="1" dirty="0" smtClean="0">
              <a:solidFill>
                <a:schemeClr val="accent2">
                  <a:lumMod val="50000"/>
                </a:schemeClr>
              </a:solidFill>
              <a:latin typeface="方正兰亭超细黑简体" panose="02000000000000000000" pitchFamily="2" charset="-122"/>
              <a:ea typeface="方正兰亭超细黑简体" panose="02000000000000000000" pitchFamily="2" charset="-122"/>
            </a:endParaRPr>
          </a:p>
          <a:p>
            <a:pPr algn="just" eaLnBrk="1" fontAlgn="base" hangingPunct="1">
              <a:lnSpc>
                <a:spcPct val="150000"/>
              </a:lnSpc>
              <a:spcBef>
                <a:spcPct val="0"/>
              </a:spcBef>
              <a:spcAft>
                <a:spcPct val="0"/>
              </a:spcAft>
            </a:pPr>
            <a:endParaRPr lang="zh-CN" altLang="zh-CN" sz="1875" b="1" dirty="0">
              <a:solidFill>
                <a:srgbClr val="595959"/>
              </a:solidFill>
              <a:latin typeface="微软雅黑" panose="020B0503020204020204" pitchFamily="34" charset="-122"/>
              <a:ea typeface="微软雅黑" panose="020B0503020204020204" pitchFamily="34" charset="-122"/>
            </a:endParaRPr>
          </a:p>
        </p:txBody>
      </p:sp>
      <p:sp>
        <p:nvSpPr>
          <p:cNvPr id="53" name="任意多边形 52"/>
          <p:cNvSpPr/>
          <p:nvPr/>
        </p:nvSpPr>
        <p:spPr>
          <a:xfrm flipH="1">
            <a:off x="1135977" y="1717510"/>
            <a:ext cx="3648739" cy="81313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95135" tIns="47567" rIns="95135" bIns="47567" anchor="ctr"/>
          <a:lstStyle/>
          <a:p>
            <a:pPr algn="ctr" defTabSz="1217295" fontAlgn="base">
              <a:spcBef>
                <a:spcPct val="0"/>
              </a:spcBef>
              <a:spcAft>
                <a:spcPct val="0"/>
              </a:spcAft>
              <a:defRPr/>
            </a:pPr>
            <a:endParaRPr lang="zh-CN" altLang="en-US" sz="2500" kern="0" dirty="0">
              <a:solidFill>
                <a:prstClr val="white"/>
              </a:solidFill>
              <a:latin typeface="Calibri" panose="020F0502020204030204"/>
              <a:ea typeface="宋体" panose="02010600030101010101" pitchFamily="2" charset="-122"/>
            </a:endParaRPr>
          </a:p>
        </p:txBody>
      </p:sp>
      <p:sp>
        <p:nvSpPr>
          <p:cNvPr id="54" name="矩形 1"/>
          <p:cNvSpPr>
            <a:spLocks noChangeArrowheads="1"/>
          </p:cNvSpPr>
          <p:nvPr/>
        </p:nvSpPr>
        <p:spPr bwMode="auto">
          <a:xfrm>
            <a:off x="704215" y="1056640"/>
            <a:ext cx="3383915" cy="249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135" tIns="47567" rIns="95135" bIns="4756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en-US" altLang="zh-CN" sz="3335" b="1" dirty="0" smtClean="0">
                <a:solidFill>
                  <a:schemeClr val="accent1">
                    <a:lumMod val="50000"/>
                  </a:schemeClr>
                </a:solidFill>
                <a:latin typeface="微软雅黑" panose="020B0503020204020204" pitchFamily="34" charset="-122"/>
                <a:ea typeface="微软雅黑" panose="020B0503020204020204" pitchFamily="34" charset="-122"/>
              </a:rPr>
              <a:t>  </a:t>
            </a:r>
            <a:r>
              <a:rPr lang="zh-CN" altLang="en-US" sz="3335" b="1" dirty="0" smtClean="0">
                <a:solidFill>
                  <a:schemeClr val="accent1">
                    <a:lumMod val="50000"/>
                  </a:schemeClr>
                </a:solidFill>
                <a:latin typeface="微软雅黑" panose="020B0503020204020204" pitchFamily="34" charset="-122"/>
                <a:ea typeface="微软雅黑" panose="020B0503020204020204" pitchFamily="34" charset="-122"/>
              </a:rPr>
              <a:t>重点</a:t>
            </a:r>
            <a:endParaRPr lang="en-US" altLang="zh-CN" sz="3335" b="1" dirty="0">
              <a:solidFill>
                <a:schemeClr val="accent1">
                  <a:lumMod val="50000"/>
                </a:schemeClr>
              </a:solidFill>
              <a:latin typeface="微软雅黑" panose="020B0503020204020204" pitchFamily="34" charset="-122"/>
              <a:ea typeface="微软雅黑" panose="020B0503020204020204" pitchFamily="34" charset="-122"/>
            </a:endParaRPr>
          </a:p>
          <a:p>
            <a:pPr algn="just" eaLnBrk="1" fontAlgn="base" hangingPunct="1">
              <a:lnSpc>
                <a:spcPts val="3100"/>
              </a:lnSpc>
              <a:spcBef>
                <a:spcPct val="0"/>
              </a:spcBef>
              <a:spcAft>
                <a:spcPct val="0"/>
              </a:spcAft>
            </a:pPr>
            <a:r>
              <a:rPr lang="zh-CN" altLang="en-US"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rPr>
              <a:t>掌握农村社会学的基本概念、基本理论和基本内容</a:t>
            </a:r>
            <a:endParaRPr lang="zh-CN" altLang="zh-CN" sz="1665" dirty="0">
              <a:solidFill>
                <a:schemeClr val="accent2">
                  <a:lumMod val="50000"/>
                </a:schemeClr>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75" b="1" dirty="0">
              <a:solidFill>
                <a:srgbClr val="595959"/>
              </a:solidFill>
              <a:latin typeface="微软雅黑" panose="020B0503020204020204" pitchFamily="34" charset="-122"/>
              <a:ea typeface="微软雅黑" panose="020B0503020204020204" pitchFamily="34" charset="-122"/>
            </a:endParaRPr>
          </a:p>
        </p:txBody>
      </p:sp>
      <p:sp>
        <p:nvSpPr>
          <p:cNvPr id="55" name="任意多边形 54"/>
          <p:cNvSpPr/>
          <p:nvPr/>
        </p:nvSpPr>
        <p:spPr>
          <a:xfrm flipH="1">
            <a:off x="1114806" y="4208877"/>
            <a:ext cx="3453778" cy="8194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95135" tIns="47567" rIns="95135" bIns="47567" anchor="ctr"/>
          <a:lstStyle/>
          <a:p>
            <a:pPr algn="ctr" defTabSz="1217295" fontAlgn="base">
              <a:spcBef>
                <a:spcPct val="0"/>
              </a:spcBef>
              <a:spcAft>
                <a:spcPct val="0"/>
              </a:spcAft>
              <a:defRPr/>
            </a:pPr>
            <a:endParaRPr lang="zh-CN" altLang="en-US" sz="2500" kern="0" dirty="0">
              <a:solidFill>
                <a:prstClr val="white"/>
              </a:solidFill>
              <a:latin typeface="Calibri" panose="020F0502020204030204"/>
              <a:ea typeface="宋体" panose="02010600030101010101" pitchFamily="2" charset="-122"/>
            </a:endParaRPr>
          </a:p>
        </p:txBody>
      </p:sp>
      <p:sp>
        <p:nvSpPr>
          <p:cNvPr id="56" name="矩形 1"/>
          <p:cNvSpPr>
            <a:spLocks noChangeArrowheads="1"/>
          </p:cNvSpPr>
          <p:nvPr/>
        </p:nvSpPr>
        <p:spPr bwMode="auto">
          <a:xfrm>
            <a:off x="1079819" y="3511307"/>
            <a:ext cx="2785232" cy="245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135" tIns="47567" rIns="95135" bIns="4756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en-US" altLang="zh-CN" sz="3335" b="1" dirty="0" smtClean="0">
                <a:solidFill>
                  <a:schemeClr val="accent1">
                    <a:lumMod val="50000"/>
                  </a:schemeClr>
                </a:solidFill>
                <a:latin typeface="微软雅黑" panose="020B0503020204020204" pitchFamily="34" charset="-122"/>
                <a:ea typeface="微软雅黑" panose="020B0503020204020204" pitchFamily="34" charset="-122"/>
              </a:rPr>
              <a:t>3.</a:t>
            </a:r>
            <a:r>
              <a:rPr lang="zh-CN" altLang="en-US" sz="3335" b="1" dirty="0" smtClean="0">
                <a:solidFill>
                  <a:schemeClr val="accent1">
                    <a:lumMod val="50000"/>
                  </a:schemeClr>
                </a:solidFill>
                <a:latin typeface="微软雅黑" panose="020B0503020204020204" pitchFamily="34" charset="-122"/>
                <a:ea typeface="微软雅黑" panose="020B0503020204020204" pitchFamily="34" charset="-122"/>
              </a:rPr>
              <a:t>重点掌握</a:t>
            </a:r>
            <a:endParaRPr lang="en-US" altLang="zh-CN" sz="3335" b="1" dirty="0" smtClean="0">
              <a:solidFill>
                <a:schemeClr val="accent1">
                  <a:lumMod val="50000"/>
                </a:schemeClr>
              </a:solidFill>
              <a:latin typeface="微软雅黑" panose="020B0503020204020204" pitchFamily="34" charset="-122"/>
              <a:ea typeface="微软雅黑" panose="020B0503020204020204" pitchFamily="34" charset="-122"/>
            </a:endParaRPr>
          </a:p>
          <a:p>
            <a:pPr algn="just" eaLnBrk="1" fontAlgn="base" hangingPunct="1">
              <a:lnSpc>
                <a:spcPts val="3100"/>
              </a:lnSpc>
              <a:spcBef>
                <a:spcPct val="0"/>
              </a:spcBef>
              <a:spcAft>
                <a:spcPct val="0"/>
              </a:spcAft>
            </a:pPr>
            <a:r>
              <a:rPr lang="zh-CN" altLang="zh-CN"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rPr>
              <a:t>在掌握的基础上，对所给的问题准确记忆、理解并灵活运用</a:t>
            </a:r>
            <a:endParaRPr lang="zh-CN" altLang="zh-CN"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endParaRPr>
          </a:p>
        </p:txBody>
      </p:sp>
      <p:sp>
        <p:nvSpPr>
          <p:cNvPr id="57" name="矩形 1"/>
          <p:cNvSpPr>
            <a:spLocks noChangeArrowheads="1"/>
          </p:cNvSpPr>
          <p:nvPr/>
        </p:nvSpPr>
        <p:spPr bwMode="auto">
          <a:xfrm>
            <a:off x="8092436" y="3264705"/>
            <a:ext cx="319642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135" tIns="47567" rIns="95135" bIns="4756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1217295" eaLnBrk="1" fontAlgn="base" hangingPunct="1">
              <a:lnSpc>
                <a:spcPct val="150000"/>
              </a:lnSpc>
              <a:spcBef>
                <a:spcPct val="0"/>
              </a:spcBef>
              <a:spcAft>
                <a:spcPct val="0"/>
              </a:spcAft>
              <a:defRPr/>
            </a:pPr>
            <a:r>
              <a:rPr lang="en-US" altLang="zh-CN" sz="3335" b="1" kern="0" dirty="0" smtClean="0">
                <a:solidFill>
                  <a:schemeClr val="accent1">
                    <a:lumMod val="50000"/>
                  </a:schemeClr>
                </a:solidFill>
                <a:latin typeface="微软雅黑" panose="020B0503020204020204" pitchFamily="34" charset="-122"/>
                <a:ea typeface="微软雅黑" panose="020B0503020204020204" pitchFamily="34" charset="-122"/>
              </a:rPr>
              <a:t>2.</a:t>
            </a:r>
            <a:r>
              <a:rPr lang="zh-CN" altLang="en-US" sz="3335" b="1" kern="0" dirty="0" smtClean="0">
                <a:solidFill>
                  <a:schemeClr val="accent1">
                    <a:lumMod val="50000"/>
                  </a:schemeClr>
                </a:solidFill>
                <a:latin typeface="微软雅黑" panose="020B0503020204020204" pitchFamily="34" charset="-122"/>
                <a:ea typeface="微软雅黑" panose="020B0503020204020204" pitchFamily="34" charset="-122"/>
              </a:rPr>
              <a:t>掌握</a:t>
            </a:r>
            <a:endParaRPr lang="en-US" altLang="zh-CN" sz="3335" b="1" kern="0" dirty="0" smtClean="0">
              <a:solidFill>
                <a:schemeClr val="accent1">
                  <a:lumMod val="50000"/>
                </a:schemeClr>
              </a:solidFill>
              <a:latin typeface="微软雅黑" panose="020B0503020204020204" pitchFamily="34" charset="-122"/>
              <a:ea typeface="微软雅黑" panose="020B0503020204020204" pitchFamily="34" charset="-122"/>
            </a:endParaRPr>
          </a:p>
          <a:p>
            <a:pPr algn="just" defTabSz="1217295" eaLnBrk="1" fontAlgn="base" hangingPunct="1">
              <a:lnSpc>
                <a:spcPts val="3100"/>
              </a:lnSpc>
              <a:spcBef>
                <a:spcPct val="0"/>
              </a:spcBef>
              <a:spcAft>
                <a:spcPct val="0"/>
              </a:spcAft>
              <a:defRPr/>
            </a:pPr>
            <a:r>
              <a:rPr lang="zh-CN" altLang="en-US" sz="2500" b="1" dirty="0" smtClean="0">
                <a:solidFill>
                  <a:schemeClr val="accent1">
                    <a:lumMod val="50000"/>
                  </a:schemeClr>
                </a:solidFill>
                <a:latin typeface="方正兰亭超细黑简体" panose="02000000000000000000" pitchFamily="2" charset="-122"/>
                <a:ea typeface="方正兰亭超细黑简体" panose="02000000000000000000" pitchFamily="2" charset="-122"/>
              </a:rPr>
              <a:t>在了解的基础上，对相关知识点有全面完整的把握</a:t>
            </a:r>
            <a:endParaRPr lang="zh-CN" altLang="zh-CN" sz="2500" b="1" dirty="0" smtClean="0">
              <a:solidFill>
                <a:schemeClr val="accent2">
                  <a:lumMod val="50000"/>
                </a:schemeClr>
              </a:solidFill>
              <a:latin typeface="方正兰亭超细黑简体" panose="02000000000000000000" pitchFamily="2" charset="-122"/>
              <a:ea typeface="方正兰亭超细黑简体" panose="02000000000000000000" pitchFamily="2" charset="-122"/>
            </a:endParaRPr>
          </a:p>
          <a:p>
            <a:pPr algn="just" defTabSz="1217295" eaLnBrk="1" fontAlgn="base" hangingPunct="1">
              <a:lnSpc>
                <a:spcPct val="150000"/>
              </a:lnSpc>
              <a:spcBef>
                <a:spcPct val="0"/>
              </a:spcBef>
              <a:spcAft>
                <a:spcPct val="0"/>
              </a:spcAft>
              <a:defRPr/>
            </a:pPr>
            <a:endParaRPr lang="zh-CN" altLang="zh-CN" sz="1665" kern="0" dirty="0">
              <a:solidFill>
                <a:srgbClr val="595959"/>
              </a:solidFill>
              <a:latin typeface="微软雅黑" panose="020B0503020204020204" pitchFamily="34" charset="-122"/>
              <a:ea typeface="微软雅黑" panose="020B0503020204020204" pitchFamily="34" charset="-122"/>
            </a:endParaRPr>
          </a:p>
          <a:p>
            <a:pPr algn="just" defTabSz="1217295" eaLnBrk="1" fontAlgn="base" hangingPunct="1">
              <a:lnSpc>
                <a:spcPct val="150000"/>
              </a:lnSpc>
              <a:spcBef>
                <a:spcPct val="0"/>
              </a:spcBef>
              <a:spcAft>
                <a:spcPct val="0"/>
              </a:spcAft>
              <a:defRPr/>
            </a:pPr>
            <a:endParaRPr lang="zh-CN" altLang="zh-CN" sz="2500" kern="0" dirty="0">
              <a:solidFill>
                <a:prstClr val="black"/>
              </a:solidFill>
            </a:endParaRPr>
          </a:p>
        </p:txBody>
      </p:sp>
      <p:sp>
        <p:nvSpPr>
          <p:cNvPr id="58" name="Freeform 11"/>
          <p:cNvSpPr/>
          <p:nvPr/>
        </p:nvSpPr>
        <p:spPr bwMode="auto">
          <a:xfrm>
            <a:off x="7700909" y="1361243"/>
            <a:ext cx="357677" cy="310163"/>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5135" tIns="47567" rIns="95135" bIns="47567"/>
          <a:lstStyle/>
          <a:p>
            <a:pPr defTabSz="1217295" fontAlgn="base">
              <a:spcBef>
                <a:spcPct val="0"/>
              </a:spcBef>
              <a:spcAft>
                <a:spcPct val="0"/>
              </a:spcAft>
              <a:defRPr/>
            </a:pPr>
            <a:endParaRPr lang="zh-CN" altLang="en-US" sz="2500" kern="0" dirty="0">
              <a:solidFill>
                <a:prstClr val="black"/>
              </a:solidFill>
            </a:endParaRPr>
          </a:p>
        </p:txBody>
      </p:sp>
      <p:grpSp>
        <p:nvGrpSpPr>
          <p:cNvPr id="3" name="组合 122"/>
          <p:cNvGrpSpPr/>
          <p:nvPr/>
        </p:nvGrpSpPr>
        <p:grpSpPr bwMode="auto">
          <a:xfrm>
            <a:off x="704154" y="1392678"/>
            <a:ext cx="256089" cy="255674"/>
            <a:chOff x="3889445" y="2973091"/>
            <a:chExt cx="319708" cy="324921"/>
          </a:xfrm>
        </p:grpSpPr>
        <p:sp>
          <p:nvSpPr>
            <p:cNvPr id="60"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61"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62"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63"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grpSp>
      <p:grpSp>
        <p:nvGrpSpPr>
          <p:cNvPr id="4" name="组合 13321"/>
          <p:cNvGrpSpPr/>
          <p:nvPr/>
        </p:nvGrpSpPr>
        <p:grpSpPr bwMode="auto">
          <a:xfrm>
            <a:off x="7783975" y="3695911"/>
            <a:ext cx="281487" cy="276632"/>
            <a:chOff x="1057275" y="3008313"/>
            <a:chExt cx="368300" cy="368300"/>
          </a:xfrm>
        </p:grpSpPr>
        <p:sp>
          <p:nvSpPr>
            <p:cNvPr id="65"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1217295" fontAlgn="base">
                <a:spcBef>
                  <a:spcPct val="0"/>
                </a:spcBef>
                <a:spcAft>
                  <a:spcPct val="0"/>
                </a:spcAft>
                <a:defRPr/>
              </a:pPr>
              <a:endParaRPr lang="zh-CN" altLang="en-US" sz="2500" kern="0" dirty="0">
                <a:solidFill>
                  <a:prstClr val="black"/>
                </a:solidFill>
              </a:endParaRPr>
            </a:p>
          </p:txBody>
        </p:sp>
        <p:sp>
          <p:nvSpPr>
            <p:cNvPr id="66"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defTabSz="1217295" fontAlgn="base">
                <a:spcBef>
                  <a:spcPct val="0"/>
                </a:spcBef>
                <a:spcAft>
                  <a:spcPct val="0"/>
                </a:spcAft>
                <a:defRPr/>
              </a:pPr>
              <a:endParaRPr lang="zh-CN" altLang="en-US" sz="2500" kern="0" dirty="0">
                <a:solidFill>
                  <a:prstClr val="black"/>
                </a:solidFill>
              </a:endParaRPr>
            </a:p>
          </p:txBody>
        </p:sp>
      </p:grpSp>
      <p:grpSp>
        <p:nvGrpSpPr>
          <p:cNvPr id="5" name="组合 13322"/>
          <p:cNvGrpSpPr/>
          <p:nvPr/>
        </p:nvGrpSpPr>
        <p:grpSpPr bwMode="auto">
          <a:xfrm>
            <a:off x="784584" y="3932663"/>
            <a:ext cx="279368" cy="295494"/>
            <a:chOff x="1946500" y="2659080"/>
            <a:chExt cx="249236" cy="264850"/>
          </a:xfrm>
        </p:grpSpPr>
        <p:sp>
          <p:nvSpPr>
            <p:cNvPr id="68"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69"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70"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sp>
          <p:nvSpPr>
            <p:cNvPr id="71"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7295" eaLnBrk="1" fontAlgn="base" hangingPunct="1">
                <a:spcBef>
                  <a:spcPct val="0"/>
                </a:spcBef>
                <a:spcAft>
                  <a:spcPct val="0"/>
                </a:spcAft>
                <a:defRPr/>
              </a:pPr>
              <a:endParaRPr lang="zh-CN" altLang="en-US" sz="2500" kern="0" dirty="0">
                <a:solidFill>
                  <a:prstClr val="black"/>
                </a:solidFill>
              </a:endParaRPr>
            </a:p>
          </p:txBody>
        </p:sp>
      </p:grpSp>
      <p:sp>
        <p:nvSpPr>
          <p:cNvPr id="72" name="任意多边形 71"/>
          <p:cNvSpPr/>
          <p:nvPr/>
        </p:nvSpPr>
        <p:spPr>
          <a:xfrm>
            <a:off x="7238653" y="1717751"/>
            <a:ext cx="3648739" cy="81313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miter lim="800000"/>
            <a:headEnd type="oval" w="med" len="med"/>
          </a:ln>
          <a:effectLst/>
        </p:spPr>
        <p:txBody>
          <a:bodyPr lIns="95135" tIns="47567" rIns="95135" bIns="47567" anchor="ctr"/>
          <a:lstStyle/>
          <a:p>
            <a:pPr algn="ctr" defTabSz="1217295" fontAlgn="base">
              <a:spcBef>
                <a:spcPct val="0"/>
              </a:spcBef>
              <a:spcAft>
                <a:spcPct val="0"/>
              </a:spcAft>
              <a:defRPr/>
            </a:pPr>
            <a:endParaRPr lang="zh-CN" altLang="en-US" sz="2500" kern="0" dirty="0">
              <a:solidFill>
                <a:prstClr val="white"/>
              </a:solidFill>
              <a:latin typeface="Calibri" panose="020F0502020204030204"/>
              <a:ea typeface="宋体" panose="02010600030101010101" pitchFamily="2" charset="-122"/>
            </a:endParaRPr>
          </a:p>
        </p:txBody>
      </p:sp>
      <p:sp>
        <p:nvSpPr>
          <p:cNvPr id="73" name="任意多边形 72"/>
          <p:cNvSpPr/>
          <p:nvPr/>
        </p:nvSpPr>
        <p:spPr>
          <a:xfrm>
            <a:off x="7440226" y="3988352"/>
            <a:ext cx="3616994" cy="8194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miter lim="800000"/>
            <a:headEnd type="oval" w="med" len="med"/>
          </a:ln>
          <a:effectLst/>
        </p:spPr>
        <p:txBody>
          <a:bodyPr lIns="95135" tIns="47567" rIns="95135" bIns="47567" anchor="ctr"/>
          <a:lstStyle/>
          <a:p>
            <a:pPr algn="ctr" defTabSz="1217295" fontAlgn="base">
              <a:spcBef>
                <a:spcPct val="0"/>
              </a:spcBef>
              <a:spcAft>
                <a:spcPct val="0"/>
              </a:spcAft>
              <a:defRPr/>
            </a:pPr>
            <a:endParaRPr lang="zh-CN" altLang="en-US" sz="2500" kern="0" dirty="0">
              <a:solidFill>
                <a:prstClr val="white"/>
              </a:solidFill>
              <a:latin typeface="Calibri" panose="020F0502020204030204"/>
              <a:ea typeface="宋体" panose="02010600030101010101" pitchFamily="2" charset="-122"/>
            </a:endParaRPr>
          </a:p>
        </p:txBody>
      </p:sp>
      <p:grpSp>
        <p:nvGrpSpPr>
          <p:cNvPr id="6" name="组合 2"/>
          <p:cNvGrpSpPr/>
          <p:nvPr/>
        </p:nvGrpSpPr>
        <p:grpSpPr>
          <a:xfrm>
            <a:off x="3099839" y="1719606"/>
            <a:ext cx="5718617" cy="4199778"/>
            <a:chOff x="2324913" y="1277144"/>
            <a:chExt cx="4290170" cy="3182332"/>
          </a:xfrm>
        </p:grpSpPr>
        <p:pic>
          <p:nvPicPr>
            <p:cNvPr id="78" name="Picture 19"/>
            <p:cNvPicPr>
              <a:picLocks noChangeAspect="1" noChangeArrowheads="1"/>
            </p:cNvPicPr>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bwMode="auto">
            <a:xfrm>
              <a:off x="4114337" y="3906855"/>
              <a:ext cx="2500746" cy="55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19"/>
            <p:cNvPicPr>
              <a:picLocks noChangeAspect="1" noChangeArrowheads="1"/>
            </p:cNvPicPr>
            <p:nvPr/>
          </p:nvPicPr>
          <p:blipFill>
            <a:blip r:embed="rId3" cstate="screen">
              <a:duotone>
                <a:prstClr val="black"/>
                <a:srgbClr val="D9C3A5">
                  <a:tint val="50000"/>
                  <a:satMod val="180000"/>
                </a:srgbClr>
              </a:duotone>
            </a:blip>
            <a:srcRect/>
            <a:stretch>
              <a:fillRect/>
            </a:stretch>
          </p:blipFill>
          <p:spPr bwMode="auto">
            <a:xfrm>
              <a:off x="2324913" y="3908444"/>
              <a:ext cx="2499159" cy="54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Freeform 104"/>
            <p:cNvSpPr/>
            <p:nvPr/>
          </p:nvSpPr>
          <p:spPr bwMode="auto">
            <a:xfrm>
              <a:off x="4571616" y="3214492"/>
              <a:ext cx="863750" cy="93850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934D19"/>
            </a:solidFill>
            <a:ln>
              <a:noFill/>
            </a:ln>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1" name="Freeform 105"/>
            <p:cNvSpPr/>
            <p:nvPr/>
          </p:nvSpPr>
          <p:spPr bwMode="auto">
            <a:xfrm>
              <a:off x="4571616" y="3214492"/>
              <a:ext cx="863750" cy="938503"/>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2" name="Freeform 106"/>
            <p:cNvSpPr/>
            <p:nvPr/>
          </p:nvSpPr>
          <p:spPr bwMode="auto">
            <a:xfrm>
              <a:off x="3564966" y="3214492"/>
              <a:ext cx="866926" cy="938503"/>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1C91A0"/>
            </a:solidFill>
            <a:ln>
              <a:noFill/>
            </a:ln>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3" name="Freeform 107"/>
            <p:cNvSpPr/>
            <p:nvPr/>
          </p:nvSpPr>
          <p:spPr bwMode="auto">
            <a:xfrm>
              <a:off x="3564966" y="3214492"/>
              <a:ext cx="866926" cy="93850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solidFill>
              <a:schemeClr val="accent1">
                <a:lumMod val="75000"/>
              </a:schemeClr>
            </a:solidFill>
            <a:ln>
              <a:noFill/>
            </a:ln>
          </p:spPr>
          <p:txBody>
            <a:bodyPr lIns="71444" tIns="35722" rIns="71444" bIns="35722"/>
            <a:lstStyle/>
            <a:p>
              <a:pPr defTabSz="1217295" fontAlgn="base">
                <a:spcBef>
                  <a:spcPct val="0"/>
                </a:spcBef>
                <a:spcAft>
                  <a:spcPct val="0"/>
                </a:spcAft>
                <a:defRPr/>
              </a:pPr>
              <a:endParaRPr lang="zh-CN" altLang="en-US" sz="2500" kern="0" dirty="0">
                <a:solidFill>
                  <a:prstClr val="black"/>
                </a:solidFill>
                <a:effectLst>
                  <a:outerShdw blurRad="60007" dist="310007" dir="7680000" sy="30000" kx="1300200" algn="ctr" rotWithShape="0">
                    <a:prstClr val="black">
                      <a:alpha val="32000"/>
                    </a:prstClr>
                  </a:outerShdw>
                </a:effectLst>
              </a:endParaRPr>
            </a:p>
          </p:txBody>
        </p:sp>
        <p:sp>
          <p:nvSpPr>
            <p:cNvPr id="84" name="Freeform 108"/>
            <p:cNvSpPr/>
            <p:nvPr/>
          </p:nvSpPr>
          <p:spPr bwMode="auto">
            <a:xfrm>
              <a:off x="4500165" y="1277144"/>
              <a:ext cx="1511563" cy="1778549"/>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lumMod val="75000"/>
              </a:schemeClr>
            </a:solidFill>
            <a:ln>
              <a:noFill/>
            </a:ln>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5" name="Freeform 109"/>
            <p:cNvSpPr/>
            <p:nvPr/>
          </p:nvSpPr>
          <p:spPr bwMode="auto">
            <a:xfrm>
              <a:off x="2988602" y="1277144"/>
              <a:ext cx="1511563" cy="1778549"/>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lumMod val="75000"/>
              </a:schemeClr>
            </a:solidFill>
            <a:ln>
              <a:noFill/>
            </a:ln>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6" name="Freeform 121"/>
            <p:cNvSpPr/>
            <p:nvPr/>
          </p:nvSpPr>
          <p:spPr bwMode="auto">
            <a:xfrm>
              <a:off x="4274701" y="2655520"/>
              <a:ext cx="190533" cy="188971"/>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7" name="Freeform 122"/>
            <p:cNvSpPr/>
            <p:nvPr/>
          </p:nvSpPr>
          <p:spPr bwMode="auto">
            <a:xfrm>
              <a:off x="4501754" y="2607879"/>
              <a:ext cx="236578" cy="236611"/>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8" name="Freeform 123"/>
            <p:cNvSpPr/>
            <p:nvPr/>
          </p:nvSpPr>
          <p:spPr bwMode="auto">
            <a:xfrm>
              <a:off x="4274701" y="2884190"/>
              <a:ext cx="190533" cy="185796"/>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sp>
          <p:nvSpPr>
            <p:cNvPr id="89" name="Freeform 124"/>
            <p:cNvSpPr/>
            <p:nvPr/>
          </p:nvSpPr>
          <p:spPr bwMode="auto">
            <a:xfrm>
              <a:off x="4501754" y="2884190"/>
              <a:ext cx="187358" cy="185796"/>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71444" tIns="35722" rIns="71444" bIns="35722"/>
            <a:lstStyle/>
            <a:p>
              <a:pPr defTabSz="1217295" fontAlgn="base">
                <a:spcBef>
                  <a:spcPct val="0"/>
                </a:spcBef>
                <a:spcAft>
                  <a:spcPct val="0"/>
                </a:spcAft>
                <a:defRPr/>
              </a:pPr>
              <a:endParaRPr lang="zh-CN" altLang="en-US" sz="2500" kern="0" dirty="0">
                <a:solidFill>
                  <a:prstClr val="black"/>
                </a:solidFill>
              </a:endParaRPr>
            </a:p>
          </p:txBody>
        </p:sp>
      </p:grpSp>
      <p:sp>
        <p:nvSpPr>
          <p:cNvPr id="2" name="标题 1"/>
          <p:cNvSpPr>
            <a:spLocks noGrp="1"/>
          </p:cNvSpPr>
          <p:nvPr>
            <p:ph type="title"/>
          </p:nvPr>
        </p:nvSpPr>
        <p:spPr>
          <a:xfrm>
            <a:off x="704215" y="92710"/>
            <a:ext cx="10720070" cy="1325880"/>
          </a:xfrm>
        </p:spPr>
        <p:txBody>
          <a:bodyPr/>
          <a:lstStyle/>
          <a:p>
            <a:r>
              <a:rPr lang="zh-CN" altLang="en-US" dirty="0" smtClean="0">
                <a:solidFill>
                  <a:schemeClr val="accent1">
                    <a:lumMod val="50000"/>
                  </a:schemeClr>
                </a:solidFill>
                <a:latin typeface="方正小标宋简体" panose="03000509000000000000" charset="-122"/>
                <a:ea typeface="方正小标宋简体" panose="03000509000000000000" charset="-122"/>
              </a:rPr>
              <a:t>目标要求</a:t>
            </a:r>
            <a:endParaRPr lang="en-US" altLang="zh-CN" dirty="0" smtClean="0">
              <a:solidFill>
                <a:schemeClr val="accent1">
                  <a:lumMod val="50000"/>
                </a:schemeClr>
              </a:solidFill>
              <a:latin typeface="方正小标宋简体" panose="03000509000000000000" charset="-122"/>
              <a:ea typeface="方正小标宋简体" panose="03000509000000000000" charset="-122"/>
            </a:endParaRPr>
          </a:p>
        </p:txBody>
      </p:sp>
      <p:sp>
        <p:nvSpPr>
          <p:cNvPr id="38" name="矩形 37"/>
          <p:cNvSpPr/>
          <p:nvPr/>
        </p:nvSpPr>
        <p:spPr>
          <a:xfrm>
            <a:off x="4884658" y="2204308"/>
            <a:ext cx="2428239" cy="2691765"/>
          </a:xfrm>
          <a:prstGeom prst="rect">
            <a:avLst/>
          </a:prstGeom>
        </p:spPr>
        <p:txBody>
          <a:bodyPr wrap="square" lIns="126868" tIns="63434" rIns="126868" bIns="63434">
            <a:spAutoFit/>
          </a:bodyPr>
          <a:lstStyle/>
          <a:p>
            <a:pPr defTabSz="1217295" fontAlgn="base">
              <a:spcBef>
                <a:spcPct val="0"/>
              </a:spcBef>
              <a:spcAft>
                <a:spcPct val="0"/>
              </a:spcAft>
              <a:defRPr/>
            </a:pPr>
            <a:r>
              <a:rPr lang="zh-CN" altLang="en-US" sz="8335" kern="0" dirty="0" smtClean="0">
                <a:solidFill>
                  <a:schemeClr val="accent2">
                    <a:lumMod val="60000"/>
                    <a:lumOff val="40000"/>
                  </a:schemeClr>
                </a:solidFill>
                <a:latin typeface="黑体" panose="02010609060101010101" charset="-122"/>
                <a:ea typeface="黑体" panose="02010609060101010101" charset="-122"/>
              </a:rPr>
              <a:t>学习目标</a:t>
            </a:r>
            <a:endParaRPr lang="zh-CN" altLang="en-US" sz="8335" kern="0" dirty="0" smtClean="0">
              <a:solidFill>
                <a:schemeClr val="accent2">
                  <a:lumMod val="60000"/>
                  <a:lumOff val="40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repeatCount="3000" fill="hold" nodeType="afterEffect">
                                  <p:stCondLst>
                                    <p:cond delay="0"/>
                                  </p:stCondLst>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wipe(left)">
                                      <p:cBhvr>
                                        <p:cTn id="20" dur="500"/>
                                        <p:tgtEl>
                                          <p:spTgt spid="7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500"/>
                                        <p:tgtEl>
                                          <p:spTgt spid="5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right)">
                                      <p:cBhvr>
                                        <p:cTn id="26" dur="500"/>
                                        <p:tgtEl>
                                          <p:spTgt spid="55"/>
                                        </p:tgtEl>
                                      </p:cBhvr>
                                    </p:animEffect>
                                  </p:childTnLst>
                                </p:cTn>
                              </p:par>
                            </p:childTnLst>
                          </p:cTn>
                        </p:par>
                        <p:par>
                          <p:cTn id="27" fill="hold">
                            <p:stCondLst>
                              <p:cond delay="2000"/>
                            </p:stCondLst>
                            <p:childTnLst>
                              <p:par>
                                <p:cTn id="28" presetID="55" presetClass="entr" presetSubtype="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1000" fill="hold"/>
                                        <p:tgtEl>
                                          <p:spTgt spid="54"/>
                                        </p:tgtEl>
                                        <p:attrNameLst>
                                          <p:attrName>ppt_w</p:attrName>
                                        </p:attrNameLst>
                                      </p:cBhvr>
                                      <p:tavLst>
                                        <p:tav tm="0">
                                          <p:val>
                                            <p:strVal val="#ppt_w*0.70"/>
                                          </p:val>
                                        </p:tav>
                                        <p:tav tm="100000">
                                          <p:val>
                                            <p:strVal val="#ppt_w"/>
                                          </p:val>
                                        </p:tav>
                                      </p:tavLst>
                                    </p:anim>
                                    <p:anim calcmode="lin" valueType="num">
                                      <p:cBhvr>
                                        <p:cTn id="31" dur="1000" fill="hold"/>
                                        <p:tgtEl>
                                          <p:spTgt spid="54"/>
                                        </p:tgtEl>
                                        <p:attrNameLst>
                                          <p:attrName>ppt_h</p:attrName>
                                        </p:attrNameLst>
                                      </p:cBhvr>
                                      <p:tavLst>
                                        <p:tav tm="0">
                                          <p:val>
                                            <p:strVal val="#ppt_h"/>
                                          </p:val>
                                        </p:tav>
                                        <p:tav tm="100000">
                                          <p:val>
                                            <p:strVal val="#ppt_h"/>
                                          </p:val>
                                        </p:tav>
                                      </p:tavLst>
                                    </p:anim>
                                    <p:animEffect transition="in" filter="fade">
                                      <p:cBhvr>
                                        <p:cTn id="32" dur="1000"/>
                                        <p:tgtEl>
                                          <p:spTgt spid="54"/>
                                        </p:tgtEl>
                                      </p:cBhvr>
                                    </p:animEffect>
                                  </p:childTnLst>
                                </p:cTn>
                              </p:par>
                              <p:par>
                                <p:cTn id="33" presetID="55"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strVal val="#ppt_w*0.70"/>
                                          </p:val>
                                        </p:tav>
                                        <p:tav tm="100000">
                                          <p:val>
                                            <p:strVal val="#ppt_w"/>
                                          </p:val>
                                        </p:tav>
                                      </p:tavLst>
                                    </p:anim>
                                    <p:anim calcmode="lin" valueType="num">
                                      <p:cBhvr>
                                        <p:cTn id="36" dur="1000" fill="hold"/>
                                        <p:tgtEl>
                                          <p:spTgt spid="3"/>
                                        </p:tgtEl>
                                        <p:attrNameLst>
                                          <p:attrName>ppt_h</p:attrName>
                                        </p:attrNameLst>
                                      </p:cBhvr>
                                      <p:tavLst>
                                        <p:tav tm="0">
                                          <p:val>
                                            <p:strVal val="#ppt_h"/>
                                          </p:val>
                                        </p:tav>
                                        <p:tav tm="100000">
                                          <p:val>
                                            <p:strVal val="#ppt_h"/>
                                          </p:val>
                                        </p:tav>
                                      </p:tavLst>
                                    </p:anim>
                                    <p:animEffect transition="in" filter="fade">
                                      <p:cBhvr>
                                        <p:cTn id="37" dur="1000"/>
                                        <p:tgtEl>
                                          <p:spTgt spid="3"/>
                                        </p:tgtEl>
                                      </p:cBhvr>
                                    </p:animEffect>
                                  </p:childTnLst>
                                </p:cTn>
                              </p:par>
                              <p:par>
                                <p:cTn id="38" presetID="55"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strVal val="#ppt_w*0.70"/>
                                          </p:val>
                                        </p:tav>
                                        <p:tav tm="100000">
                                          <p:val>
                                            <p:strVal val="#ppt_w"/>
                                          </p:val>
                                        </p:tav>
                                      </p:tavLst>
                                    </p:anim>
                                    <p:anim calcmode="lin" valueType="num">
                                      <p:cBhvr>
                                        <p:cTn id="41" dur="1000" fill="hold"/>
                                        <p:tgtEl>
                                          <p:spTgt spid="5"/>
                                        </p:tgtEl>
                                        <p:attrNameLst>
                                          <p:attrName>ppt_h</p:attrName>
                                        </p:attrNameLst>
                                      </p:cBhvr>
                                      <p:tavLst>
                                        <p:tav tm="0">
                                          <p:val>
                                            <p:strVal val="#ppt_h"/>
                                          </p:val>
                                        </p:tav>
                                        <p:tav tm="100000">
                                          <p:val>
                                            <p:strVal val="#ppt_h"/>
                                          </p:val>
                                        </p:tav>
                                      </p:tavLst>
                                    </p:anim>
                                    <p:animEffect transition="in" filter="fade">
                                      <p:cBhvr>
                                        <p:cTn id="42" dur="1000"/>
                                        <p:tgtEl>
                                          <p:spTgt spid="5"/>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p:cTn id="45" dur="1000" fill="hold"/>
                                        <p:tgtEl>
                                          <p:spTgt spid="56"/>
                                        </p:tgtEl>
                                        <p:attrNameLst>
                                          <p:attrName>ppt_w</p:attrName>
                                        </p:attrNameLst>
                                      </p:cBhvr>
                                      <p:tavLst>
                                        <p:tav tm="0">
                                          <p:val>
                                            <p:strVal val="#ppt_w*0.70"/>
                                          </p:val>
                                        </p:tav>
                                        <p:tav tm="100000">
                                          <p:val>
                                            <p:strVal val="#ppt_w"/>
                                          </p:val>
                                        </p:tav>
                                      </p:tavLst>
                                    </p:anim>
                                    <p:anim calcmode="lin" valueType="num">
                                      <p:cBhvr>
                                        <p:cTn id="46" dur="1000" fill="hold"/>
                                        <p:tgtEl>
                                          <p:spTgt spid="56"/>
                                        </p:tgtEl>
                                        <p:attrNameLst>
                                          <p:attrName>ppt_h</p:attrName>
                                        </p:attrNameLst>
                                      </p:cBhvr>
                                      <p:tavLst>
                                        <p:tav tm="0">
                                          <p:val>
                                            <p:strVal val="#ppt_h"/>
                                          </p:val>
                                        </p:tav>
                                        <p:tav tm="100000">
                                          <p:val>
                                            <p:strVal val="#ppt_h"/>
                                          </p:val>
                                        </p:tav>
                                      </p:tavLst>
                                    </p:anim>
                                    <p:animEffect transition="in" filter="fade">
                                      <p:cBhvr>
                                        <p:cTn id="47" dur="1000"/>
                                        <p:tgtEl>
                                          <p:spTgt spid="56"/>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p:cTn id="50" dur="1000" fill="hold"/>
                                        <p:tgtEl>
                                          <p:spTgt spid="58"/>
                                        </p:tgtEl>
                                        <p:attrNameLst>
                                          <p:attrName>ppt_w</p:attrName>
                                        </p:attrNameLst>
                                      </p:cBhvr>
                                      <p:tavLst>
                                        <p:tav tm="0">
                                          <p:val>
                                            <p:strVal val="#ppt_w*0.70"/>
                                          </p:val>
                                        </p:tav>
                                        <p:tav tm="100000">
                                          <p:val>
                                            <p:strVal val="#ppt_w"/>
                                          </p:val>
                                        </p:tav>
                                      </p:tavLst>
                                    </p:anim>
                                    <p:anim calcmode="lin" valueType="num">
                                      <p:cBhvr>
                                        <p:cTn id="51" dur="1000" fill="hold"/>
                                        <p:tgtEl>
                                          <p:spTgt spid="58"/>
                                        </p:tgtEl>
                                        <p:attrNameLst>
                                          <p:attrName>ppt_h</p:attrName>
                                        </p:attrNameLst>
                                      </p:cBhvr>
                                      <p:tavLst>
                                        <p:tav tm="0">
                                          <p:val>
                                            <p:strVal val="#ppt_h"/>
                                          </p:val>
                                        </p:tav>
                                        <p:tav tm="100000">
                                          <p:val>
                                            <p:strVal val="#ppt_h"/>
                                          </p:val>
                                        </p:tav>
                                      </p:tavLst>
                                    </p:anim>
                                    <p:animEffect transition="in" filter="fade">
                                      <p:cBhvr>
                                        <p:cTn id="52" dur="1000"/>
                                        <p:tgtEl>
                                          <p:spTgt spid="58"/>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1000" fill="hold"/>
                                        <p:tgtEl>
                                          <p:spTgt spid="52"/>
                                        </p:tgtEl>
                                        <p:attrNameLst>
                                          <p:attrName>ppt_w</p:attrName>
                                        </p:attrNameLst>
                                      </p:cBhvr>
                                      <p:tavLst>
                                        <p:tav tm="0">
                                          <p:val>
                                            <p:strVal val="#ppt_w*0.70"/>
                                          </p:val>
                                        </p:tav>
                                        <p:tav tm="100000">
                                          <p:val>
                                            <p:strVal val="#ppt_w"/>
                                          </p:val>
                                        </p:tav>
                                      </p:tavLst>
                                    </p:anim>
                                    <p:anim calcmode="lin" valueType="num">
                                      <p:cBhvr>
                                        <p:cTn id="56" dur="1000" fill="hold"/>
                                        <p:tgtEl>
                                          <p:spTgt spid="52"/>
                                        </p:tgtEl>
                                        <p:attrNameLst>
                                          <p:attrName>ppt_h</p:attrName>
                                        </p:attrNameLst>
                                      </p:cBhvr>
                                      <p:tavLst>
                                        <p:tav tm="0">
                                          <p:val>
                                            <p:strVal val="#ppt_h"/>
                                          </p:val>
                                        </p:tav>
                                        <p:tav tm="100000">
                                          <p:val>
                                            <p:strVal val="#ppt_h"/>
                                          </p:val>
                                        </p:tav>
                                      </p:tavLst>
                                    </p:anim>
                                    <p:animEffect transition="in" filter="fade">
                                      <p:cBhvr>
                                        <p:cTn id="57" dur="1000"/>
                                        <p:tgtEl>
                                          <p:spTgt spid="52"/>
                                        </p:tgtEl>
                                      </p:cBhvr>
                                    </p:animEffect>
                                  </p:childTnLst>
                                </p:cTn>
                              </p:par>
                              <p:par>
                                <p:cTn id="58" presetID="55"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strVal val="#ppt_w*0.70"/>
                                          </p:val>
                                        </p:tav>
                                        <p:tav tm="100000">
                                          <p:val>
                                            <p:strVal val="#ppt_w"/>
                                          </p:val>
                                        </p:tav>
                                      </p:tavLst>
                                    </p:anim>
                                    <p:anim calcmode="lin" valueType="num">
                                      <p:cBhvr>
                                        <p:cTn id="61" dur="1000" fill="hold"/>
                                        <p:tgtEl>
                                          <p:spTgt spid="4"/>
                                        </p:tgtEl>
                                        <p:attrNameLst>
                                          <p:attrName>ppt_h</p:attrName>
                                        </p:attrNameLst>
                                      </p:cBhvr>
                                      <p:tavLst>
                                        <p:tav tm="0">
                                          <p:val>
                                            <p:strVal val="#ppt_h"/>
                                          </p:val>
                                        </p:tav>
                                        <p:tav tm="100000">
                                          <p:val>
                                            <p:strVal val="#ppt_h"/>
                                          </p:val>
                                        </p:tav>
                                      </p:tavLst>
                                    </p:anim>
                                    <p:animEffect transition="in" filter="fade">
                                      <p:cBhvr>
                                        <p:cTn id="62" dur="1000"/>
                                        <p:tgtEl>
                                          <p:spTgt spid="4"/>
                                        </p:tgtEl>
                                      </p:cBhvr>
                                    </p:animEffect>
                                  </p:childTnLst>
                                </p:cTn>
                              </p:par>
                              <p:par>
                                <p:cTn id="63" presetID="55"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1000" fill="hold"/>
                                        <p:tgtEl>
                                          <p:spTgt spid="57"/>
                                        </p:tgtEl>
                                        <p:attrNameLst>
                                          <p:attrName>ppt_w</p:attrName>
                                        </p:attrNameLst>
                                      </p:cBhvr>
                                      <p:tavLst>
                                        <p:tav tm="0">
                                          <p:val>
                                            <p:strVal val="#ppt_w*0.70"/>
                                          </p:val>
                                        </p:tav>
                                        <p:tav tm="100000">
                                          <p:val>
                                            <p:strVal val="#ppt_w"/>
                                          </p:val>
                                        </p:tav>
                                      </p:tavLst>
                                    </p:anim>
                                    <p:anim calcmode="lin" valueType="num">
                                      <p:cBhvr>
                                        <p:cTn id="66" dur="1000" fill="hold"/>
                                        <p:tgtEl>
                                          <p:spTgt spid="57"/>
                                        </p:tgtEl>
                                        <p:attrNameLst>
                                          <p:attrName>ppt_h</p:attrName>
                                        </p:attrNameLst>
                                      </p:cBhvr>
                                      <p:tavLst>
                                        <p:tav tm="0">
                                          <p:val>
                                            <p:strVal val="#ppt_h"/>
                                          </p:val>
                                        </p:tav>
                                        <p:tav tm="100000">
                                          <p:val>
                                            <p:strVal val="#ppt_h"/>
                                          </p:val>
                                        </p:tav>
                                      </p:tavLst>
                                    </p:anim>
                                    <p:animEffect transition="in" filter="fade">
                                      <p:cBhvr>
                                        <p:cTn id="6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bldLvl="0" animBg="1"/>
      <p:bldP spid="54" grpId="0"/>
      <p:bldP spid="55" grpId="0" bldLvl="0" animBg="1"/>
      <p:bldP spid="56" grpId="0"/>
      <p:bldP spid="57" grpId="0"/>
      <p:bldP spid="58" grpId="0" bldLvl="0" animBg="1"/>
      <p:bldP spid="72" grpId="0" bldLvl="0" animBg="1"/>
      <p:bldP spid="7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95980" y="1683385"/>
            <a:ext cx="8333105" cy="3599815"/>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教  学  环  节</a:t>
            </a:r>
            <a:endPar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教学环节分为自学、网上视频课、导学、实践、考核五个环节。</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1</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自学是远程开放教育的显著特点，是学生系统获取学科知识的主要方式，为此，大家要读书、思考、实践，提出问题，寻找答案。</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95980" y="1683385"/>
            <a:ext cx="8333105" cy="3599815"/>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教  学  环  节</a:t>
            </a:r>
            <a:endPar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2</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、导学是为了帮助学生提升学习效果和学习效率安排的，因为培养和提高学生的自学能力也是国家开放大学的教学目标之一。</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3</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、网上视频课是传授教学内容的重要媒体，是获取知识的重要载体。</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95980" y="1683385"/>
            <a:ext cx="8333105" cy="3599815"/>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教  学  环  节</a:t>
            </a:r>
            <a:endParaRPr lang="zh-CN" altLang="en-US" sz="32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4</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、实践 教学也叫社会调查，是实现培养目标的重要手段，我们学习的目的是为了应用于实践并指导实践 。</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5</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、考核是大家最关注的，也是检验学习效果的一个重要环节，  分过程考核或平时考核和终结性考试，基本完成形成性考核，才能参加期末终结性考试。</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91775" y="1933669"/>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5" name="椭圆 4"/>
          <p:cNvSpPr/>
          <p:nvPr/>
        </p:nvSpPr>
        <p:spPr>
          <a:xfrm>
            <a:off x="1686851" y="2118291"/>
            <a:ext cx="1307513" cy="1307513"/>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2" name="椭圆 11"/>
          <p:cNvSpPr/>
          <p:nvPr/>
        </p:nvSpPr>
        <p:spPr>
          <a:xfrm>
            <a:off x="2772931" y="1944597"/>
            <a:ext cx="390517" cy="390517"/>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3" name="椭圆 12"/>
          <p:cNvSpPr/>
          <p:nvPr/>
        </p:nvSpPr>
        <p:spPr>
          <a:xfrm>
            <a:off x="1417110" y="2261397"/>
            <a:ext cx="286781" cy="286781"/>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4" name="椭圆 13"/>
          <p:cNvSpPr/>
          <p:nvPr/>
        </p:nvSpPr>
        <p:spPr>
          <a:xfrm>
            <a:off x="1273719" y="3647274"/>
            <a:ext cx="160345" cy="160345"/>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5" name="椭圆 14"/>
          <p:cNvSpPr/>
          <p:nvPr/>
        </p:nvSpPr>
        <p:spPr>
          <a:xfrm>
            <a:off x="1686851" y="3308201"/>
            <a:ext cx="220530" cy="220530"/>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6" name="椭圆 15"/>
          <p:cNvSpPr/>
          <p:nvPr/>
        </p:nvSpPr>
        <p:spPr>
          <a:xfrm>
            <a:off x="3016329" y="2979248"/>
            <a:ext cx="228296" cy="228296"/>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7" name="椭圆 16"/>
          <p:cNvSpPr/>
          <p:nvPr/>
        </p:nvSpPr>
        <p:spPr>
          <a:xfrm>
            <a:off x="2839822" y="3599497"/>
            <a:ext cx="154542" cy="154542"/>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8" name="椭圆 17"/>
          <p:cNvSpPr/>
          <p:nvPr/>
        </p:nvSpPr>
        <p:spPr>
          <a:xfrm>
            <a:off x="1252338" y="2979248"/>
            <a:ext cx="99708" cy="99708"/>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cxnSp>
        <p:nvCxnSpPr>
          <p:cNvPr id="20" name="Straight Connector 109"/>
          <p:cNvCxnSpPr/>
          <p:nvPr/>
        </p:nvCxnSpPr>
        <p:spPr>
          <a:xfrm>
            <a:off x="4145690" y="3341380"/>
            <a:ext cx="6306605" cy="0"/>
          </a:xfrm>
          <a:prstGeom prst="line">
            <a:avLst/>
          </a:prstGeom>
          <a:noFill/>
          <a:ln w="6350" cap="rnd" cmpd="sng" algn="ctr">
            <a:solidFill>
              <a:srgbClr val="FFFFFF">
                <a:lumMod val="65000"/>
              </a:srgbClr>
            </a:solidFill>
            <a:prstDash val="solid"/>
            <a:miter lim="800000"/>
            <a:headEnd type="oval"/>
            <a:tailEnd type="oval"/>
          </a:ln>
          <a:effectLst/>
        </p:spPr>
      </p:cxnSp>
      <p:sp>
        <p:nvSpPr>
          <p:cNvPr id="21" name="文本框 5"/>
          <p:cNvSpPr txBox="1">
            <a:spLocks noChangeArrowheads="1"/>
          </p:cNvSpPr>
          <p:nvPr/>
        </p:nvSpPr>
        <p:spPr bwMode="auto">
          <a:xfrm>
            <a:off x="4355011" y="2354167"/>
            <a:ext cx="5868866"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dist" defTabSz="685800" fontAlgn="base">
              <a:spcBef>
                <a:spcPct val="0"/>
              </a:spcBef>
              <a:spcAft>
                <a:spcPct val="0"/>
              </a:spcAft>
              <a:defRPr/>
            </a:pPr>
            <a:r>
              <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rPr>
              <a:t>学习资源</a:t>
            </a:r>
            <a:endPar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任意多边形 15"/>
          <p:cNvSpPr/>
          <p:nvPr>
            <p:custDataLst>
              <p:tags r:id="rId1"/>
            </p:custDataLst>
          </p:nvPr>
        </p:nvSpPr>
        <p:spPr bwMode="auto">
          <a:xfrm>
            <a:off x="1685290" y="1944370"/>
            <a:ext cx="1289050" cy="1321435"/>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2F5597"/>
          </a:solidFill>
          <a:ln>
            <a:noFill/>
          </a:ln>
        </p:spPr>
        <p:txBody>
          <a:bodyPr lIns="121761" tIns="395486" rIns="121761"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7100" dirty="0">
                <a:solidFill>
                  <a:schemeClr val="bg1"/>
                </a:solidFill>
                <a:latin typeface="Impact" panose="020B0806030902050204" pitchFamily="34" charset="0"/>
              </a:rPr>
              <a:t>0</a:t>
            </a:r>
            <a:r>
              <a:rPr lang="en-US" sz="7100" dirty="0">
                <a:solidFill>
                  <a:schemeClr val="bg1"/>
                </a:solidFill>
                <a:latin typeface="Impact" panose="020B0806030902050204" pitchFamily="34" charset="0"/>
              </a:rPr>
              <a:t>2</a:t>
            </a:r>
            <a:endParaRPr lang="en-US" sz="71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17" presetClass="entr" presetSubtype="1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3"/>
          <p:cNvSpPr txBox="1">
            <a:spLocks noChangeArrowheads="1"/>
          </p:cNvSpPr>
          <p:nvPr/>
        </p:nvSpPr>
        <p:spPr bwMode="auto">
          <a:xfrm>
            <a:off x="1511824" y="269901"/>
            <a:ext cx="1828800" cy="368935"/>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l"/>
            <a:r>
              <a:rPr lang="zh-CN" altLang="en-US" sz="2400" b="1" dirty="0" smtClean="0">
                <a:solidFill>
                  <a:schemeClr val="accent1">
                    <a:lumMod val="50000"/>
                  </a:schemeClr>
                </a:solidFill>
                <a:latin typeface="Arial" panose="020B0604020202020204" pitchFamily="34" charset="0"/>
                <a:ea typeface="微软雅黑" panose="020B0503020204020204" pitchFamily="34" charset="-122"/>
                <a:sym typeface="Calibri" panose="020F0502020204030204" pitchFamily="34" charset="0"/>
              </a:rPr>
              <a:t>乡镇行政管理</a:t>
            </a:r>
            <a:endParaRPr lang="zh-CN" altLang="en-US" sz="2400" b="1"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9"/>
          <p:cNvSpPr/>
          <p:nvPr>
            <p:custDataLst>
              <p:tags r:id="rId1"/>
            </p:custDataLst>
          </p:nvPr>
        </p:nvSpPr>
        <p:spPr>
          <a:xfrm>
            <a:off x="1382486" y="751389"/>
            <a:ext cx="10809514"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804670" y="2216785"/>
            <a:ext cx="925195" cy="3046095"/>
          </a:xfrm>
          <a:prstGeom prst="rect">
            <a:avLst/>
          </a:prstGeom>
          <a:noFill/>
        </p:spPr>
        <p:txBody>
          <a:bodyPr wrap="square" rtlCol="0">
            <a:spAutoFit/>
            <a:scene3d>
              <a:camera prst="orthographicFront"/>
              <a:lightRig rig="threePt" dir="t"/>
            </a:scene3d>
          </a:bodyPr>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文</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字</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资</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源</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p:txBody>
      </p:sp>
      <p:pic>
        <p:nvPicPr>
          <p:cNvPr id="7" name="图片 6" descr="d:\Users\Administrator\Desktop\1128816371.jpg1128816371"/>
          <p:cNvPicPr>
            <a:picLocks noChangeAspect="1"/>
          </p:cNvPicPr>
          <p:nvPr/>
        </p:nvPicPr>
        <p:blipFill>
          <a:blip r:embed="rId2"/>
          <a:srcRect/>
          <a:stretch>
            <a:fillRect/>
          </a:stretch>
        </p:blipFill>
        <p:spPr>
          <a:xfrm>
            <a:off x="4079875" y="1423035"/>
            <a:ext cx="6729095" cy="3839845"/>
          </a:xfrm>
          <a:prstGeom prst="pentagon">
            <a:avLst/>
          </a:prstGeom>
        </p:spPr>
      </p:pic>
      <p:sp>
        <p:nvSpPr>
          <p:cNvPr id="2" name="文本框 1"/>
          <p:cNvSpPr txBox="1"/>
          <p:nvPr/>
        </p:nvSpPr>
        <p:spPr>
          <a:xfrm>
            <a:off x="478790" y="442595"/>
            <a:ext cx="755650" cy="368299"/>
          </a:xfrm>
          <a:prstGeom prst="chevron">
            <a:avLst/>
          </a:prstGeom>
          <a:solidFill>
            <a:srgbClr val="203864"/>
          </a:solid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79575" y="673735"/>
            <a:ext cx="4079875" cy="1325880"/>
          </a:xfrm>
        </p:spPr>
        <p:txBody>
          <a:bodyPr>
            <a:scene3d>
              <a:camera prst="orthographicFront"/>
              <a:lightRig rig="threePt" dir="t"/>
            </a:scene3d>
          </a:bodyPr>
          <a:p>
            <a:r>
              <a:rPr lang="zh-CN" altLang="en-US" sz="4800" u="sng">
                <a:solidFill>
                  <a:schemeClr val="tx1"/>
                </a:solidFill>
                <a:effectLst>
                  <a:outerShdw blurRad="38100" dist="19050" dir="2700000" algn="tl" rotWithShape="0">
                    <a:schemeClr val="dk1">
                      <a:alpha val="40000"/>
                    </a:schemeClr>
                  </a:outerShdw>
                </a:effectLst>
              </a:rPr>
              <a:t>文字教材</a:t>
            </a:r>
            <a:endParaRPr lang="zh-CN" altLang="en-US" sz="4800" u="sng">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1501775" y="2519680"/>
            <a:ext cx="4434840" cy="2746375"/>
          </a:xfrm>
        </p:spPr>
        <p:txBody>
          <a:bodyPr>
            <a:normAutofit fontScale="90000"/>
          </a:bodyPr>
          <a:p>
            <a:pPr marL="0" indent="0" fontAlgn="auto">
              <a:lnSpc>
                <a:spcPct val="140000"/>
              </a:lnSpc>
              <a:buNone/>
            </a:pPr>
            <a:r>
              <a:rPr lang="en-US" altLang="zh-CN" b="1" i="1">
                <a:solidFill>
                  <a:schemeClr val="accent1"/>
                </a:solidFill>
                <a:effectLst>
                  <a:outerShdw blurRad="38100" dist="25400" dir="5400000" algn="ctr" rotWithShape="0">
                    <a:srgbClr val="6E747A">
                      <a:alpha val="43000"/>
                    </a:srgbClr>
                  </a:outerShdw>
                </a:effectLst>
                <a:uFillTx/>
              </a:rPr>
              <a:t> </a:t>
            </a:r>
            <a:r>
              <a:rPr lang="zh-CN" altLang="en-US" b="1" i="1">
                <a:solidFill>
                  <a:schemeClr val="accent1"/>
                </a:solidFill>
                <a:effectLst>
                  <a:outerShdw blurRad="38100" dist="25400" dir="5400000" algn="ctr" rotWithShape="0">
                    <a:srgbClr val="6E747A">
                      <a:alpha val="43000"/>
                    </a:srgbClr>
                  </a:outerShdw>
                </a:effectLst>
                <a:uFillTx/>
              </a:rPr>
              <a:t>文字教材 </a:t>
            </a:r>
            <a:r>
              <a:rPr lang="zh-CN" altLang="en-US">
                <a:latin typeface="楷体" panose="02010609060101010101" charset="-122"/>
                <a:ea typeface="楷体" panose="02010609060101010101" charset="-122"/>
                <a:cs typeface="楷体" panose="02010609060101010101" charset="-122"/>
              </a:rPr>
              <a:t>是教学的根本依据，</a:t>
            </a:r>
            <a:endParaRPr lang="zh-CN" altLang="en-US">
              <a:latin typeface="楷体" panose="02010609060101010101" charset="-122"/>
              <a:ea typeface="楷体" panose="02010609060101010101" charset="-122"/>
              <a:cs typeface="楷体" panose="02010609060101010101" charset="-122"/>
            </a:endParaRPr>
          </a:p>
          <a:p>
            <a:pPr marL="0" indent="0" fontAlgn="auto">
              <a:lnSpc>
                <a:spcPct val="140000"/>
              </a:lnSpc>
              <a:buNone/>
            </a:pPr>
            <a:r>
              <a:rPr lang="zh-CN" altLang="en-US">
                <a:latin typeface="楷体" panose="02010609060101010101" charset="-122"/>
                <a:ea typeface="楷体" panose="02010609060101010101" charset="-122"/>
                <a:cs typeface="楷体" panose="02010609060101010101" charset="-122"/>
              </a:rPr>
              <a:t>  内容详尽，结构完整，体例</a:t>
            </a:r>
            <a:endParaRPr lang="zh-CN" altLang="en-US">
              <a:latin typeface="楷体" panose="02010609060101010101" charset="-122"/>
              <a:ea typeface="楷体" panose="02010609060101010101" charset="-122"/>
              <a:cs typeface="楷体" panose="02010609060101010101" charset="-122"/>
            </a:endParaRPr>
          </a:p>
          <a:p>
            <a:pPr marL="0" indent="0" fontAlgn="auto">
              <a:lnSpc>
                <a:spcPct val="140000"/>
              </a:lnSpc>
              <a:buNone/>
            </a:pPr>
            <a:r>
              <a:rPr lang="zh-CN" altLang="en-US">
                <a:latin typeface="楷体" panose="02010609060101010101" charset="-122"/>
                <a:ea typeface="楷体" panose="02010609060101010101" charset="-122"/>
                <a:cs typeface="楷体" panose="02010609060101010101" charset="-122"/>
              </a:rPr>
              <a:t>  合理，是学生</a:t>
            </a:r>
            <a:r>
              <a:rPr lang="zh-CN" altLang="en-US" b="1">
                <a:solidFill>
                  <a:srgbClr val="FF0000"/>
                </a:solidFill>
                <a:latin typeface="楷体" panose="02010609060101010101" charset="-122"/>
                <a:ea typeface="楷体" panose="02010609060101010101" charset="-122"/>
                <a:cs typeface="楷体" panose="02010609060101010101" charset="-122"/>
              </a:rPr>
              <a:t>必备</a:t>
            </a:r>
            <a:r>
              <a:rPr lang="zh-CN" altLang="en-US">
                <a:latin typeface="楷体" panose="02010609060101010101" charset="-122"/>
                <a:ea typeface="楷体" panose="02010609060101010101" charset="-122"/>
                <a:cs typeface="楷体" panose="02010609060101010101" charset="-122"/>
              </a:rPr>
              <a:t>和</a:t>
            </a:r>
            <a:r>
              <a:rPr lang="zh-CN" altLang="en-US" b="1">
                <a:solidFill>
                  <a:srgbClr val="FF0000"/>
                </a:solidFill>
                <a:latin typeface="楷体" panose="02010609060101010101" charset="-122"/>
                <a:ea typeface="楷体" panose="02010609060101010101" charset="-122"/>
                <a:cs typeface="楷体" panose="02010609060101010101" charset="-122"/>
              </a:rPr>
              <a:t>必读</a:t>
            </a:r>
            <a:r>
              <a:rPr lang="zh-CN" altLang="en-US">
                <a:latin typeface="楷体" panose="02010609060101010101" charset="-122"/>
                <a:ea typeface="楷体" panose="02010609060101010101" charset="-122"/>
                <a:cs typeface="楷体" panose="02010609060101010101" charset="-122"/>
              </a:rPr>
              <a:t>的</a:t>
            </a:r>
            <a:endParaRPr lang="zh-CN" altLang="en-US">
              <a:latin typeface="楷体" panose="02010609060101010101" charset="-122"/>
              <a:ea typeface="楷体" panose="02010609060101010101" charset="-122"/>
              <a:cs typeface="楷体" panose="02010609060101010101" charset="-122"/>
            </a:endParaRPr>
          </a:p>
          <a:p>
            <a:pPr marL="0" indent="0" fontAlgn="auto">
              <a:lnSpc>
                <a:spcPct val="140000"/>
              </a:lnSpc>
              <a:buNone/>
            </a:pPr>
            <a:r>
              <a:rPr lang="zh-CN" altLang="en-US">
                <a:latin typeface="楷体" panose="02010609060101010101" charset="-122"/>
                <a:ea typeface="楷体" panose="02010609060101010101" charset="-122"/>
                <a:cs typeface="楷体" panose="02010609060101010101" charset="-122"/>
              </a:rPr>
              <a:t>  文本。</a:t>
            </a:r>
            <a:endParaRPr lang="zh-CN" altLang="en-US">
              <a:latin typeface="楷体" panose="02010609060101010101" charset="-122"/>
              <a:ea typeface="楷体" panose="02010609060101010101" charset="-122"/>
              <a:cs typeface="楷体" panose="02010609060101010101" charset="-122"/>
            </a:endParaRPr>
          </a:p>
        </p:txBody>
      </p:sp>
      <p:pic>
        <p:nvPicPr>
          <p:cNvPr id="4" name="图片 3" descr="d:\Users\Administrator\Desktop\1322585876.jpg1322585876"/>
          <p:cNvPicPr>
            <a:picLocks noChangeAspect="1"/>
          </p:cNvPicPr>
          <p:nvPr/>
        </p:nvPicPr>
        <p:blipFill>
          <a:blip r:embed="rId1"/>
          <a:srcRect/>
          <a:stretch>
            <a:fillRect/>
          </a:stretch>
        </p:blipFill>
        <p:spPr>
          <a:xfrm>
            <a:off x="7016115" y="1556703"/>
            <a:ext cx="3145155" cy="4193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泪滴形 61"/>
          <p:cNvSpPr/>
          <p:nvPr/>
        </p:nvSpPr>
        <p:spPr>
          <a:xfrm>
            <a:off x="1814238" y="1206078"/>
            <a:ext cx="655711" cy="739665"/>
          </a:xfrm>
          <a:prstGeom prst="teardrop">
            <a:avLst>
              <a:gd name="adj" fmla="val 1201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63" name="TextBox 22"/>
          <p:cNvSpPr txBox="1"/>
          <p:nvPr/>
        </p:nvSpPr>
        <p:spPr>
          <a:xfrm>
            <a:off x="1814195" y="1120775"/>
            <a:ext cx="1773555" cy="824865"/>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lIns="95135" tIns="47567" rIns="95135" bIns="47567" rtlCol="0">
            <a:spAutoFit/>
          </a:bodyPr>
          <a:lstStyle/>
          <a:p>
            <a:pPr lvl="0" algn="l">
              <a:lnSpc>
                <a:spcPct val="120000"/>
              </a:lnSpc>
              <a:spcAft>
                <a:spcPct val="40000"/>
              </a:spcAft>
              <a:buClr>
                <a:srgbClr val="292929"/>
              </a:buClr>
            </a:pPr>
            <a:r>
              <a:rPr lang="zh-CN" altLang="en-US" sz="3960" noProof="1" smtClean="0">
                <a:solidFill>
                  <a:schemeClr val="bg1"/>
                </a:solidFill>
                <a:latin typeface="微软雅黑" panose="020B0503020204020204" pitchFamily="34" charset="-122"/>
                <a:ea typeface="微软雅黑" panose="020B0503020204020204" pitchFamily="34" charset="-122"/>
              </a:rPr>
              <a:t>教   </a:t>
            </a:r>
            <a:r>
              <a:rPr lang="zh-CN" altLang="en-US" sz="3960" noProof="1" smtClean="0">
                <a:solidFill>
                  <a:schemeClr val="accent1">
                    <a:lumMod val="50000"/>
                  </a:schemeClr>
                </a:solidFill>
                <a:latin typeface="微软雅黑" panose="020B0503020204020204" pitchFamily="34" charset="-122"/>
                <a:ea typeface="微软雅黑" panose="020B0503020204020204" pitchFamily="34" charset="-122"/>
              </a:rPr>
              <a:t>材</a:t>
            </a:r>
            <a:endParaRPr lang="zh-CN" altLang="en-US" sz="3960" noProof="1" smtClean="0">
              <a:solidFill>
                <a:schemeClr val="accent1">
                  <a:lumMod val="50000"/>
                </a:schemeClr>
              </a:solidFill>
              <a:latin typeface="微软雅黑" panose="020B0503020204020204" pitchFamily="34" charset="-122"/>
              <a:ea typeface="微软雅黑" panose="020B0503020204020204" pitchFamily="34" charset="-122"/>
            </a:endParaRPr>
          </a:p>
        </p:txBody>
      </p:sp>
      <p:sp>
        <p:nvSpPr>
          <p:cNvPr id="64" name="TextBox 22"/>
          <p:cNvSpPr txBox="1"/>
          <p:nvPr/>
        </p:nvSpPr>
        <p:spPr>
          <a:xfrm>
            <a:off x="6892034" y="1045452"/>
            <a:ext cx="2384128" cy="702945"/>
          </a:xfrm>
          <a:prstGeom prst="rect">
            <a:avLst/>
          </a:prstGeom>
          <a:noFill/>
        </p:spPr>
        <p:txBody>
          <a:bodyPr wrap="square" lIns="95135" tIns="47567" rIns="95135" bIns="47567" rtlCol="0">
            <a:spAutoFit/>
          </a:bodyPr>
          <a:lstStyle/>
          <a:p>
            <a:r>
              <a:rPr lang="zh-CN" altLang="en-US" sz="3750" dirty="0" smtClean="0">
                <a:solidFill>
                  <a:schemeClr val="accent1">
                    <a:lumMod val="50000"/>
                  </a:schemeClr>
                </a:solidFill>
              </a:rPr>
              <a:t>责任教师</a:t>
            </a:r>
            <a:r>
              <a:rPr lang="zh-CN" altLang="en-US" sz="3960" dirty="0" smtClean="0"/>
              <a:t> </a:t>
            </a:r>
            <a:endParaRPr lang="zh-CN" altLang="en-US" sz="3960" dirty="0" smtClean="0"/>
          </a:p>
        </p:txBody>
      </p:sp>
      <p:sp>
        <p:nvSpPr>
          <p:cNvPr id="65" name="矩形 64"/>
          <p:cNvSpPr/>
          <p:nvPr/>
        </p:nvSpPr>
        <p:spPr>
          <a:xfrm flipV="1">
            <a:off x="6973663" y="1698817"/>
            <a:ext cx="1958448" cy="476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2500"/>
          </a:p>
        </p:txBody>
      </p:sp>
      <p:sp>
        <p:nvSpPr>
          <p:cNvPr id="68" name="TextBox 22"/>
          <p:cNvSpPr txBox="1"/>
          <p:nvPr/>
        </p:nvSpPr>
        <p:spPr>
          <a:xfrm>
            <a:off x="5134610" y="2123440"/>
            <a:ext cx="5960110" cy="1076325"/>
          </a:xfrm>
          <a:prstGeom prst="rect">
            <a:avLst/>
          </a:prstGeom>
          <a:noFill/>
        </p:spPr>
        <p:txBody>
          <a:bodyPr wrap="square" lIns="95135" tIns="47567" rIns="95135" bIns="47567" rtlCol="0">
            <a:spAutoFit/>
          </a:bodyPr>
          <a:lstStyle/>
          <a:p>
            <a:pPr lvl="0">
              <a:lnSpc>
                <a:spcPct val="114000"/>
              </a:lnSpc>
              <a:spcAft>
                <a:spcPct val="40000"/>
              </a:spcAft>
              <a:buClr>
                <a:srgbClr val="292929"/>
              </a:buClr>
            </a:pPr>
            <a:r>
              <a:rPr lang="zh-CN" altLang="en-US" sz="2500" dirty="0" smtClean="0">
                <a:solidFill>
                  <a:srgbClr val="333333"/>
                </a:solidFill>
                <a:latin typeface="楷体" panose="02010609060101010101" charset="-122"/>
                <a:ea typeface="楷体" panose="02010609060101010101" charset="-122"/>
              </a:rPr>
              <a:t>   刘臣</a:t>
            </a:r>
            <a:r>
              <a:rPr lang="zh-CN" altLang="en-US" sz="2800" dirty="0" smtClean="0">
                <a:solidFill>
                  <a:srgbClr val="333333"/>
                </a:solidFill>
                <a:latin typeface="楷体" panose="02010609060101010101" charset="-122"/>
                <a:ea typeface="楷体" panose="02010609060101010101" charset="-122"/>
              </a:rPr>
              <a:t>，国家开放大学副校长、教授，行政管理专业主持教师。</a:t>
            </a:r>
            <a:endParaRPr lang="zh-CN" altLang="en-US" sz="2800" dirty="0" smtClean="0">
              <a:solidFill>
                <a:srgbClr val="333333"/>
              </a:solidFill>
              <a:latin typeface="楷体" panose="02010609060101010101" charset="-122"/>
              <a:ea typeface="楷体" panose="02010609060101010101" charset="-122"/>
            </a:endParaRPr>
          </a:p>
        </p:txBody>
      </p:sp>
      <p:sp>
        <p:nvSpPr>
          <p:cNvPr id="72" name="TextBox 22"/>
          <p:cNvSpPr txBox="1"/>
          <p:nvPr/>
        </p:nvSpPr>
        <p:spPr>
          <a:xfrm>
            <a:off x="5134308" y="3446173"/>
            <a:ext cx="6881034" cy="528320"/>
          </a:xfrm>
          <a:prstGeom prst="rect">
            <a:avLst/>
          </a:prstGeom>
          <a:noFill/>
        </p:spPr>
        <p:txBody>
          <a:bodyPr wrap="square" lIns="95135" tIns="47567" rIns="95135" bIns="47567" rtlCol="0">
            <a:spAutoFit/>
          </a:bodyPr>
          <a:lstStyle/>
          <a:p>
            <a:pPr lvl="0">
              <a:lnSpc>
                <a:spcPct val="113000"/>
              </a:lnSpc>
              <a:buClr>
                <a:srgbClr val="292929"/>
              </a:buClr>
            </a:pPr>
            <a:r>
              <a:rPr lang="zh-CN" altLang="en-US" sz="2500" dirty="0" smtClean="0">
                <a:solidFill>
                  <a:srgbClr val="333333"/>
                </a:solidFill>
                <a:latin typeface="楷体" panose="02010609060101010101" charset="-122"/>
                <a:ea typeface="楷体" panose="02010609060101010101" charset="-122"/>
              </a:rPr>
              <a:t>    </a:t>
            </a:r>
            <a:endParaRPr lang="en-US" altLang="zh-CN" sz="2500" noProof="1">
              <a:solidFill>
                <a:srgbClr val="333333"/>
              </a:solidFill>
              <a:latin typeface="楷体" panose="02010609060101010101" charset="-122"/>
              <a:ea typeface="楷体" panose="02010609060101010101" charset="-122"/>
            </a:endParaRPr>
          </a:p>
        </p:txBody>
      </p:sp>
      <p:sp>
        <p:nvSpPr>
          <p:cNvPr id="77" name="矩形 76"/>
          <p:cNvSpPr/>
          <p:nvPr/>
        </p:nvSpPr>
        <p:spPr>
          <a:xfrm flipV="1">
            <a:off x="5412096" y="5296502"/>
            <a:ext cx="5081757" cy="6035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2500"/>
          </a:p>
        </p:txBody>
      </p:sp>
      <p:sp>
        <p:nvSpPr>
          <p:cNvPr id="2" name="标题 1"/>
          <p:cNvSpPr>
            <a:spLocks noGrp="1"/>
          </p:cNvSpPr>
          <p:nvPr>
            <p:ph type="title"/>
          </p:nvPr>
        </p:nvSpPr>
        <p:spPr>
          <a:xfrm>
            <a:off x="279411" y="34138"/>
            <a:ext cx="10515886" cy="627661"/>
          </a:xfrm>
        </p:spPr>
        <p:txBody>
          <a:bodyPr>
            <a:normAutofit fontScale="90000"/>
          </a:bodyPr>
          <a:lstStyle/>
          <a:p>
            <a:br>
              <a:rPr lang="zh-CN" altLang="en-US" dirty="0" smtClean="0"/>
            </a:br>
            <a:r>
              <a:rPr lang="zh-CN" altLang="en-US" dirty="0" smtClean="0">
                <a:solidFill>
                  <a:schemeClr val="tx1"/>
                </a:solidFill>
              </a:rPr>
              <a:t>教材和责任教师</a:t>
            </a:r>
            <a:endParaRPr lang="zh-CN" altLang="en-US" dirty="0" smtClean="0">
              <a:solidFill>
                <a:schemeClr val="tx1"/>
              </a:solidFill>
            </a:endParaRPr>
          </a:p>
        </p:txBody>
      </p:sp>
      <p:sp>
        <p:nvSpPr>
          <p:cNvPr id="3" name="文本框 2"/>
          <p:cNvSpPr txBox="1"/>
          <p:nvPr/>
        </p:nvSpPr>
        <p:spPr>
          <a:xfrm>
            <a:off x="713740" y="2123440"/>
            <a:ext cx="3888105" cy="2907665"/>
          </a:xfrm>
          <a:prstGeom prst="rect">
            <a:avLst/>
          </a:prstGeom>
          <a:noFill/>
        </p:spPr>
        <p:txBody>
          <a:bodyPr wrap="square" rtlCol="0" anchor="t">
            <a:spAutoFit/>
          </a:bodyPr>
          <a:p>
            <a:pPr fontAlgn="auto">
              <a:spcBef>
                <a:spcPts val="600"/>
              </a:spcBef>
              <a:spcAft>
                <a:spcPts val="600"/>
              </a:spcAft>
            </a:pPr>
            <a:r>
              <a:rPr lang="en-US" altLang="zh-CN" sz="2500" dirty="0" smtClean="0">
                <a:solidFill>
                  <a:srgbClr val="333333"/>
                </a:solidFill>
                <a:latin typeface="楷体" panose="02010609060101010101" charset="-122"/>
                <a:ea typeface="楷体" panose="02010609060101010101" charset="-122"/>
              </a:rPr>
              <a:t> </a:t>
            </a:r>
            <a:r>
              <a:rPr lang="zh-CN" altLang="en-US" sz="2800" dirty="0" smtClean="0">
                <a:solidFill>
                  <a:schemeClr val="accent1">
                    <a:lumMod val="50000"/>
                  </a:schemeClr>
                </a:solidFill>
                <a:latin typeface="楷体" panose="02010609060101010101" charset="-122"/>
                <a:ea typeface="楷体" panose="02010609060101010101" charset="-122"/>
              </a:rPr>
              <a:t>本课程的文字教材为</a:t>
            </a:r>
            <a:endParaRPr lang="zh-CN" altLang="en-US" sz="2800" dirty="0" smtClean="0">
              <a:solidFill>
                <a:schemeClr val="accent1">
                  <a:lumMod val="50000"/>
                </a:schemeClr>
              </a:solidFill>
              <a:latin typeface="楷体" panose="02010609060101010101" charset="-122"/>
              <a:ea typeface="楷体" panose="02010609060101010101" charset="-122"/>
            </a:endParaRPr>
          </a:p>
          <a:p>
            <a:pPr fontAlgn="auto">
              <a:spcBef>
                <a:spcPts val="600"/>
              </a:spcBef>
              <a:spcAft>
                <a:spcPts val="600"/>
              </a:spcAft>
            </a:pPr>
            <a:r>
              <a:rPr lang="zh-CN" altLang="en-US" sz="2800" dirty="0" smtClean="0">
                <a:solidFill>
                  <a:schemeClr val="accent1">
                    <a:lumMod val="50000"/>
                  </a:schemeClr>
                </a:solidFill>
                <a:latin typeface="楷体" panose="02010609060101010101" charset="-122"/>
                <a:ea typeface="楷体" panose="02010609060101010101" charset="-122"/>
              </a:rPr>
              <a:t>  《农村社会学》  </a:t>
            </a:r>
            <a:endParaRPr lang="zh-CN" altLang="en-US" sz="2800" dirty="0" smtClean="0">
              <a:solidFill>
                <a:schemeClr val="accent1">
                  <a:lumMod val="50000"/>
                </a:schemeClr>
              </a:solidFill>
              <a:latin typeface="楷体" panose="02010609060101010101" charset="-122"/>
              <a:ea typeface="楷体" panose="02010609060101010101" charset="-122"/>
            </a:endParaRPr>
          </a:p>
          <a:p>
            <a:r>
              <a:rPr lang="zh-CN" altLang="en-US" sz="2800" dirty="0" smtClean="0">
                <a:solidFill>
                  <a:schemeClr val="accent1">
                    <a:lumMod val="50000"/>
                  </a:schemeClr>
                </a:solidFill>
                <a:latin typeface="楷体" panose="02010609060101010101" charset="-122"/>
                <a:ea typeface="楷体" panose="02010609060101010101" charset="-122"/>
              </a:rPr>
              <a:t>    </a:t>
            </a:r>
            <a:endParaRPr lang="zh-CN" altLang="en-US" sz="2800" dirty="0" smtClean="0">
              <a:solidFill>
                <a:schemeClr val="accent1">
                  <a:lumMod val="50000"/>
                </a:schemeClr>
              </a:solidFill>
              <a:latin typeface="楷体" panose="02010609060101010101" charset="-122"/>
              <a:ea typeface="楷体" panose="02010609060101010101" charset="-122"/>
            </a:endParaRPr>
          </a:p>
          <a:p>
            <a:r>
              <a:rPr lang="zh-CN" altLang="en-US" sz="2800" dirty="0" smtClean="0">
                <a:solidFill>
                  <a:schemeClr val="accent1">
                    <a:lumMod val="50000"/>
                  </a:schemeClr>
                </a:solidFill>
                <a:latin typeface="楷体" panose="02010609060101010101" charset="-122"/>
                <a:ea typeface="楷体" panose="02010609060101010101" charset="-122"/>
              </a:rPr>
              <a:t>     王思斌主编</a:t>
            </a:r>
            <a:endParaRPr lang="zh-CN" altLang="en-US" sz="2800" dirty="0" smtClean="0">
              <a:solidFill>
                <a:schemeClr val="accent1">
                  <a:lumMod val="50000"/>
                </a:schemeClr>
              </a:solidFill>
              <a:latin typeface="楷体" panose="02010609060101010101" charset="-122"/>
              <a:ea typeface="楷体" panose="02010609060101010101" charset="-122"/>
            </a:endParaRPr>
          </a:p>
          <a:p>
            <a:r>
              <a:rPr lang="zh-CN" altLang="en-US" sz="2800" dirty="0" smtClean="0">
                <a:solidFill>
                  <a:schemeClr val="accent1">
                    <a:lumMod val="50000"/>
                  </a:schemeClr>
                </a:solidFill>
                <a:latin typeface="楷体" panose="02010609060101010101" charset="-122"/>
                <a:ea typeface="楷体" panose="02010609060101010101" charset="-122"/>
              </a:rPr>
              <a:t>  国家开放大学出版社</a:t>
            </a:r>
            <a:endParaRPr lang="zh-CN" altLang="en-US" sz="2800" dirty="0" smtClean="0">
              <a:solidFill>
                <a:schemeClr val="accent1">
                  <a:lumMod val="50000"/>
                </a:schemeClr>
              </a:solidFill>
              <a:latin typeface="楷体" panose="02010609060101010101" charset="-122"/>
              <a:ea typeface="楷体" panose="02010609060101010101" charset="-122"/>
            </a:endParaRPr>
          </a:p>
          <a:p>
            <a:r>
              <a:rPr lang="zh-CN" altLang="en-US" sz="2800" dirty="0" smtClean="0">
                <a:solidFill>
                  <a:schemeClr val="accent1">
                    <a:lumMod val="50000"/>
                  </a:schemeClr>
                </a:solidFill>
                <a:latin typeface="楷体" panose="02010609060101010101" charset="-122"/>
                <a:ea typeface="楷体" panose="02010609060101010101" charset="-122"/>
              </a:rPr>
              <a:t>     20</a:t>
            </a:r>
            <a:r>
              <a:rPr lang="en-US" altLang="zh-CN" sz="2800" dirty="0" smtClean="0">
                <a:solidFill>
                  <a:schemeClr val="accent1">
                    <a:lumMod val="50000"/>
                  </a:schemeClr>
                </a:solidFill>
                <a:latin typeface="楷体" panose="02010609060101010101" charset="-122"/>
                <a:ea typeface="楷体" panose="02010609060101010101" charset="-122"/>
              </a:rPr>
              <a:t>20</a:t>
            </a:r>
            <a:r>
              <a:rPr lang="zh-CN" altLang="en-US" sz="2800" dirty="0" smtClean="0">
                <a:solidFill>
                  <a:schemeClr val="accent1">
                    <a:lumMod val="50000"/>
                  </a:schemeClr>
                </a:solidFill>
                <a:latin typeface="楷体" panose="02010609060101010101" charset="-122"/>
                <a:ea typeface="楷体" panose="02010609060101010101" charset="-122"/>
              </a:rPr>
              <a:t>年修订</a:t>
            </a:r>
            <a:endParaRPr lang="zh-CN" altLang="en-US" sz="2800" dirty="0" smtClean="0">
              <a:solidFill>
                <a:schemeClr val="accent1">
                  <a:lumMod val="50000"/>
                </a:schemeClr>
              </a:solidFill>
              <a:latin typeface="楷体" panose="02010609060101010101" charset="-122"/>
              <a:ea typeface="楷体" panose="02010609060101010101" charset="-122"/>
            </a:endParaRPr>
          </a:p>
        </p:txBody>
      </p:sp>
      <p:sp>
        <p:nvSpPr>
          <p:cNvPr id="4" name="文本框 3"/>
          <p:cNvSpPr txBox="1"/>
          <p:nvPr/>
        </p:nvSpPr>
        <p:spPr>
          <a:xfrm>
            <a:off x="5134610" y="3974465"/>
            <a:ext cx="6227445" cy="953135"/>
          </a:xfrm>
          <a:prstGeom prst="rect">
            <a:avLst/>
          </a:prstGeom>
          <a:noFill/>
        </p:spPr>
        <p:txBody>
          <a:bodyPr wrap="square" rtlCol="0" anchor="t">
            <a:spAutoFit/>
          </a:bodyPr>
          <a:p>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主要负责《农村社会学》的教学和管理工作。</a:t>
            </a:r>
            <a:endParaRPr lang="zh-CN" altLang="en-US" sz="28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2" presetClass="entr" presetSubtype="8" decel="10000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additive="base">
                                        <p:cTn id="18" dur="500" fill="hold"/>
                                        <p:tgtEl>
                                          <p:spTgt spid="64"/>
                                        </p:tgtEl>
                                        <p:attrNameLst>
                                          <p:attrName>ppt_x</p:attrName>
                                        </p:attrNameLst>
                                      </p:cBhvr>
                                      <p:tavLst>
                                        <p:tav tm="0">
                                          <p:val>
                                            <p:strVal val="0-#ppt_w/2"/>
                                          </p:val>
                                        </p:tav>
                                        <p:tav tm="100000">
                                          <p:val>
                                            <p:strVal val="#ppt_x"/>
                                          </p:val>
                                        </p:tav>
                                      </p:tavLst>
                                    </p:anim>
                                    <p:anim calcmode="lin" valueType="num">
                                      <p:cBhvr additive="base">
                                        <p:cTn id="19" dur="500" fill="hold"/>
                                        <p:tgtEl>
                                          <p:spTgt spid="6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barn(inVertical)">
                                      <p:cBhvr>
                                        <p:cTn id="23" dur="500"/>
                                        <p:tgtEl>
                                          <p:spTgt spid="65"/>
                                        </p:tgtEl>
                                      </p:cBhvr>
                                    </p:animEffect>
                                  </p:childTnLst>
                                </p:cTn>
                              </p:par>
                            </p:childTnLst>
                          </p:cTn>
                        </p:par>
                        <p:par>
                          <p:cTn id="24" fill="hold">
                            <p:stCondLst>
                              <p:cond delay="1500"/>
                            </p:stCondLst>
                            <p:childTnLst>
                              <p:par>
                                <p:cTn id="25" presetID="2" presetClass="entr" presetSubtype="8" decel="100000"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0-#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decel="100000"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fill="hold"/>
                                        <p:tgtEl>
                                          <p:spTgt spid="72"/>
                                        </p:tgtEl>
                                        <p:attrNameLst>
                                          <p:attrName>ppt_x</p:attrName>
                                        </p:attrNameLst>
                                      </p:cBhvr>
                                      <p:tavLst>
                                        <p:tav tm="0">
                                          <p:val>
                                            <p:strVal val="0-#ppt_w/2"/>
                                          </p:val>
                                        </p:tav>
                                        <p:tav tm="100000">
                                          <p:val>
                                            <p:strVal val="#ppt_x"/>
                                          </p:val>
                                        </p:tav>
                                      </p:tavLst>
                                    </p:anim>
                                    <p:anim calcmode="lin" valueType="num">
                                      <p:cBhvr additive="base">
                                        <p:cTn id="33" dur="500" fill="hold"/>
                                        <p:tgtEl>
                                          <p:spTgt spid="7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16" presetClass="entr" presetSubtype="21"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barn(inVertical)">
                                      <p:cBhvr>
                                        <p:cTn id="37" dur="500"/>
                                        <p:tgtEl>
                                          <p:spTgt spid="7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p:bldP spid="65" grpId="0" bldLvl="0" animBg="1"/>
      <p:bldP spid="68" grpId="0"/>
      <p:bldP spid="72" grpId="0"/>
      <p:bldP spid="77" grpId="0" bldLvl="0" animBg="1"/>
      <p:bldP spid="4" grpId="0"/>
      <p:bldP spid="4"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6"/>
          <p:cNvGrpSpPr/>
          <p:nvPr/>
        </p:nvGrpSpPr>
        <p:grpSpPr>
          <a:xfrm>
            <a:off x="737264" y="4858634"/>
            <a:ext cx="711123" cy="704155"/>
            <a:chOff x="7805270" y="2412317"/>
            <a:chExt cx="711200" cy="711200"/>
          </a:xfrm>
          <a:solidFill>
            <a:srgbClr val="2F5597"/>
          </a:solidFill>
        </p:grpSpPr>
        <p:sp>
          <p:nvSpPr>
            <p:cNvPr id="48" name="椭圆 47"/>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5"/>
            </a:p>
          </p:txBody>
        </p:sp>
        <p:pic>
          <p:nvPicPr>
            <p:cNvPr id="49" name="图片 48"/>
            <p:cNvPicPr>
              <a:picLocks noChangeAspect="1"/>
            </p:cNvPicPr>
            <p:nvPr/>
          </p:nvPicPr>
          <p:blipFill>
            <a:blip r:embed="rId1" cstate="print"/>
            <a:stretch>
              <a:fillRect/>
            </a:stretch>
          </p:blipFill>
          <p:spPr>
            <a:xfrm>
              <a:off x="7930245" y="2582292"/>
              <a:ext cx="461250" cy="371250"/>
            </a:xfrm>
            <a:prstGeom prst="rect">
              <a:avLst/>
            </a:prstGeom>
            <a:grpFill/>
          </p:spPr>
        </p:pic>
      </p:grpSp>
      <p:grpSp>
        <p:nvGrpSpPr>
          <p:cNvPr id="4" name="组合 49"/>
          <p:cNvGrpSpPr/>
          <p:nvPr/>
        </p:nvGrpSpPr>
        <p:grpSpPr>
          <a:xfrm>
            <a:off x="700013" y="1506242"/>
            <a:ext cx="711123" cy="704155"/>
            <a:chOff x="1709523" y="4870432"/>
            <a:chExt cx="711200" cy="711200"/>
          </a:xfrm>
          <a:solidFill>
            <a:srgbClr val="2F5597"/>
          </a:solidFill>
        </p:grpSpPr>
        <p:sp>
          <p:nvSpPr>
            <p:cNvPr id="51" name="椭圆 50"/>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5"/>
            </a:p>
          </p:txBody>
        </p:sp>
        <p:pic>
          <p:nvPicPr>
            <p:cNvPr id="52" name="图片 51"/>
            <p:cNvPicPr>
              <a:picLocks noChangeAspect="1"/>
            </p:cNvPicPr>
            <p:nvPr/>
          </p:nvPicPr>
          <p:blipFill>
            <a:blip r:embed="rId2" cstate="print"/>
            <a:stretch>
              <a:fillRect/>
            </a:stretch>
          </p:blipFill>
          <p:spPr>
            <a:xfrm>
              <a:off x="1800748" y="4956032"/>
              <a:ext cx="528750" cy="540000"/>
            </a:xfrm>
            <a:prstGeom prst="rect">
              <a:avLst/>
            </a:prstGeom>
            <a:grpFill/>
            <a:ln>
              <a:noFill/>
            </a:ln>
          </p:spPr>
        </p:pic>
      </p:grpSp>
      <p:grpSp>
        <p:nvGrpSpPr>
          <p:cNvPr id="5" name="组合 52"/>
          <p:cNvGrpSpPr/>
          <p:nvPr/>
        </p:nvGrpSpPr>
        <p:grpSpPr>
          <a:xfrm>
            <a:off x="686778" y="3032513"/>
            <a:ext cx="711123" cy="704155"/>
            <a:chOff x="2580344" y="4963420"/>
            <a:chExt cx="711200" cy="711200"/>
          </a:xfrm>
          <a:solidFill>
            <a:srgbClr val="2F5597"/>
          </a:solidFill>
        </p:grpSpPr>
        <p:sp>
          <p:nvSpPr>
            <p:cNvPr id="54" name="椭圆 53"/>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5"/>
            </a:p>
          </p:txBody>
        </p:sp>
        <p:pic>
          <p:nvPicPr>
            <p:cNvPr id="55" name="图片 54"/>
            <p:cNvPicPr>
              <a:picLocks noChangeAspect="1"/>
            </p:cNvPicPr>
            <p:nvPr/>
          </p:nvPicPr>
          <p:blipFill>
            <a:blip r:embed="rId3" cstate="print"/>
            <a:stretch>
              <a:fillRect/>
            </a:stretch>
          </p:blipFill>
          <p:spPr>
            <a:xfrm>
              <a:off x="2750319" y="5088395"/>
              <a:ext cx="371250" cy="461250"/>
            </a:xfrm>
            <a:prstGeom prst="rect">
              <a:avLst/>
            </a:prstGeom>
            <a:grpFill/>
          </p:spPr>
        </p:pic>
      </p:grpSp>
      <p:sp>
        <p:nvSpPr>
          <p:cNvPr id="2" name="标题 1"/>
          <p:cNvSpPr>
            <a:spLocks noGrp="1"/>
          </p:cNvSpPr>
          <p:nvPr>
            <p:ph type="title"/>
          </p:nvPr>
        </p:nvSpPr>
        <p:spPr/>
        <p:txBody>
          <a:bodyPr/>
          <a:lstStyle/>
          <a:p>
            <a:r>
              <a:rPr lang="en-US" altLang="zh-CN"/>
              <a:t>            </a:t>
            </a:r>
            <a:r>
              <a:rPr lang="zh-CN" altLang="en-US">
                <a:solidFill>
                  <a:schemeClr val="accent1"/>
                </a:solidFill>
                <a:effectLst>
                  <a:outerShdw blurRad="38100" dist="25400" dir="5400000" algn="ctr" rotWithShape="0">
                    <a:srgbClr val="6E747A">
                      <a:alpha val="43000"/>
                    </a:srgbClr>
                  </a:outerShdw>
                </a:effectLst>
              </a:rPr>
              <a:t>数字资源</a:t>
            </a:r>
            <a:endParaRPr lang="zh-CN" altLang="en-US">
              <a:solidFill>
                <a:schemeClr val="accent1"/>
              </a:solidFill>
              <a:effectLst>
                <a:outerShdw blurRad="38100" dist="25400" dir="5400000" algn="ctr" rotWithShape="0">
                  <a:srgbClr val="6E747A">
                    <a:alpha val="43000"/>
                  </a:srgbClr>
                </a:outerShdw>
              </a:effectLst>
            </a:endParaRPr>
          </a:p>
        </p:txBody>
      </p:sp>
      <p:grpSp>
        <p:nvGrpSpPr>
          <p:cNvPr id="6" name="组合 87"/>
          <p:cNvGrpSpPr/>
          <p:nvPr/>
        </p:nvGrpSpPr>
        <p:grpSpPr>
          <a:xfrm>
            <a:off x="1689784" y="1400587"/>
            <a:ext cx="9664247" cy="4879065"/>
            <a:chOff x="1692685" y="1488648"/>
            <a:chExt cx="9275160" cy="4682632"/>
          </a:xfrm>
        </p:grpSpPr>
        <p:pic>
          <p:nvPicPr>
            <p:cNvPr id="72" name="图片 71"/>
            <p:cNvPicPr>
              <a:picLocks noChangeAspect="1"/>
            </p:cNvPicPr>
            <p:nvPr/>
          </p:nvPicPr>
          <p:blipFill>
            <a:blip r:embed="rId4" cstate="screen"/>
            <a:stretch>
              <a:fillRect/>
            </a:stretch>
          </p:blipFill>
          <p:spPr>
            <a:xfrm>
              <a:off x="8986317" y="4587231"/>
              <a:ext cx="1981528" cy="1115485"/>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3" name="文本框 18"/>
            <p:cNvSpPr txBox="1"/>
            <p:nvPr/>
          </p:nvSpPr>
          <p:spPr>
            <a:xfrm>
              <a:off x="5371290" y="1721484"/>
              <a:ext cx="4408161" cy="900135"/>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dist">
                <a:spcAft>
                  <a:spcPts val="600"/>
                </a:spcAft>
              </a:pPr>
              <a:r>
                <a:rPr lang="zh-CN" altLang="en-US" sz="2915" b="1" dirty="0">
                  <a:solidFill>
                    <a:schemeClr val="accent2">
                      <a:lumMod val="50000"/>
                    </a:schemeClr>
                  </a:solidFill>
                </a:rPr>
                <a:t>国家开放大学学习网</a:t>
              </a:r>
              <a:endParaRPr lang="en-US" altLang="zh-CN" sz="2915" b="1" dirty="0">
                <a:solidFill>
                  <a:schemeClr val="accent2">
                    <a:lumMod val="50000"/>
                  </a:schemeClr>
                </a:solidFill>
              </a:endParaRPr>
            </a:p>
            <a:p>
              <a:pPr algn="dist"/>
              <a:r>
                <a:rPr lang="en-US" altLang="zh-CN" sz="2085" dirty="0">
                  <a:solidFill>
                    <a:schemeClr val="bg1">
                      <a:lumMod val="50000"/>
                    </a:schemeClr>
                  </a:solidFill>
                </a:rPr>
                <a:t>www.ouchn.cn</a:t>
              </a:r>
              <a:endParaRPr lang="zh-CN" altLang="en-US" sz="2085" dirty="0">
                <a:solidFill>
                  <a:schemeClr val="bg1">
                    <a:lumMod val="50000"/>
                  </a:schemeClr>
                </a:solidFill>
              </a:endParaRPr>
            </a:p>
          </p:txBody>
        </p:sp>
        <p:sp>
          <p:nvSpPr>
            <p:cNvPr id="74" name="矩形 73"/>
            <p:cNvSpPr/>
            <p:nvPr/>
          </p:nvSpPr>
          <p:spPr>
            <a:xfrm>
              <a:off x="1692685" y="1488648"/>
              <a:ext cx="823956" cy="825784"/>
            </a:xfrm>
            <a:prstGeom prst="rect">
              <a:avLst/>
            </a:prstGeom>
          </p:spPr>
          <p:txBody>
            <a:bodyPr wrap="none">
              <a:spAutoFit/>
            </a:bodyPr>
            <a:lstStyle/>
            <a:p>
              <a:r>
                <a:rPr lang="zh-CN" altLang="en-US" sz="5000" b="1" spc="300" dirty="0">
                  <a:solidFill>
                    <a:schemeClr val="accent2">
                      <a:lumMod val="50000"/>
                    </a:schemeClr>
                  </a:solidFill>
                  <a:latin typeface="微软雅黑" panose="020B0503020204020204" pitchFamily="34" charset="-122"/>
                </a:rPr>
                <a:t>一</a:t>
              </a:r>
              <a:endParaRPr lang="zh-CN" altLang="en-US" sz="1875" dirty="0">
                <a:solidFill>
                  <a:schemeClr val="accent2">
                    <a:lumMod val="50000"/>
                  </a:schemeClr>
                </a:solidFill>
              </a:endParaRPr>
            </a:p>
          </p:txBody>
        </p:sp>
        <p:sp>
          <p:nvSpPr>
            <p:cNvPr id="75" name="矩形 74"/>
            <p:cNvSpPr/>
            <p:nvPr/>
          </p:nvSpPr>
          <p:spPr>
            <a:xfrm>
              <a:off x="2412548" y="1717361"/>
              <a:ext cx="1973262" cy="518019"/>
            </a:xfrm>
            <a:prstGeom prst="rect">
              <a:avLst/>
            </a:prstGeom>
          </p:spPr>
          <p:txBody>
            <a:bodyPr wrap="square">
              <a:spAutoFit/>
            </a:bodyPr>
            <a:lstStyle/>
            <a:p>
              <a:r>
                <a:rPr lang="zh-CN" altLang="en-US" sz="2915" dirty="0"/>
                <a:t>个学习网站</a:t>
              </a:r>
              <a:endParaRPr lang="zh-CN" altLang="en-US" sz="2915" dirty="0"/>
            </a:p>
          </p:txBody>
        </p:sp>
        <p:sp>
          <p:nvSpPr>
            <p:cNvPr id="76" name="矩形 75"/>
            <p:cNvSpPr/>
            <p:nvPr/>
          </p:nvSpPr>
          <p:spPr>
            <a:xfrm>
              <a:off x="1692685" y="3088098"/>
              <a:ext cx="823956" cy="825784"/>
            </a:xfrm>
            <a:prstGeom prst="rect">
              <a:avLst/>
            </a:prstGeom>
          </p:spPr>
          <p:txBody>
            <a:bodyPr wrap="none">
              <a:spAutoFit/>
            </a:bodyPr>
            <a:lstStyle/>
            <a:p>
              <a:r>
                <a:rPr lang="zh-CN" altLang="en-US" sz="5000" b="1" spc="300" dirty="0">
                  <a:solidFill>
                    <a:schemeClr val="accent2">
                      <a:lumMod val="50000"/>
                    </a:schemeClr>
                  </a:solidFill>
                  <a:latin typeface="微软雅黑" panose="020B0503020204020204" pitchFamily="34" charset="-122"/>
                </a:rPr>
                <a:t>二</a:t>
              </a:r>
              <a:endParaRPr lang="zh-CN" altLang="en-US" sz="1875" dirty="0">
                <a:solidFill>
                  <a:schemeClr val="accent2">
                    <a:lumMod val="50000"/>
                  </a:schemeClr>
                </a:solidFill>
              </a:endParaRPr>
            </a:p>
          </p:txBody>
        </p:sp>
        <p:sp>
          <p:nvSpPr>
            <p:cNvPr id="77" name="矩形 76"/>
            <p:cNvSpPr/>
            <p:nvPr/>
          </p:nvSpPr>
          <p:spPr>
            <a:xfrm>
              <a:off x="2412549" y="3316811"/>
              <a:ext cx="1973261" cy="518019"/>
            </a:xfrm>
            <a:prstGeom prst="rect">
              <a:avLst/>
            </a:prstGeom>
          </p:spPr>
          <p:txBody>
            <a:bodyPr wrap="square">
              <a:spAutoFit/>
            </a:bodyPr>
            <a:lstStyle/>
            <a:p>
              <a:r>
                <a:rPr lang="zh-CN" altLang="en-US" sz="2915" dirty="0"/>
                <a:t>个学习终端</a:t>
              </a:r>
              <a:endParaRPr lang="zh-CN" altLang="en-US" sz="2915" dirty="0"/>
            </a:p>
          </p:txBody>
        </p:sp>
        <p:sp>
          <p:nvSpPr>
            <p:cNvPr id="78" name="矩形 77"/>
            <p:cNvSpPr/>
            <p:nvPr/>
          </p:nvSpPr>
          <p:spPr>
            <a:xfrm>
              <a:off x="1704340" y="4916261"/>
              <a:ext cx="823956" cy="825784"/>
            </a:xfrm>
            <a:prstGeom prst="rect">
              <a:avLst/>
            </a:prstGeom>
          </p:spPr>
          <p:txBody>
            <a:bodyPr wrap="none">
              <a:spAutoFit/>
            </a:bodyPr>
            <a:lstStyle/>
            <a:p>
              <a:r>
                <a:rPr lang="zh-CN" altLang="en-US" sz="5000" b="1" spc="300" dirty="0">
                  <a:solidFill>
                    <a:schemeClr val="accent2">
                      <a:lumMod val="50000"/>
                    </a:schemeClr>
                  </a:solidFill>
                  <a:latin typeface="微软雅黑" panose="020B0503020204020204" pitchFamily="34" charset="-122"/>
                </a:rPr>
                <a:t>三</a:t>
              </a:r>
              <a:endParaRPr lang="zh-CN" altLang="en-US" sz="1875" dirty="0">
                <a:solidFill>
                  <a:schemeClr val="accent2">
                    <a:lumMod val="50000"/>
                  </a:schemeClr>
                </a:solidFill>
              </a:endParaRPr>
            </a:p>
          </p:txBody>
        </p:sp>
        <p:sp>
          <p:nvSpPr>
            <p:cNvPr id="79" name="矩形 78"/>
            <p:cNvSpPr/>
            <p:nvPr/>
          </p:nvSpPr>
          <p:spPr>
            <a:xfrm>
              <a:off x="2424203" y="5144974"/>
              <a:ext cx="1961607" cy="518019"/>
            </a:xfrm>
            <a:prstGeom prst="rect">
              <a:avLst/>
            </a:prstGeom>
          </p:spPr>
          <p:txBody>
            <a:bodyPr wrap="square">
              <a:spAutoFit/>
            </a:bodyPr>
            <a:lstStyle/>
            <a:p>
              <a:r>
                <a:rPr lang="zh-CN" altLang="en-US" sz="2915" dirty="0"/>
                <a:t>种学习方式</a:t>
              </a:r>
              <a:endParaRPr lang="zh-CN" altLang="en-US" sz="2915" dirty="0"/>
            </a:p>
          </p:txBody>
        </p:sp>
        <p:pic>
          <p:nvPicPr>
            <p:cNvPr id="80" name="图片 79"/>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52113" y1="43678" x2="52113" y2="43678"/>
                          <a14:foregroundMark x1="50704" y1="62069" x2="50704" y2="62069"/>
                          <a14:foregroundMark x1="40845" y1="40230" x2="40845" y2="40230"/>
                          <a14:foregroundMark x1="63380" y1="29885" x2="63380" y2="29885"/>
                          <a14:foregroundMark x1="53521" y1="34483" x2="53521" y2="34483"/>
                        </a14:backgroundRemoval>
                      </a14:imgEffect>
                    </a14:imgLayer>
                  </a14:imgProps>
                </a:ext>
              </a:extLst>
            </a:blip>
            <a:stretch>
              <a:fillRect/>
            </a:stretch>
          </p:blipFill>
          <p:spPr>
            <a:xfrm>
              <a:off x="5432193" y="3095188"/>
              <a:ext cx="838691" cy="1027693"/>
            </a:xfrm>
            <a:prstGeom prst="rect">
              <a:avLst/>
            </a:prstGeom>
          </p:spPr>
        </p:pic>
        <p:pic>
          <p:nvPicPr>
            <p:cNvPr id="81" name="图片 80"/>
            <p:cNvPicPr>
              <a:picLocks noChangeAspect="1"/>
            </p:cNvPicPr>
            <p:nvPr/>
          </p:nvPicPr>
          <p:blipFill>
            <a:blip r:embed="rId7" cstate="print">
              <a:extLst>
                <a:ext uri="{BEBA8EAE-BF5A-486C-A8C5-ECC9F3942E4B}">
                  <a14:imgProps xmlns:a14="http://schemas.microsoft.com/office/drawing/2010/main">
                    <a14:imgLayer r:embed="rId8">
                      <a14:imgEffect>
                        <a14:backgroundRemoval t="10000" b="90000" l="10000" r="90000">
                          <a14:foregroundMark x1="73636" y1="35088" x2="73636" y2="35088"/>
                          <a14:foregroundMark x1="52727" y1="45614" x2="52727" y2="45614"/>
                          <a14:foregroundMark x1="47273" y1="41228" x2="47273" y2="41228"/>
                          <a14:foregroundMark x1="20909" y1="28947" x2="20909" y2="28947"/>
                          <a14:foregroundMark x1="35455" y1="28947" x2="35455" y2="28947"/>
                          <a14:foregroundMark x1="60909" y1="28947" x2="60909" y2="28947"/>
                          <a14:foregroundMark x1="50000" y1="28947" x2="50000" y2="28947"/>
                          <a14:foregroundMark x1="72727" y1="28070" x2="72727" y2="28070"/>
                          <a14:foregroundMark x1="70909" y1="64912" x2="70909" y2="64912"/>
                          <a14:foregroundMark x1="55455" y1="64912" x2="55455" y2="64912"/>
                          <a14:foregroundMark x1="40000" y1="65789" x2="40000" y2="65789"/>
                          <a14:foregroundMark x1="47273" y1="64912" x2="47273" y2="64912"/>
                          <a14:foregroundMark x1="28182" y1="64912" x2="28182" y2="64912"/>
                          <a14:foregroundMark x1="19091" y1="59649" x2="19091" y2="59649"/>
                          <a14:foregroundMark x1="19091" y1="46491" x2="19091" y2="46491"/>
                          <a14:foregroundMark x1="19091" y1="39474" x2="19091" y2="39474"/>
                          <a14:foregroundMark x1="48182" y1="71053" x2="48182" y2="71053"/>
                        </a14:backgroundRemoval>
                      </a14:imgEffect>
                    </a14:imgLayer>
                  </a14:imgProps>
                </a:ext>
              </a:extLst>
            </a:blip>
            <a:stretch>
              <a:fillRect/>
            </a:stretch>
          </p:blipFill>
          <p:spPr>
            <a:xfrm>
              <a:off x="7406600" y="2967367"/>
              <a:ext cx="1236942" cy="1281921"/>
            </a:xfrm>
            <a:prstGeom prst="rect">
              <a:avLst/>
            </a:prstGeom>
          </p:spPr>
        </p:pic>
        <p:pic>
          <p:nvPicPr>
            <p:cNvPr id="82" name="图片 81"/>
            <p:cNvPicPr>
              <a:picLocks noChangeAspect="1"/>
            </p:cNvPicPr>
            <p:nvPr/>
          </p:nvPicPr>
          <p:blipFill>
            <a:blip r:embed="rId9" cstate="screen"/>
            <a:stretch>
              <a:fillRect/>
            </a:stretch>
          </p:blipFill>
          <p:spPr>
            <a:xfrm>
              <a:off x="7406600" y="4978828"/>
              <a:ext cx="700023" cy="700023"/>
            </a:xfrm>
            <a:prstGeom prst="rect">
              <a:avLst/>
            </a:prstGeom>
          </p:spPr>
        </p:pic>
        <p:pic>
          <p:nvPicPr>
            <p:cNvPr id="83" name="图片 82"/>
            <p:cNvPicPr>
              <a:picLocks noChangeAspect="1"/>
            </p:cNvPicPr>
            <p:nvPr/>
          </p:nvPicPr>
          <p:blipFill>
            <a:blip r:embed="rId10" cstate="screen"/>
            <a:stretch>
              <a:fillRect/>
            </a:stretch>
          </p:blipFill>
          <p:spPr>
            <a:xfrm>
              <a:off x="5371291" y="4824605"/>
              <a:ext cx="1236942" cy="1236942"/>
            </a:xfrm>
            <a:prstGeom prst="rect">
              <a:avLst/>
            </a:prstGeom>
          </p:spPr>
        </p:pic>
        <p:sp>
          <p:nvSpPr>
            <p:cNvPr id="84" name="矩形 83"/>
            <p:cNvSpPr/>
            <p:nvPr/>
          </p:nvSpPr>
          <p:spPr>
            <a:xfrm>
              <a:off x="7049526" y="5829200"/>
              <a:ext cx="1295049" cy="333361"/>
            </a:xfrm>
            <a:prstGeom prst="rect">
              <a:avLst/>
            </a:prstGeom>
          </p:spPr>
          <p:txBody>
            <a:bodyPr wrap="none">
              <a:spAutoFit/>
            </a:bodyPr>
            <a:lstStyle/>
            <a:p>
              <a:r>
                <a:rPr lang="zh-CN" altLang="en-US" sz="1665" dirty="0"/>
                <a:t>国开在线</a:t>
              </a:r>
              <a:r>
                <a:rPr lang="en-US" altLang="zh-CN" sz="1665" dirty="0"/>
                <a:t>APP</a:t>
              </a:r>
              <a:endParaRPr lang="zh-CN" altLang="en-US" sz="1665" dirty="0"/>
            </a:p>
          </p:txBody>
        </p:sp>
        <p:sp>
          <p:nvSpPr>
            <p:cNvPr id="85" name="矩形 84"/>
            <p:cNvSpPr/>
            <p:nvPr/>
          </p:nvSpPr>
          <p:spPr>
            <a:xfrm>
              <a:off x="5432193" y="5837919"/>
              <a:ext cx="1193273" cy="333361"/>
            </a:xfrm>
            <a:prstGeom prst="rect">
              <a:avLst/>
            </a:prstGeom>
          </p:spPr>
          <p:txBody>
            <a:bodyPr wrap="none">
              <a:spAutoFit/>
            </a:bodyPr>
            <a:lstStyle/>
            <a:p>
              <a:r>
                <a:rPr lang="zh-CN" altLang="en-US" sz="1665" dirty="0"/>
                <a:t>微信公众号</a:t>
              </a:r>
              <a:endParaRPr lang="zh-CN" altLang="en-US" sz="1665" dirty="0"/>
            </a:p>
          </p:txBody>
        </p:sp>
        <p:sp>
          <p:nvSpPr>
            <p:cNvPr id="86" name="矩形 85"/>
            <p:cNvSpPr/>
            <p:nvPr/>
          </p:nvSpPr>
          <p:spPr>
            <a:xfrm>
              <a:off x="9311735" y="5829200"/>
              <a:ext cx="1396824" cy="333361"/>
            </a:xfrm>
            <a:prstGeom prst="rect">
              <a:avLst/>
            </a:prstGeom>
          </p:spPr>
          <p:txBody>
            <a:bodyPr wrap="none">
              <a:spAutoFit/>
            </a:bodyPr>
            <a:lstStyle/>
            <a:p>
              <a:r>
                <a:rPr lang="zh-CN" altLang="en-US" sz="1665" dirty="0"/>
                <a:t>电脑在线学习</a:t>
              </a:r>
              <a:endParaRPr lang="zh-CN" altLang="en-US" sz="1665" dirty="0"/>
            </a:p>
          </p:txBody>
        </p:sp>
        <p:cxnSp>
          <p:nvCxnSpPr>
            <p:cNvPr id="87" name="直接连接符 86"/>
            <p:cNvCxnSpPr/>
            <p:nvPr/>
          </p:nvCxnSpPr>
          <p:spPr>
            <a:xfrm>
              <a:off x="4884234" y="1717361"/>
              <a:ext cx="0" cy="3950833"/>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4"/>
                                        </p:tgtEl>
                                        <p:attrNameLst>
                                          <p:attrName>ppt_x</p:attrName>
                                          <p:attrName>ppt_y</p:attrName>
                                        </p:attrNameLst>
                                      </p:cBhvr>
                                    </p:animMotion>
                                    <p:animEffect transition="in" filter="fade">
                                      <p:cBhvr>
                                        <p:cTn id="9" dur="500"/>
                                        <p:tgtEl>
                                          <p:spTgt spid="4"/>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
                                        </p:tgtEl>
                                        <p:attrNameLst>
                                          <p:attrName>ppt_x</p:attrName>
                                          <p:attrName>ppt_y</p:attrName>
                                        </p:attrNameLst>
                                      </p:cBhvr>
                                    </p:animMotion>
                                    <p:animEffect transition="in" filter="fade">
                                      <p:cBhvr>
                                        <p:cTn id="15" dur="500"/>
                                        <p:tgtEl>
                                          <p:spTgt spid="5"/>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Scale>
                                      <p:cBhvr>
                                        <p:cTn id="19" dur="5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3"/>
                                        </p:tgtEl>
                                        <p:attrNameLst>
                                          <p:attrName>ppt_x</p:attrName>
                                          <p:attrName>ppt_y</p:attrName>
                                        </p:attrNameLst>
                                      </p:cBhvr>
                                    </p:animMotion>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815" y="-10160"/>
            <a:ext cx="13114020" cy="6878320"/>
          </a:xfrm>
          <a:prstGeom prst="rect">
            <a:avLst/>
          </a:prstGeom>
        </p:spPr>
      </p:pic>
      <p:sp>
        <p:nvSpPr>
          <p:cNvPr id="3" name="矩形 2"/>
          <p:cNvSpPr/>
          <p:nvPr/>
        </p:nvSpPr>
        <p:spPr>
          <a:xfrm>
            <a:off x="2963851" y="92710"/>
            <a:ext cx="9361499" cy="6878320"/>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1" fmla="*/ 1821819 w 2736219"/>
              <a:gd name="connsiteY0-2" fmla="*/ 0 h 5172293"/>
              <a:gd name="connsiteX1-3" fmla="*/ 2736219 w 2736219"/>
              <a:gd name="connsiteY1-4" fmla="*/ 0 h 5172293"/>
              <a:gd name="connsiteX2-5" fmla="*/ 2736219 w 2736219"/>
              <a:gd name="connsiteY2-6" fmla="*/ 914400 h 5172293"/>
              <a:gd name="connsiteX3-7" fmla="*/ 0 w 2736219"/>
              <a:gd name="connsiteY3-8" fmla="*/ 5172293 h 5172293"/>
              <a:gd name="connsiteX4-9" fmla="*/ 1821819 w 2736219"/>
              <a:gd name="connsiteY4-10" fmla="*/ 0 h 5172293"/>
              <a:gd name="connsiteX0-11" fmla="*/ 1821819 w 7273318"/>
              <a:gd name="connsiteY0-12" fmla="*/ 0 h 5172293"/>
              <a:gd name="connsiteX1-13" fmla="*/ 2736219 w 7273318"/>
              <a:gd name="connsiteY1-14" fmla="*/ 0 h 5172293"/>
              <a:gd name="connsiteX2-15" fmla="*/ 7273318 w 7273318"/>
              <a:gd name="connsiteY2-16" fmla="*/ 5151353 h 5172293"/>
              <a:gd name="connsiteX3-17" fmla="*/ 0 w 7273318"/>
              <a:gd name="connsiteY3-18" fmla="*/ 5172293 h 5172293"/>
              <a:gd name="connsiteX4-19" fmla="*/ 1821819 w 7273318"/>
              <a:gd name="connsiteY4-20" fmla="*/ 0 h 5172293"/>
              <a:gd name="connsiteX0-21" fmla="*/ 1821819 w 7273318"/>
              <a:gd name="connsiteY0-22" fmla="*/ 0 h 5172293"/>
              <a:gd name="connsiteX1-23" fmla="*/ 7266338 w 7273318"/>
              <a:gd name="connsiteY1-24" fmla="*/ 0 h 5172293"/>
              <a:gd name="connsiteX2-25" fmla="*/ 7273318 w 7273318"/>
              <a:gd name="connsiteY2-26" fmla="*/ 5151353 h 5172293"/>
              <a:gd name="connsiteX3-27" fmla="*/ 0 w 7273318"/>
              <a:gd name="connsiteY3-28" fmla="*/ 5172293 h 5172293"/>
              <a:gd name="connsiteX4-29" fmla="*/ 1821819 w 7273318"/>
              <a:gd name="connsiteY4-30" fmla="*/ 0 h 5172293"/>
              <a:gd name="connsiteX0-31" fmla="*/ 2606758 w 7273318"/>
              <a:gd name="connsiteY0-32" fmla="*/ 7640 h 5172293"/>
              <a:gd name="connsiteX1-33" fmla="*/ 7266338 w 7273318"/>
              <a:gd name="connsiteY1-34" fmla="*/ 0 h 5172293"/>
              <a:gd name="connsiteX2-35" fmla="*/ 7273318 w 7273318"/>
              <a:gd name="connsiteY2-36" fmla="*/ 5151353 h 5172293"/>
              <a:gd name="connsiteX3-37" fmla="*/ 0 w 7273318"/>
              <a:gd name="connsiteY3-38" fmla="*/ 5172293 h 5172293"/>
              <a:gd name="connsiteX4-39" fmla="*/ 2606758 w 7273318"/>
              <a:gd name="connsiteY4-40" fmla="*/ 7640 h 5172293"/>
              <a:gd name="connsiteX0-41" fmla="*/ 2355273 w 7021833"/>
              <a:gd name="connsiteY0-42" fmla="*/ 7640 h 5172293"/>
              <a:gd name="connsiteX1-43" fmla="*/ 7014853 w 7021833"/>
              <a:gd name="connsiteY1-44" fmla="*/ 0 h 5172293"/>
              <a:gd name="connsiteX2-45" fmla="*/ 7021833 w 7021833"/>
              <a:gd name="connsiteY2-46" fmla="*/ 5151353 h 5172293"/>
              <a:gd name="connsiteX3-47" fmla="*/ 0 w 7021833"/>
              <a:gd name="connsiteY3-48" fmla="*/ 5172293 h 5172293"/>
              <a:gd name="connsiteX4-49" fmla="*/ 2355273 w 7021833"/>
              <a:gd name="connsiteY4-50" fmla="*/ 7640 h 5172293"/>
              <a:gd name="connsiteX0-51" fmla="*/ 2370514 w 7021833"/>
              <a:gd name="connsiteY0-52" fmla="*/ 7640 h 5172293"/>
              <a:gd name="connsiteX1-53" fmla="*/ 7014853 w 7021833"/>
              <a:gd name="connsiteY1-54" fmla="*/ 0 h 5172293"/>
              <a:gd name="connsiteX2-55" fmla="*/ 7021833 w 7021833"/>
              <a:gd name="connsiteY2-56" fmla="*/ 5151353 h 5172293"/>
              <a:gd name="connsiteX3-57" fmla="*/ 0 w 7021833"/>
              <a:gd name="connsiteY3-58" fmla="*/ 5172293 h 5172293"/>
              <a:gd name="connsiteX4-59" fmla="*/ 2370514 w 7021833"/>
              <a:gd name="connsiteY4-60" fmla="*/ 7640 h 51722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21833" h="5172293">
                <a:moveTo>
                  <a:pt x="2370514" y="7640"/>
                </a:moveTo>
                <a:lnTo>
                  <a:pt x="7014853" y="0"/>
                </a:lnTo>
                <a:cubicBezTo>
                  <a:pt x="7017180" y="1717118"/>
                  <a:pt x="7019506" y="3434235"/>
                  <a:pt x="7021833" y="5151353"/>
                </a:cubicBezTo>
                <a:lnTo>
                  <a:pt x="0" y="5172293"/>
                </a:lnTo>
                <a:lnTo>
                  <a:pt x="2370514" y="76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dirty="0">
              <a:solidFill>
                <a:srgbClr val="FFFFFF"/>
              </a:solidFill>
              <a:latin typeface="Verdana" panose="020B0604030504040204"/>
              <a:ea typeface="微软雅黑" panose="020B0503020204020204" pitchFamily="34" charset="-122"/>
            </a:endParaRPr>
          </a:p>
        </p:txBody>
      </p:sp>
      <p:sp>
        <p:nvSpPr>
          <p:cNvPr id="6" name="矩形 5"/>
          <p:cNvSpPr/>
          <p:nvPr/>
        </p:nvSpPr>
        <p:spPr>
          <a:xfrm>
            <a:off x="4452881" y="1608462"/>
            <a:ext cx="7739119" cy="1863748"/>
          </a:xfrm>
          <a:custGeom>
            <a:avLst/>
            <a:gdLst>
              <a:gd name="connsiteX0" fmla="*/ 0 w 6490139"/>
              <a:gd name="connsiteY0" fmla="*/ 0 h 1769281"/>
              <a:gd name="connsiteX1" fmla="*/ 6490139 w 6490139"/>
              <a:gd name="connsiteY1" fmla="*/ 0 h 1769281"/>
              <a:gd name="connsiteX2" fmla="*/ 6490139 w 6490139"/>
              <a:gd name="connsiteY2" fmla="*/ 1769281 h 1769281"/>
              <a:gd name="connsiteX3" fmla="*/ 0 w 6490139"/>
              <a:gd name="connsiteY3" fmla="*/ 1769281 h 1769281"/>
              <a:gd name="connsiteX4" fmla="*/ 0 w 6490139"/>
              <a:gd name="connsiteY4" fmla="*/ 0 h 1769281"/>
              <a:gd name="connsiteX0-1" fmla="*/ 784860 w 6490139"/>
              <a:gd name="connsiteY0-2" fmla="*/ 15240 h 1769281"/>
              <a:gd name="connsiteX1-3" fmla="*/ 6490139 w 6490139"/>
              <a:gd name="connsiteY1-4" fmla="*/ 0 h 1769281"/>
              <a:gd name="connsiteX2-5" fmla="*/ 6490139 w 6490139"/>
              <a:gd name="connsiteY2-6" fmla="*/ 1769281 h 1769281"/>
              <a:gd name="connsiteX3-7" fmla="*/ 0 w 6490139"/>
              <a:gd name="connsiteY3-8" fmla="*/ 1769281 h 1769281"/>
              <a:gd name="connsiteX4-9" fmla="*/ 784860 w 6490139"/>
              <a:gd name="connsiteY4-10" fmla="*/ 15240 h 1769281"/>
              <a:gd name="connsiteX0-11" fmla="*/ 792480 w 6490139"/>
              <a:gd name="connsiteY0-12" fmla="*/ 15240 h 1769281"/>
              <a:gd name="connsiteX1-13" fmla="*/ 6490139 w 6490139"/>
              <a:gd name="connsiteY1-14" fmla="*/ 0 h 1769281"/>
              <a:gd name="connsiteX2-15" fmla="*/ 6490139 w 6490139"/>
              <a:gd name="connsiteY2-16" fmla="*/ 1769281 h 1769281"/>
              <a:gd name="connsiteX3-17" fmla="*/ 0 w 6490139"/>
              <a:gd name="connsiteY3-18" fmla="*/ 1769281 h 1769281"/>
              <a:gd name="connsiteX4-19" fmla="*/ 792480 w 6490139"/>
              <a:gd name="connsiteY4-20" fmla="*/ 15240 h 1769281"/>
              <a:gd name="connsiteX0-21" fmla="*/ 744785 w 6442444"/>
              <a:gd name="connsiteY0-22" fmla="*/ 15240 h 1779584"/>
              <a:gd name="connsiteX1-23" fmla="*/ 6442444 w 6442444"/>
              <a:gd name="connsiteY1-24" fmla="*/ 0 h 1779584"/>
              <a:gd name="connsiteX2-25" fmla="*/ 6442444 w 6442444"/>
              <a:gd name="connsiteY2-26" fmla="*/ 1769281 h 1779584"/>
              <a:gd name="connsiteX3-27" fmla="*/ 0 w 6442444"/>
              <a:gd name="connsiteY3-28" fmla="*/ 1779584 h 1779584"/>
              <a:gd name="connsiteX4-29" fmla="*/ 744785 w 6442444"/>
              <a:gd name="connsiteY4-30" fmla="*/ 15240 h 1779584"/>
              <a:gd name="connsiteX0-31" fmla="*/ 1221735 w 6442444"/>
              <a:gd name="connsiteY0-32" fmla="*/ 53429 h 1779584"/>
              <a:gd name="connsiteX1-33" fmla="*/ 6442444 w 6442444"/>
              <a:gd name="connsiteY1-34" fmla="*/ 0 h 1779584"/>
              <a:gd name="connsiteX2-35" fmla="*/ 6442444 w 6442444"/>
              <a:gd name="connsiteY2-36" fmla="*/ 1769281 h 1779584"/>
              <a:gd name="connsiteX3-37" fmla="*/ 0 w 6442444"/>
              <a:gd name="connsiteY3-38" fmla="*/ 1779584 h 1779584"/>
              <a:gd name="connsiteX4-39" fmla="*/ 1221735 w 6442444"/>
              <a:gd name="connsiteY4-40" fmla="*/ 53429 h 1779584"/>
              <a:gd name="connsiteX0-41" fmla="*/ 592161 w 5812870"/>
              <a:gd name="connsiteY0-42" fmla="*/ 53429 h 1779584"/>
              <a:gd name="connsiteX1-43" fmla="*/ 5812870 w 5812870"/>
              <a:gd name="connsiteY1-44" fmla="*/ 0 h 1779584"/>
              <a:gd name="connsiteX2-45" fmla="*/ 5812870 w 5812870"/>
              <a:gd name="connsiteY2-46" fmla="*/ 1769281 h 1779584"/>
              <a:gd name="connsiteX3-47" fmla="*/ 0 w 5812870"/>
              <a:gd name="connsiteY3-48" fmla="*/ 1779584 h 1779584"/>
              <a:gd name="connsiteX4-49" fmla="*/ 592161 w 5812870"/>
              <a:gd name="connsiteY4-50" fmla="*/ 53429 h 17795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12870" h="1779584">
                <a:moveTo>
                  <a:pt x="592161" y="53429"/>
                </a:moveTo>
                <a:lnTo>
                  <a:pt x="5812870" y="0"/>
                </a:lnTo>
                <a:lnTo>
                  <a:pt x="5812870" y="1769281"/>
                </a:lnTo>
                <a:lnTo>
                  <a:pt x="0" y="1779584"/>
                </a:lnTo>
                <a:lnTo>
                  <a:pt x="592161" y="53429"/>
                </a:lnTo>
                <a:close/>
              </a:path>
            </a:pathLst>
          </a:custGeom>
          <a:solidFill>
            <a:srgbClr val="2F5597"/>
          </a:solidFill>
          <a:ln>
            <a:solidFill>
              <a:srgbClr val="2F55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rgbClr val="FFFFFF"/>
              </a:solidFill>
              <a:latin typeface="Verdana" panose="020B0604030504040204"/>
              <a:ea typeface="微软雅黑" panose="020B0503020204020204" pitchFamily="34" charset="-122"/>
            </a:endParaRPr>
          </a:p>
        </p:txBody>
      </p:sp>
      <p:sp>
        <p:nvSpPr>
          <p:cNvPr id="13" name="TextBox 42"/>
          <p:cNvSpPr txBox="1"/>
          <p:nvPr/>
        </p:nvSpPr>
        <p:spPr>
          <a:xfrm>
            <a:off x="4990640" y="2074970"/>
            <a:ext cx="7736813" cy="1537970"/>
          </a:xfrm>
          <a:prstGeom prst="rect">
            <a:avLst/>
          </a:prstGeom>
          <a:noFill/>
        </p:spPr>
        <p:txBody>
          <a:bodyPr wrap="square" lIns="91440" tIns="45720" rIns="91440" bIns="45720" rtlCol="0">
            <a:spAutoFit/>
          </a:bodyPr>
          <a:lstStyle/>
          <a:p>
            <a:pPr algn="ctr"/>
            <a:r>
              <a:rPr lang="en-US" altLang="zh-CN" sz="5400" b="1" cap="all" spc="600" dirty="0" smtClean="0">
                <a:solidFill>
                  <a:schemeClr val="bg1"/>
                </a:solidFill>
                <a:latin typeface="微软雅黑" panose="020B0503020204020204" pitchFamily="34" charset="-122"/>
                <a:cs typeface="Arial" panose="020B0604020202020204" pitchFamily="34" charset="0"/>
                <a:sym typeface="Calibri" panose="020F0502020204030204" pitchFamily="34" charset="0"/>
              </a:rPr>
              <a:t>《</a:t>
            </a:r>
            <a:r>
              <a:rPr lang="zh-CN" altLang="zh-CN" sz="5400" b="1" cap="all" spc="600" dirty="0" smtClean="0">
                <a:solidFill>
                  <a:schemeClr val="bg1"/>
                </a:solidFill>
                <a:latin typeface="微软雅黑" panose="020B0503020204020204" pitchFamily="34" charset="-122"/>
                <a:cs typeface="Arial" panose="020B0604020202020204" pitchFamily="34" charset="0"/>
                <a:sym typeface="Calibri" panose="020F0502020204030204" pitchFamily="34" charset="0"/>
              </a:rPr>
              <a:t>农村社会学</a:t>
            </a:r>
            <a:r>
              <a:rPr lang="en-US" altLang="zh-CN" sz="5400" b="1" cap="all" spc="600" dirty="0">
                <a:solidFill>
                  <a:schemeClr val="bg1"/>
                </a:solidFill>
                <a:latin typeface="微软雅黑" panose="020B0503020204020204" pitchFamily="34" charset="-122"/>
                <a:cs typeface="Arial" panose="020B0604020202020204" pitchFamily="34" charset="0"/>
                <a:sym typeface="Calibri" panose="020F0502020204030204" pitchFamily="34" charset="0"/>
              </a:rPr>
              <a:t>》</a:t>
            </a:r>
            <a:br>
              <a:rPr lang="en-US" altLang="zh-CN" sz="5400" b="1" cap="all" spc="600" dirty="0">
                <a:solidFill>
                  <a:schemeClr val="accent1">
                    <a:lumMod val="75000"/>
                  </a:schemeClr>
                </a:solidFill>
                <a:latin typeface="微软雅黑" panose="020B0503020204020204" pitchFamily="34" charset="-122"/>
                <a:cs typeface="Arial" panose="020B0604020202020204" pitchFamily="34" charset="0"/>
                <a:sym typeface="Calibri" panose="020F0502020204030204" pitchFamily="34" charset="0"/>
              </a:rPr>
            </a:br>
            <a:endParaRPr lang="zh-CN" altLang="en-US" sz="4000" b="1" cap="all" spc="600" dirty="0">
              <a:solidFill>
                <a:schemeClr val="bg1"/>
              </a:solidFill>
              <a:latin typeface="微软雅黑" panose="020B0503020204020204" pitchFamily="34" charset="-122"/>
              <a:cs typeface="Arial" panose="020B0604020202020204" pitchFamily="34" charset="0"/>
              <a:sym typeface="Calibri" panose="020F0502020204030204" pitchFamily="34" charset="0"/>
            </a:endParaRPr>
          </a:p>
        </p:txBody>
      </p:sp>
      <p:sp>
        <p:nvSpPr>
          <p:cNvPr id="21" name="矩形 20"/>
          <p:cNvSpPr/>
          <p:nvPr/>
        </p:nvSpPr>
        <p:spPr>
          <a:xfrm>
            <a:off x="5996239" y="4645689"/>
            <a:ext cx="8194876" cy="645160"/>
          </a:xfrm>
          <a:prstGeom prst="rect">
            <a:avLst/>
          </a:prstGeom>
        </p:spPr>
        <p:txBody>
          <a:bodyPr wrap="square" lIns="91440" tIns="45720" rIns="91440" bIns="45720">
            <a:spAutoFit/>
          </a:bodyPr>
          <a:lstStyle/>
          <a:p>
            <a:pPr>
              <a:lnSpc>
                <a:spcPct val="150000"/>
              </a:lnSpc>
            </a:pPr>
            <a:r>
              <a:rPr lang="en-US" altLang="zh-CN" sz="2000" b="1" cap="all" dirty="0" smtClean="0">
                <a:solidFill>
                  <a:schemeClr val="bg1">
                    <a:lumMod val="50000"/>
                  </a:schemeClr>
                </a:solidFill>
                <a:latin typeface="微软雅黑" panose="020B0503020204020204" pitchFamily="34" charset="-122"/>
                <a:cs typeface="Arial" panose="020B0604020202020204" pitchFamily="34" charset="0"/>
              </a:rPr>
              <a:t>          </a:t>
            </a:r>
            <a:r>
              <a:rPr lang="zh-CN" altLang="en-US" sz="2400" b="1" cap="all" dirty="0" smtClean="0">
                <a:solidFill>
                  <a:schemeClr val="bg1">
                    <a:lumMod val="50000"/>
                  </a:schemeClr>
                </a:solidFill>
                <a:latin typeface="新宋体" panose="02010609030101010101" pitchFamily="49" charset="-122"/>
                <a:ea typeface="新宋体" panose="02010609030101010101" pitchFamily="49" charset="-122"/>
                <a:cs typeface="新宋体" panose="02010609030101010101" pitchFamily="49" charset="-122"/>
              </a:rPr>
              <a:t>邢台广播电视大学   李英霞</a:t>
            </a:r>
            <a:endParaRPr lang="en-US" altLang="zh-CN" sz="2400" b="1" cap="all" dirty="0" smtClean="0">
              <a:solidFill>
                <a:schemeClr val="bg1">
                  <a:lumMod val="50000"/>
                </a:schemeClr>
              </a:solidFill>
              <a:latin typeface="新宋体" panose="02010609030101010101" pitchFamily="49" charset="-122"/>
              <a:ea typeface="新宋体" panose="02010609030101010101" pitchFamily="49" charset="-122"/>
              <a:cs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电脑终端学习演示</a:t>
            </a:r>
            <a:endParaRPr lang="zh-CN" altLang="en-US"/>
          </a:p>
        </p:txBody>
      </p:sp>
      <p:pic>
        <p:nvPicPr>
          <p:cNvPr id="72" name="内容占位符 71"/>
          <p:cNvPicPr>
            <a:picLocks noChangeAspect="1"/>
          </p:cNvPicPr>
          <p:nvPr>
            <p:ph idx="1"/>
          </p:nvPr>
        </p:nvPicPr>
        <p:blipFill>
          <a:blip r:embed="rId1" cstate="screen"/>
          <a:stretch>
            <a:fillRect/>
          </a:stretch>
        </p:blipFill>
        <p:spPr>
          <a:xfrm>
            <a:off x="2944495" y="1884680"/>
            <a:ext cx="6795770" cy="3507105"/>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91775" y="1933669"/>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5" name="椭圆 4"/>
          <p:cNvSpPr/>
          <p:nvPr/>
        </p:nvSpPr>
        <p:spPr>
          <a:xfrm>
            <a:off x="1686851" y="2118291"/>
            <a:ext cx="1307513" cy="1307513"/>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2" name="椭圆 11"/>
          <p:cNvSpPr/>
          <p:nvPr/>
        </p:nvSpPr>
        <p:spPr>
          <a:xfrm>
            <a:off x="2772931" y="1944597"/>
            <a:ext cx="390517" cy="390517"/>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3" name="椭圆 12"/>
          <p:cNvSpPr/>
          <p:nvPr/>
        </p:nvSpPr>
        <p:spPr>
          <a:xfrm>
            <a:off x="1417110" y="2261397"/>
            <a:ext cx="286781" cy="286781"/>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4" name="椭圆 13"/>
          <p:cNvSpPr/>
          <p:nvPr/>
        </p:nvSpPr>
        <p:spPr>
          <a:xfrm>
            <a:off x="1273719" y="3647274"/>
            <a:ext cx="160345" cy="160345"/>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5" name="椭圆 14"/>
          <p:cNvSpPr/>
          <p:nvPr/>
        </p:nvSpPr>
        <p:spPr>
          <a:xfrm>
            <a:off x="1686851" y="3308201"/>
            <a:ext cx="220530" cy="220530"/>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6" name="椭圆 15"/>
          <p:cNvSpPr/>
          <p:nvPr/>
        </p:nvSpPr>
        <p:spPr>
          <a:xfrm>
            <a:off x="3016329" y="2979248"/>
            <a:ext cx="228296" cy="228296"/>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7" name="椭圆 16"/>
          <p:cNvSpPr/>
          <p:nvPr/>
        </p:nvSpPr>
        <p:spPr>
          <a:xfrm>
            <a:off x="2839822" y="3599497"/>
            <a:ext cx="154542" cy="154542"/>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8" name="椭圆 17"/>
          <p:cNvSpPr/>
          <p:nvPr/>
        </p:nvSpPr>
        <p:spPr>
          <a:xfrm>
            <a:off x="1252338" y="2979248"/>
            <a:ext cx="99708" cy="99708"/>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cxnSp>
        <p:nvCxnSpPr>
          <p:cNvPr id="20" name="Straight Connector 109"/>
          <p:cNvCxnSpPr/>
          <p:nvPr/>
        </p:nvCxnSpPr>
        <p:spPr>
          <a:xfrm>
            <a:off x="4145690" y="3341380"/>
            <a:ext cx="6306605" cy="0"/>
          </a:xfrm>
          <a:prstGeom prst="line">
            <a:avLst/>
          </a:prstGeom>
          <a:noFill/>
          <a:ln w="6350" cap="rnd" cmpd="sng" algn="ctr">
            <a:solidFill>
              <a:srgbClr val="FFFFFF">
                <a:lumMod val="65000"/>
              </a:srgbClr>
            </a:solidFill>
            <a:prstDash val="solid"/>
            <a:miter lim="800000"/>
            <a:headEnd type="oval"/>
            <a:tailEnd type="oval"/>
          </a:ln>
          <a:effectLst/>
        </p:spPr>
      </p:cxnSp>
      <p:sp>
        <p:nvSpPr>
          <p:cNvPr id="21" name="文本框 5"/>
          <p:cNvSpPr txBox="1">
            <a:spLocks noChangeArrowheads="1"/>
          </p:cNvSpPr>
          <p:nvPr/>
        </p:nvSpPr>
        <p:spPr bwMode="auto">
          <a:xfrm>
            <a:off x="4355011" y="2354167"/>
            <a:ext cx="5868866"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dist" defTabSz="685800" fontAlgn="base">
              <a:spcBef>
                <a:spcPct val="0"/>
              </a:spcBef>
              <a:spcAft>
                <a:spcPct val="0"/>
              </a:spcAft>
              <a:defRPr/>
            </a:pPr>
            <a:r>
              <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rPr>
              <a:t>学习方法</a:t>
            </a:r>
            <a:endPar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任意多边形 15"/>
          <p:cNvSpPr/>
          <p:nvPr>
            <p:custDataLst>
              <p:tags r:id="rId1"/>
            </p:custDataLst>
          </p:nvPr>
        </p:nvSpPr>
        <p:spPr bwMode="auto">
          <a:xfrm>
            <a:off x="1737360" y="1933575"/>
            <a:ext cx="1206500" cy="1321435"/>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2F5597"/>
          </a:solidFill>
          <a:ln>
            <a:noFill/>
          </a:ln>
        </p:spPr>
        <p:txBody>
          <a:bodyPr lIns="121761" tIns="395486" rIns="121761"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7100" dirty="0">
                <a:solidFill>
                  <a:schemeClr val="bg1"/>
                </a:solidFill>
                <a:latin typeface="Impact" panose="020B0806030902050204" pitchFamily="34" charset="0"/>
              </a:rPr>
              <a:t>03</a:t>
            </a:r>
            <a:endParaRPr lang="zh-CN" altLang="en-US" sz="71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17" presetClass="entr" presetSubtype="1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矩形 115"/>
          <p:cNvSpPr/>
          <p:nvPr/>
        </p:nvSpPr>
        <p:spPr>
          <a:xfrm>
            <a:off x="825" y="4817408"/>
            <a:ext cx="1020680" cy="1088279"/>
          </a:xfrm>
          <a:prstGeom prst="rect">
            <a:avLst/>
          </a:prstGeom>
          <a:gradFill flip="none" rotWithShape="1">
            <a:gsLst>
              <a:gs pos="100000">
                <a:srgbClr val="F6F5F3"/>
              </a:gs>
              <a:gs pos="7000">
                <a:schemeClr val="accent1">
                  <a:lumMod val="75000"/>
                </a:schemeClr>
              </a:gs>
              <a:gs pos="100000">
                <a:srgbClr val="F6F5F3"/>
              </a:gs>
            </a:gsLst>
            <a:lin ang="10800000" scaled="1"/>
            <a:tileRect/>
          </a:gradFill>
          <a:ln w="25400" cap="flat" cmpd="sng" algn="ctr">
            <a:noFill/>
            <a:prstDash val="solid"/>
          </a:ln>
          <a:effectLst/>
        </p:spPr>
        <p:txBody>
          <a:bodyPr lIns="95148" tIns="47573" rIns="95148" bIns="47573" rtlCol="0" anchor="ctr"/>
          <a:lstStyle/>
          <a:p>
            <a:pPr algn="ctr" defTabSz="1217295">
              <a:defRPr/>
            </a:pPr>
            <a:r>
              <a:rPr lang="en-US" altLang="zh-CN" sz="2500" kern="0" dirty="0">
                <a:solidFill>
                  <a:prstClr val="white"/>
                </a:solidFill>
                <a:latin typeface="Pirulen" pitchFamily="2" charset="0"/>
                <a:ea typeface="宋体" panose="02010600030101010101" pitchFamily="2" charset="-122"/>
              </a:rPr>
              <a:t>04</a:t>
            </a:r>
            <a:endParaRPr lang="zh-CN" altLang="en-US" sz="2500" kern="0" dirty="0">
              <a:solidFill>
                <a:prstClr val="white"/>
              </a:solidFill>
              <a:latin typeface="Pirulen" pitchFamily="2" charset="0"/>
              <a:ea typeface="宋体" panose="02010600030101010101" pitchFamily="2" charset="-122"/>
            </a:endParaRPr>
          </a:p>
        </p:txBody>
      </p:sp>
      <p:sp>
        <p:nvSpPr>
          <p:cNvPr id="117" name="矩形 116"/>
          <p:cNvSpPr/>
          <p:nvPr/>
        </p:nvSpPr>
        <p:spPr>
          <a:xfrm>
            <a:off x="825" y="3729125"/>
            <a:ext cx="1020680" cy="1088279"/>
          </a:xfrm>
          <a:prstGeom prst="rect">
            <a:avLst/>
          </a:prstGeom>
          <a:gradFill flip="none" rotWithShape="1">
            <a:gsLst>
              <a:gs pos="0">
                <a:schemeClr val="accent1">
                  <a:lumMod val="75000"/>
                </a:schemeClr>
              </a:gs>
              <a:gs pos="26000">
                <a:schemeClr val="accent1">
                  <a:lumMod val="75000"/>
                </a:schemeClr>
              </a:gs>
              <a:gs pos="100000">
                <a:srgbClr val="F6F5F3"/>
              </a:gs>
            </a:gsLst>
            <a:lin ang="10800000" scaled="0"/>
          </a:gradFill>
          <a:ln w="25400" cap="flat" cmpd="sng" algn="ctr">
            <a:noFill/>
            <a:prstDash val="solid"/>
          </a:ln>
          <a:effectLst/>
        </p:spPr>
        <p:txBody>
          <a:bodyPr lIns="95148" tIns="47573" rIns="95148" bIns="47573" rtlCol="0" anchor="ctr"/>
          <a:lstStyle/>
          <a:p>
            <a:pPr algn="ctr" defTabSz="1217295">
              <a:defRPr/>
            </a:pPr>
            <a:r>
              <a:rPr lang="en-US" altLang="zh-CN" sz="2500" kern="0" dirty="0">
                <a:solidFill>
                  <a:prstClr val="white"/>
                </a:solidFill>
                <a:latin typeface="Pirulen" pitchFamily="2" charset="0"/>
                <a:ea typeface="宋体" panose="02010600030101010101" pitchFamily="2" charset="-122"/>
              </a:rPr>
              <a:t>03</a:t>
            </a:r>
            <a:endParaRPr lang="zh-CN" altLang="en-US" sz="2500" kern="0" dirty="0">
              <a:solidFill>
                <a:prstClr val="white"/>
              </a:solidFill>
              <a:latin typeface="Pirulen" pitchFamily="2" charset="0"/>
              <a:ea typeface="宋体" panose="02010600030101010101" pitchFamily="2" charset="-122"/>
            </a:endParaRPr>
          </a:p>
        </p:txBody>
      </p:sp>
      <p:sp>
        <p:nvSpPr>
          <p:cNvPr id="118" name="矩形 117"/>
          <p:cNvSpPr/>
          <p:nvPr/>
        </p:nvSpPr>
        <p:spPr>
          <a:xfrm>
            <a:off x="825" y="2651531"/>
            <a:ext cx="1020680" cy="1088279"/>
          </a:xfrm>
          <a:prstGeom prst="rect">
            <a:avLst/>
          </a:prstGeom>
          <a:gradFill flip="none" rotWithShape="1">
            <a:gsLst>
              <a:gs pos="0">
                <a:schemeClr val="accent1">
                  <a:lumMod val="75000"/>
                </a:schemeClr>
              </a:gs>
              <a:gs pos="8000">
                <a:schemeClr val="accent1">
                  <a:lumMod val="75000"/>
                </a:schemeClr>
              </a:gs>
              <a:gs pos="100000">
                <a:srgbClr val="F6F5F3"/>
              </a:gs>
            </a:gsLst>
            <a:lin ang="10800000" scaled="0"/>
          </a:gradFill>
          <a:ln w="25400" cap="flat" cmpd="sng" algn="ctr">
            <a:noFill/>
            <a:prstDash val="solid"/>
          </a:ln>
          <a:effectLst/>
        </p:spPr>
        <p:txBody>
          <a:bodyPr lIns="95148" tIns="47573" rIns="95148" bIns="47573" rtlCol="0" anchor="ctr"/>
          <a:lstStyle/>
          <a:p>
            <a:pPr algn="ctr" defTabSz="1217295">
              <a:defRPr/>
            </a:pPr>
            <a:r>
              <a:rPr lang="en-US" altLang="zh-CN" sz="2500" kern="0" dirty="0">
                <a:solidFill>
                  <a:prstClr val="white"/>
                </a:solidFill>
                <a:latin typeface="Pirulen" pitchFamily="2" charset="0"/>
                <a:ea typeface="宋体" panose="02010600030101010101" pitchFamily="2" charset="-122"/>
              </a:rPr>
              <a:t>02</a:t>
            </a:r>
            <a:endParaRPr lang="zh-CN" altLang="en-US" sz="2500" kern="0" dirty="0">
              <a:solidFill>
                <a:prstClr val="white"/>
              </a:solidFill>
              <a:latin typeface="Pirulen" pitchFamily="2" charset="0"/>
              <a:ea typeface="宋体" panose="02010600030101010101" pitchFamily="2" charset="-122"/>
            </a:endParaRPr>
          </a:p>
        </p:txBody>
      </p:sp>
      <p:sp>
        <p:nvSpPr>
          <p:cNvPr id="119" name="矩形 118"/>
          <p:cNvSpPr/>
          <p:nvPr/>
        </p:nvSpPr>
        <p:spPr>
          <a:xfrm>
            <a:off x="825" y="1567875"/>
            <a:ext cx="1020680" cy="1088279"/>
          </a:xfrm>
          <a:prstGeom prst="rect">
            <a:avLst/>
          </a:prstGeom>
          <a:gradFill flip="none" rotWithShape="1">
            <a:gsLst>
              <a:gs pos="0">
                <a:schemeClr val="accent1">
                  <a:lumMod val="75000"/>
                </a:schemeClr>
              </a:gs>
              <a:gs pos="23000">
                <a:schemeClr val="accent1">
                  <a:lumMod val="50000"/>
                </a:schemeClr>
              </a:gs>
              <a:gs pos="100000">
                <a:schemeClr val="bg1"/>
              </a:gs>
            </a:gsLst>
            <a:lin ang="10800000" scaled="0"/>
          </a:gradFill>
          <a:ln w="25400" cap="flat" cmpd="sng" algn="ctr">
            <a:noFill/>
            <a:prstDash val="solid"/>
          </a:ln>
          <a:effectLst/>
        </p:spPr>
        <p:txBody>
          <a:bodyPr lIns="95148" tIns="47573" rIns="95148" bIns="47573" rtlCol="0" anchor="ctr"/>
          <a:lstStyle/>
          <a:p>
            <a:pPr algn="ctr" defTabSz="1217295">
              <a:defRPr/>
            </a:pPr>
            <a:r>
              <a:rPr lang="en-US" altLang="zh-CN" sz="2500" kern="0" dirty="0">
                <a:solidFill>
                  <a:sysClr val="window" lastClr="FFFFFF"/>
                </a:solidFill>
                <a:latin typeface="Pirulen" pitchFamily="2" charset="0"/>
                <a:ea typeface="宋体" panose="02010600030101010101" pitchFamily="2" charset="-122"/>
              </a:rPr>
              <a:t>01</a:t>
            </a:r>
            <a:endParaRPr lang="zh-CN" altLang="en-US" sz="2500" kern="0" dirty="0">
              <a:solidFill>
                <a:sysClr val="window" lastClr="FFFFFF"/>
              </a:solidFill>
              <a:latin typeface="Pirulen" pitchFamily="2" charset="0"/>
              <a:ea typeface="宋体" panose="02010600030101010101" pitchFamily="2" charset="-122"/>
            </a:endParaRPr>
          </a:p>
        </p:txBody>
      </p:sp>
      <p:sp>
        <p:nvSpPr>
          <p:cNvPr id="120" name="矩形 28"/>
          <p:cNvSpPr/>
          <p:nvPr/>
        </p:nvSpPr>
        <p:spPr>
          <a:xfrm>
            <a:off x="1021505" y="1567875"/>
            <a:ext cx="1991754" cy="1382430"/>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6712" h="1280593">
                <a:moveTo>
                  <a:pt x="0" y="0"/>
                </a:moveTo>
                <a:lnTo>
                  <a:pt x="1826712" y="555625"/>
                </a:lnTo>
                <a:lnTo>
                  <a:pt x="1826712" y="1280593"/>
                </a:lnTo>
                <a:lnTo>
                  <a:pt x="0" y="1007543"/>
                </a:lnTo>
                <a:lnTo>
                  <a:pt x="0" y="0"/>
                </a:lnTo>
                <a:close/>
              </a:path>
            </a:pathLst>
          </a:custGeom>
          <a:solidFill>
            <a:srgbClr val="5272A9"/>
          </a:solidFill>
          <a:ln w="25400" cap="flat" cmpd="sng" algn="ctr">
            <a:noFill/>
            <a:prstDash val="solid"/>
          </a:ln>
          <a:effectLst/>
        </p:spPr>
        <p:txBody>
          <a:bodyPr lIns="95148" tIns="47573" rIns="95148" bIns="47573" rtlCol="0" anchor="ctr"/>
          <a:lstStyle/>
          <a:p>
            <a:pPr algn="ctr" defTabSz="1217295">
              <a:defRPr/>
            </a:pPr>
            <a:endParaRPr lang="zh-CN" altLang="en-US" sz="2500" kern="0" dirty="0">
              <a:solidFill>
                <a:sysClr val="window" lastClr="FFFFFF"/>
              </a:solidFill>
              <a:latin typeface="Calibri" panose="020F0502020204030204"/>
              <a:ea typeface="宋体" panose="02010600030101010101" pitchFamily="2" charset="-122"/>
            </a:endParaRPr>
          </a:p>
        </p:txBody>
      </p:sp>
      <p:sp>
        <p:nvSpPr>
          <p:cNvPr id="121" name="矩形 28"/>
          <p:cNvSpPr/>
          <p:nvPr/>
        </p:nvSpPr>
        <p:spPr>
          <a:xfrm>
            <a:off x="1021504" y="2653584"/>
            <a:ext cx="1995215" cy="1087666"/>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33980"/>
              <a:gd name="connsiteY0-72" fmla="*/ 0 h 1007543"/>
              <a:gd name="connsiteX1-73" fmla="*/ 1829887 w 1833980"/>
              <a:gd name="connsiteY1-74" fmla="*/ 273050 h 1007543"/>
              <a:gd name="connsiteX2-75" fmla="*/ 1833856 w 1833980"/>
              <a:gd name="connsiteY2-76" fmla="*/ 1001193 h 1007543"/>
              <a:gd name="connsiteX3-77" fmla="*/ 0 w 1833980"/>
              <a:gd name="connsiteY3-78" fmla="*/ 1007543 h 1007543"/>
              <a:gd name="connsiteX4-79" fmla="*/ 0 w 1833980"/>
              <a:gd name="connsiteY4-80" fmla="*/ 0 h 1007543"/>
              <a:gd name="connsiteX0-81" fmla="*/ 0 w 1829887"/>
              <a:gd name="connsiteY0-82" fmla="*/ 0 h 1007543"/>
              <a:gd name="connsiteX1-83" fmla="*/ 1829887 w 1829887"/>
              <a:gd name="connsiteY1-84" fmla="*/ 273050 h 1007543"/>
              <a:gd name="connsiteX2-85" fmla="*/ 1829093 w 1829887"/>
              <a:gd name="connsiteY2-86" fmla="*/ 1003575 h 1007543"/>
              <a:gd name="connsiteX3-87" fmla="*/ 0 w 1829887"/>
              <a:gd name="connsiteY3-88" fmla="*/ 1007543 h 1007543"/>
              <a:gd name="connsiteX4-89" fmla="*/ 0 w 1829887"/>
              <a:gd name="connsiteY4-90" fmla="*/ 0 h 10075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accent1">
              <a:lumMod val="75000"/>
            </a:schemeClr>
          </a:solidFill>
          <a:ln w="25400" cap="flat" cmpd="sng" algn="ctr">
            <a:noFill/>
            <a:prstDash val="solid"/>
          </a:ln>
          <a:effectLst/>
        </p:spPr>
        <p:txBody>
          <a:bodyPr lIns="95148" tIns="47573" rIns="95148" bIns="47573" rtlCol="0" anchor="ctr"/>
          <a:lstStyle/>
          <a:p>
            <a:pPr algn="ctr" defTabSz="1217295">
              <a:defRPr/>
            </a:pPr>
            <a:endParaRPr lang="zh-CN" altLang="en-US" sz="2500" kern="0" dirty="0">
              <a:solidFill>
                <a:sysClr val="window" lastClr="FFFFFF"/>
              </a:solidFill>
              <a:latin typeface="Calibri" panose="020F0502020204030204"/>
              <a:ea typeface="宋体" panose="02010600030101010101" pitchFamily="2" charset="-122"/>
            </a:endParaRPr>
          </a:p>
        </p:txBody>
      </p:sp>
      <p:sp>
        <p:nvSpPr>
          <p:cNvPr id="122" name="矩形 28"/>
          <p:cNvSpPr/>
          <p:nvPr/>
        </p:nvSpPr>
        <p:spPr>
          <a:xfrm>
            <a:off x="1021506" y="3733812"/>
            <a:ext cx="1999751" cy="1083381"/>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048"/>
              <a:gd name="connsiteY0-102" fmla="*/ 5556 h 1003574"/>
              <a:gd name="connsiteX1-103" fmla="*/ 1832268 w 1834048"/>
              <a:gd name="connsiteY1-104" fmla="*/ 0 h 1003574"/>
              <a:gd name="connsiteX2-105" fmla="*/ 1833856 w 1834048"/>
              <a:gd name="connsiteY2-106" fmla="*/ 720999 h 1003574"/>
              <a:gd name="connsiteX3-107" fmla="*/ 0 w 1834048"/>
              <a:gd name="connsiteY3-108" fmla="*/ 1003574 h 1003574"/>
              <a:gd name="connsiteX4-109" fmla="*/ 0 w 1834048"/>
              <a:gd name="connsiteY4-110" fmla="*/ 5556 h 1003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5272A9"/>
          </a:solidFill>
          <a:ln w="25400" cap="flat" cmpd="sng" algn="ctr">
            <a:noFill/>
            <a:prstDash val="solid"/>
          </a:ln>
          <a:effectLst/>
        </p:spPr>
        <p:txBody>
          <a:bodyPr lIns="95148" tIns="47573" rIns="95148" bIns="47573" rtlCol="0" anchor="ctr"/>
          <a:lstStyle/>
          <a:p>
            <a:pPr algn="ctr" defTabSz="1217295">
              <a:defRPr/>
            </a:pPr>
            <a:endParaRPr lang="zh-CN" altLang="en-US" sz="2500" kern="0" dirty="0">
              <a:solidFill>
                <a:sysClr val="window" lastClr="FFFFFF"/>
              </a:solidFill>
              <a:latin typeface="Calibri" panose="020F0502020204030204"/>
              <a:ea typeface="宋体" panose="02010600030101010101" pitchFamily="2" charset="-122"/>
            </a:endParaRPr>
          </a:p>
        </p:txBody>
      </p:sp>
      <p:sp>
        <p:nvSpPr>
          <p:cNvPr id="123" name="矩形 28"/>
          <p:cNvSpPr/>
          <p:nvPr/>
        </p:nvSpPr>
        <p:spPr>
          <a:xfrm>
            <a:off x="1016202" y="4506148"/>
            <a:ext cx="2003117" cy="1399567"/>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649"/>
              <a:gd name="connsiteY0-102" fmla="*/ 793 h 1003574"/>
              <a:gd name="connsiteX1-103" fmla="*/ 1834649 w 1834649"/>
              <a:gd name="connsiteY1-104" fmla="*/ 0 h 1003574"/>
              <a:gd name="connsiteX2-105" fmla="*/ 1831474 w 1834649"/>
              <a:gd name="connsiteY2-106" fmla="*/ 720999 h 1003574"/>
              <a:gd name="connsiteX3-107" fmla="*/ 2381 w 1834649"/>
              <a:gd name="connsiteY3-108" fmla="*/ 1003574 h 1003574"/>
              <a:gd name="connsiteX4-109" fmla="*/ 0 w 1834649"/>
              <a:gd name="connsiteY4-110" fmla="*/ 793 h 1003574"/>
              <a:gd name="connsiteX0-111" fmla="*/ 0 w 1834649"/>
              <a:gd name="connsiteY0-112" fmla="*/ 284162 h 1286943"/>
              <a:gd name="connsiteX1-113" fmla="*/ 1834649 w 1834649"/>
              <a:gd name="connsiteY1-114" fmla="*/ 0 h 1286943"/>
              <a:gd name="connsiteX2-115" fmla="*/ 1831474 w 1834649"/>
              <a:gd name="connsiteY2-116" fmla="*/ 1004368 h 1286943"/>
              <a:gd name="connsiteX3-117" fmla="*/ 2381 w 1834649"/>
              <a:gd name="connsiteY3-118" fmla="*/ 1286943 h 1286943"/>
              <a:gd name="connsiteX4-119" fmla="*/ 0 w 1834649"/>
              <a:gd name="connsiteY4-120" fmla="*/ 284162 h 1286943"/>
              <a:gd name="connsiteX0-121" fmla="*/ 0 w 1834649"/>
              <a:gd name="connsiteY0-122" fmla="*/ 284162 h 1286943"/>
              <a:gd name="connsiteX1-123" fmla="*/ 1834649 w 1834649"/>
              <a:gd name="connsiteY1-124" fmla="*/ 0 h 1286943"/>
              <a:gd name="connsiteX2-125" fmla="*/ 1829093 w 1834649"/>
              <a:gd name="connsiteY2-126" fmla="*/ 721000 h 1286943"/>
              <a:gd name="connsiteX3-127" fmla="*/ 2381 w 1834649"/>
              <a:gd name="connsiteY3-128" fmla="*/ 1286943 h 1286943"/>
              <a:gd name="connsiteX4-129" fmla="*/ 0 w 1834649"/>
              <a:gd name="connsiteY4-130" fmla="*/ 284162 h 1286943"/>
              <a:gd name="connsiteX0-131" fmla="*/ 229 w 1834878"/>
              <a:gd name="connsiteY0-132" fmla="*/ 284162 h 1289324"/>
              <a:gd name="connsiteX1-133" fmla="*/ 1834878 w 1834878"/>
              <a:gd name="connsiteY1-134" fmla="*/ 0 h 1289324"/>
              <a:gd name="connsiteX2-135" fmla="*/ 1829322 w 1834878"/>
              <a:gd name="connsiteY2-136" fmla="*/ 721000 h 1289324"/>
              <a:gd name="connsiteX3-137" fmla="*/ 229 w 1834878"/>
              <a:gd name="connsiteY3-138" fmla="*/ 1289324 h 1289324"/>
              <a:gd name="connsiteX4-139" fmla="*/ 229 w 1834878"/>
              <a:gd name="connsiteY4-140" fmla="*/ 284162 h 1289324"/>
              <a:gd name="connsiteX0-141" fmla="*/ 2486 w 1837135"/>
              <a:gd name="connsiteY0-142" fmla="*/ 284162 h 1296468"/>
              <a:gd name="connsiteX1-143" fmla="*/ 1837135 w 1837135"/>
              <a:gd name="connsiteY1-144" fmla="*/ 0 h 1296468"/>
              <a:gd name="connsiteX2-145" fmla="*/ 1831579 w 1837135"/>
              <a:gd name="connsiteY2-146" fmla="*/ 721000 h 1296468"/>
              <a:gd name="connsiteX3-147" fmla="*/ 105 w 1837135"/>
              <a:gd name="connsiteY3-148" fmla="*/ 1296468 h 1296468"/>
              <a:gd name="connsiteX4-149" fmla="*/ 2486 w 1837135"/>
              <a:gd name="connsiteY4-150" fmla="*/ 284162 h 1296468"/>
              <a:gd name="connsiteX0-151" fmla="*/ 2486 w 1837135"/>
              <a:gd name="connsiteY0-152" fmla="*/ 284162 h 1296468"/>
              <a:gd name="connsiteX1-153" fmla="*/ 1837135 w 1837135"/>
              <a:gd name="connsiteY1-154" fmla="*/ 0 h 1296468"/>
              <a:gd name="connsiteX2-155" fmla="*/ 1836342 w 1837135"/>
              <a:gd name="connsiteY2-156" fmla="*/ 728144 h 1296468"/>
              <a:gd name="connsiteX3-157" fmla="*/ 105 w 1837135"/>
              <a:gd name="connsiteY3-158" fmla="*/ 1296468 h 1296468"/>
              <a:gd name="connsiteX4-159" fmla="*/ 2486 w 1837135"/>
              <a:gd name="connsiteY4-160" fmla="*/ 284162 h 1296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2F5597"/>
          </a:solidFill>
          <a:ln w="25400" cap="flat" cmpd="sng" algn="ctr">
            <a:noFill/>
            <a:prstDash val="solid"/>
          </a:ln>
          <a:effectLst/>
        </p:spPr>
        <p:txBody>
          <a:bodyPr lIns="95148" tIns="47573" rIns="95148" bIns="47573" rtlCol="0" anchor="ctr"/>
          <a:lstStyle/>
          <a:p>
            <a:pPr algn="ctr" defTabSz="1217295">
              <a:defRPr/>
            </a:pPr>
            <a:endParaRPr lang="zh-CN" altLang="en-US" sz="2500" kern="0" dirty="0">
              <a:solidFill>
                <a:sysClr val="window" lastClr="FFFFFF"/>
              </a:solidFill>
              <a:latin typeface="Calibri" panose="020F0502020204030204"/>
              <a:ea typeface="宋体" panose="02010600030101010101" pitchFamily="2" charset="-122"/>
            </a:endParaRPr>
          </a:p>
        </p:txBody>
      </p:sp>
      <p:sp>
        <p:nvSpPr>
          <p:cNvPr id="124" name="Freeform 144"/>
          <p:cNvSpPr>
            <a:spLocks noEditPoints="1"/>
          </p:cNvSpPr>
          <p:nvPr/>
        </p:nvSpPr>
        <p:spPr bwMode="black">
          <a:xfrm>
            <a:off x="1789871" y="2980601"/>
            <a:ext cx="373977" cy="65351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ysClr val="window" lastClr="FFFFFF"/>
            </a:solidFill>
          </a:ln>
        </p:spPr>
        <p:txBody>
          <a:bodyPr vert="horz" wrap="square" lIns="71369" tIns="35685" rIns="71369" bIns="35685" numCol="1" anchor="t" anchorCtr="0" compatLnSpc="1"/>
          <a:lstStyle/>
          <a:p>
            <a:pPr defTabSz="1217295">
              <a:defRPr/>
            </a:pPr>
            <a:endParaRPr lang="en-US" sz="2500" kern="0" dirty="0">
              <a:solidFill>
                <a:sysClr val="windowText" lastClr="000000"/>
              </a:solidFill>
            </a:endParaRPr>
          </a:p>
        </p:txBody>
      </p:sp>
      <p:pic>
        <p:nvPicPr>
          <p:cNvPr id="125" name="Picture 34" descr="Efficiency.png"/>
          <p:cNvPicPr>
            <a:picLocks noChangeAspect="1"/>
          </p:cNvPicPr>
          <p:nvPr/>
        </p:nvPicPr>
        <p:blipFill>
          <a:blip r:embed="rId1" cstate="screen"/>
          <a:srcRect/>
          <a:stretch>
            <a:fillRect/>
          </a:stretch>
        </p:blipFill>
        <p:spPr bwMode="auto">
          <a:xfrm>
            <a:off x="1518785" y="1987341"/>
            <a:ext cx="810285" cy="744562"/>
          </a:xfrm>
          <a:prstGeom prst="rect">
            <a:avLst/>
          </a:prstGeom>
          <a:noFill/>
          <a:ln>
            <a:noFill/>
          </a:ln>
        </p:spPr>
      </p:pic>
      <p:grpSp>
        <p:nvGrpSpPr>
          <p:cNvPr id="126" name="Group 173"/>
          <p:cNvGrpSpPr>
            <a:grpSpLocks noChangeAspect="1"/>
          </p:cNvGrpSpPr>
          <p:nvPr/>
        </p:nvGrpSpPr>
        <p:grpSpPr>
          <a:xfrm>
            <a:off x="1701093" y="4755030"/>
            <a:ext cx="551530" cy="702831"/>
            <a:chOff x="-2773363" y="1651000"/>
            <a:chExt cx="2692401" cy="3448051"/>
          </a:xfrm>
          <a:solidFill>
            <a:sysClr val="window" lastClr="FFFFFF"/>
          </a:solidFill>
        </p:grpSpPr>
        <p:sp>
          <p:nvSpPr>
            <p:cNvPr id="12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2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2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3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3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32" name="Oval 24"/>
            <p:cNvSpPr>
              <a:spLocks noChangeArrowheads="1"/>
            </p:cNvSpPr>
            <p:nvPr/>
          </p:nvSpPr>
          <p:spPr bwMode="auto">
            <a:xfrm>
              <a:off x="-1333500" y="3128963"/>
              <a:ext cx="77788" cy="79375"/>
            </a:xfrm>
            <a:prstGeom prst="ellipse">
              <a:avLst/>
            </a:prstGeom>
            <a:grpFill/>
            <a:ln w="9525">
              <a:solidFill>
                <a:sysClr val="windowText" lastClr="000000"/>
              </a:solidFill>
              <a:round/>
            </a:ln>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sp>
          <p:nvSpPr>
            <p:cNvPr id="133"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pPr defTabSz="1217295">
                <a:defRPr/>
              </a:pPr>
              <a:endParaRPr lang="en-US" sz="2500" kern="0" dirty="0">
                <a:solidFill>
                  <a:sysClr val="windowText" lastClr="000000"/>
                </a:solidFill>
              </a:endParaRPr>
            </a:p>
          </p:txBody>
        </p:sp>
      </p:grpSp>
      <p:sp>
        <p:nvSpPr>
          <p:cNvPr id="134" name="Freeform 89"/>
          <p:cNvSpPr>
            <a:spLocks noEditPoints="1"/>
          </p:cNvSpPr>
          <p:nvPr/>
        </p:nvSpPr>
        <p:spPr bwMode="black">
          <a:xfrm>
            <a:off x="1601641" y="4018551"/>
            <a:ext cx="684745" cy="43630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4239" tIns="32118" rIns="64239" bIns="32118" numCol="1" anchor="t" anchorCtr="0" compatLnSpc="1"/>
          <a:lstStyle/>
          <a:p>
            <a:pPr defTabSz="1217295">
              <a:defRPr/>
            </a:pPr>
            <a:endParaRPr lang="en-US" sz="1250" kern="0" dirty="0">
              <a:solidFill>
                <a:sysClr val="windowText" lastClr="000000"/>
              </a:solidFill>
            </a:endParaRPr>
          </a:p>
        </p:txBody>
      </p:sp>
      <p:sp>
        <p:nvSpPr>
          <p:cNvPr id="135" name="等腰三角形 66"/>
          <p:cNvSpPr/>
          <p:nvPr/>
        </p:nvSpPr>
        <p:spPr>
          <a:xfrm rot="5400000">
            <a:off x="4171808" y="1007419"/>
            <a:ext cx="784337" cy="3101433"/>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2F5597"/>
          </a:solidFill>
          <a:ln w="25400" cap="flat" cmpd="sng" algn="ctr">
            <a:noFill/>
            <a:prstDash val="solid"/>
          </a:ln>
          <a:effectLst/>
        </p:spPr>
        <p:txBody>
          <a:bodyPr vert="vert270" lIns="95148" tIns="47573" rIns="95148" bIns="47573" rtlCol="0" anchor="ctr"/>
          <a:lstStyle/>
          <a:p>
            <a:pPr algn="ctr" defTabSz="1217295">
              <a:defRPr/>
            </a:pPr>
            <a:r>
              <a:rPr lang="zh-CN" altLang="en-US" sz="2500" kern="0" dirty="0" smtClean="0">
                <a:solidFill>
                  <a:sysClr val="window" lastClr="FFFFFF"/>
                </a:solidFill>
                <a:latin typeface="微软雅黑" panose="020B0503020204020204" pitchFamily="34" charset="-122"/>
                <a:ea typeface="微软雅黑" panose="020B0503020204020204" pitchFamily="34" charset="-122"/>
              </a:rPr>
              <a:t>制定计划</a:t>
            </a:r>
            <a:endParaRPr lang="zh-CN" altLang="en-US" sz="2500" kern="0" dirty="0">
              <a:solidFill>
                <a:sysClr val="window" lastClr="FFFFFF"/>
              </a:solidFill>
              <a:latin typeface="微软雅黑" panose="020B0503020204020204" pitchFamily="34" charset="-122"/>
              <a:ea typeface="微软雅黑" panose="020B0503020204020204" pitchFamily="34" charset="-122"/>
            </a:endParaRPr>
          </a:p>
        </p:txBody>
      </p:sp>
      <p:sp>
        <p:nvSpPr>
          <p:cNvPr id="136" name="等腰三角形 67"/>
          <p:cNvSpPr/>
          <p:nvPr/>
        </p:nvSpPr>
        <p:spPr>
          <a:xfrm rot="5400000">
            <a:off x="4171808" y="1788420"/>
            <a:ext cx="784337" cy="3101433"/>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chemeClr val="accent1">
              <a:lumMod val="75000"/>
              <a:alpha val="83000"/>
            </a:schemeClr>
          </a:solidFill>
          <a:ln w="25400" cap="flat" cmpd="sng" algn="ctr">
            <a:noFill/>
            <a:prstDash val="solid"/>
          </a:ln>
          <a:effectLst/>
        </p:spPr>
        <p:txBody>
          <a:bodyPr vert="vert270" lIns="95148" tIns="47573" rIns="95148" bIns="47573" rtlCol="0" anchor="ctr"/>
          <a:lstStyle/>
          <a:p>
            <a:pPr algn="ctr" defTabSz="1217295">
              <a:defRPr/>
            </a:pPr>
            <a:endParaRPr lang="en-US" altLang="zh-CN" sz="2500" kern="0" dirty="0" smtClean="0">
              <a:solidFill>
                <a:prstClr val="white"/>
              </a:solidFill>
              <a:latin typeface="微软雅黑" panose="020B0503020204020204" pitchFamily="34" charset="-122"/>
              <a:ea typeface="微软雅黑" panose="020B0503020204020204" pitchFamily="34" charset="-122"/>
            </a:endParaRPr>
          </a:p>
          <a:p>
            <a:pPr algn="ctr" defTabSz="1217295">
              <a:defRPr/>
            </a:pPr>
            <a:r>
              <a:rPr lang="zh-CN" altLang="en-US" sz="2500" kern="0" dirty="0" smtClean="0">
                <a:solidFill>
                  <a:prstClr val="white"/>
                </a:solidFill>
                <a:latin typeface="微软雅黑" panose="020B0503020204020204" pitchFamily="34" charset="-122"/>
                <a:ea typeface="微软雅黑" panose="020B0503020204020204" pitchFamily="34" charset="-122"/>
              </a:rPr>
              <a:t>综合利用资源</a:t>
            </a:r>
            <a:endParaRPr lang="zh-CN" altLang="en-US" sz="2500" kern="0" dirty="0" smtClean="0">
              <a:solidFill>
                <a:prstClr val="white"/>
              </a:solidFill>
              <a:latin typeface="微软雅黑" panose="020B0503020204020204" pitchFamily="34" charset="-122"/>
              <a:ea typeface="微软雅黑" panose="020B0503020204020204" pitchFamily="34" charset="-122"/>
            </a:endParaRPr>
          </a:p>
          <a:p>
            <a:pPr algn="ctr" defTabSz="1217295">
              <a:defRPr/>
            </a:pPr>
            <a:endParaRPr lang="zh-CN" altLang="en-US" sz="2085" kern="0" dirty="0">
              <a:solidFill>
                <a:prstClr val="white"/>
              </a:solidFill>
              <a:latin typeface="微软雅黑" panose="020B0503020204020204" pitchFamily="34" charset="-122"/>
              <a:ea typeface="微软雅黑" panose="020B0503020204020204" pitchFamily="34" charset="-122"/>
            </a:endParaRPr>
          </a:p>
        </p:txBody>
      </p:sp>
      <p:sp>
        <p:nvSpPr>
          <p:cNvPr id="137" name="等腰三角形 68"/>
          <p:cNvSpPr/>
          <p:nvPr/>
        </p:nvSpPr>
        <p:spPr>
          <a:xfrm rot="5400000">
            <a:off x="4176909" y="2570161"/>
            <a:ext cx="774133" cy="3101433"/>
          </a:xfrm>
          <a:custGeom>
            <a:avLst/>
            <a:gdLst/>
            <a:ahLst/>
            <a:cxnLst/>
            <a:rect l="l" t="t" r="r" b="b"/>
            <a:pathLst>
              <a:path w="792185" h="3101364">
                <a:moveTo>
                  <a:pt x="0" y="3101364"/>
                </a:moveTo>
                <a:lnTo>
                  <a:pt x="0" y="245938"/>
                </a:lnTo>
                <a:lnTo>
                  <a:pt x="253447" y="245938"/>
                </a:lnTo>
                <a:lnTo>
                  <a:pt x="396091" y="0"/>
                </a:lnTo>
                <a:lnTo>
                  <a:pt x="538735" y="245938"/>
                </a:lnTo>
                <a:lnTo>
                  <a:pt x="792185" y="245938"/>
                </a:lnTo>
                <a:lnTo>
                  <a:pt x="792185" y="3101364"/>
                </a:lnTo>
                <a:close/>
              </a:path>
            </a:pathLst>
          </a:custGeom>
          <a:solidFill>
            <a:srgbClr val="2F5597"/>
          </a:solidFill>
          <a:ln w="25400" cap="flat" cmpd="sng" algn="ctr">
            <a:noFill/>
            <a:prstDash val="solid"/>
          </a:ln>
          <a:effectLst/>
        </p:spPr>
        <p:txBody>
          <a:bodyPr vert="vert270" lIns="95148" tIns="47573" rIns="95148" bIns="47573" rtlCol="0" anchor="ctr"/>
          <a:lstStyle/>
          <a:p>
            <a:pPr algn="ctr" defTabSz="1217295">
              <a:defRPr/>
            </a:pPr>
            <a:r>
              <a:rPr lang="zh-CN" altLang="en-US" sz="2500" kern="0" dirty="0" smtClean="0">
                <a:solidFill>
                  <a:prstClr val="white"/>
                </a:solidFill>
                <a:latin typeface="微软雅黑" panose="020B0503020204020204" pitchFamily="34" charset="-122"/>
                <a:ea typeface="微软雅黑" panose="020B0503020204020204" pitchFamily="34" charset="-122"/>
              </a:rPr>
              <a:t>理论联系实际</a:t>
            </a:r>
            <a:endParaRPr lang="zh-CN" altLang="en-US" sz="2500" kern="0" dirty="0">
              <a:solidFill>
                <a:prstClr val="white"/>
              </a:solidFill>
              <a:latin typeface="微软雅黑" panose="020B0503020204020204" pitchFamily="34" charset="-122"/>
              <a:ea typeface="微软雅黑" panose="020B0503020204020204" pitchFamily="34" charset="-122"/>
            </a:endParaRPr>
          </a:p>
        </p:txBody>
      </p:sp>
      <p:sp>
        <p:nvSpPr>
          <p:cNvPr id="138" name="等腰三角形 69"/>
          <p:cNvSpPr/>
          <p:nvPr/>
        </p:nvSpPr>
        <p:spPr>
          <a:xfrm rot="5400000">
            <a:off x="4171808" y="3349396"/>
            <a:ext cx="784337" cy="3101433"/>
          </a:xfrm>
          <a:custGeom>
            <a:avLst/>
            <a:gdLst/>
            <a:ahLst/>
            <a:cxnLst/>
            <a:rect l="l" t="t" r="r" b="b"/>
            <a:pathLst>
              <a:path w="792185" h="3101364">
                <a:moveTo>
                  <a:pt x="0" y="3101364"/>
                </a:moveTo>
                <a:lnTo>
                  <a:pt x="0" y="245938"/>
                </a:lnTo>
                <a:lnTo>
                  <a:pt x="253975" y="245938"/>
                </a:lnTo>
                <a:lnTo>
                  <a:pt x="396619" y="0"/>
                </a:lnTo>
                <a:lnTo>
                  <a:pt x="539263" y="245938"/>
                </a:lnTo>
                <a:lnTo>
                  <a:pt x="792185" y="245938"/>
                </a:lnTo>
                <a:lnTo>
                  <a:pt x="792185" y="3101364"/>
                </a:lnTo>
                <a:close/>
              </a:path>
            </a:pathLst>
          </a:custGeom>
          <a:solidFill>
            <a:schemeClr val="accent1">
              <a:lumMod val="75000"/>
              <a:alpha val="83000"/>
            </a:schemeClr>
          </a:solidFill>
          <a:ln w="25400" cap="flat" cmpd="sng" algn="ctr">
            <a:noFill/>
            <a:prstDash val="solid"/>
          </a:ln>
          <a:effectLst/>
        </p:spPr>
        <p:txBody>
          <a:bodyPr vert="vert270" lIns="95148" tIns="47573" rIns="95148" bIns="47573" rtlCol="0" anchor="ctr"/>
          <a:lstStyle/>
          <a:p>
            <a:pPr algn="ctr" defTabSz="1217295">
              <a:defRPr/>
            </a:pPr>
            <a:r>
              <a:rPr lang="zh-CN" altLang="en-US" sz="2500" kern="0" dirty="0" smtClean="0">
                <a:solidFill>
                  <a:prstClr val="white"/>
                </a:solidFill>
                <a:latin typeface="微软雅黑" panose="020B0503020204020204" pitchFamily="34" charset="-122"/>
                <a:ea typeface="微软雅黑" panose="020B0503020204020204" pitchFamily="34" charset="-122"/>
              </a:rPr>
              <a:t>课程讨论</a:t>
            </a:r>
            <a:endParaRPr lang="zh-CN" altLang="en-US" sz="2500" kern="0" dirty="0">
              <a:solidFill>
                <a:prstClr val="white"/>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6206331" y="2086062"/>
            <a:ext cx="4035822" cy="1221105"/>
          </a:xfrm>
          <a:prstGeom prst="rect">
            <a:avLst/>
          </a:prstGeom>
          <a:noFill/>
        </p:spPr>
        <p:txBody>
          <a:bodyPr wrap="square" lIns="95148" tIns="47573" rIns="95148" bIns="47573" rtlCol="0">
            <a:spAutoFit/>
          </a:bodyPr>
          <a:lstStyle/>
          <a:p>
            <a:pPr>
              <a:lnSpc>
                <a:spcPct val="130000"/>
              </a:lnSpc>
            </a:pPr>
            <a:r>
              <a:rPr lang="zh-CN" altLang="en-US" sz="1875" b="1" dirty="0" smtClean="0">
                <a:solidFill>
                  <a:schemeClr val="accent1">
                    <a:lumMod val="75000"/>
                  </a:schemeClr>
                </a:solidFill>
                <a:latin typeface="黑体" panose="02010609060101010101" charset="-122"/>
                <a:ea typeface="黑体" panose="02010609060101010101" charset="-122"/>
              </a:rPr>
              <a:t>根据课程内容制定学习计划，以周为单位，并且切实可行</a:t>
            </a:r>
            <a:endParaRPr lang="zh-CN" altLang="en-US" sz="1875" b="1" dirty="0" smtClean="0">
              <a:solidFill>
                <a:schemeClr val="accent1">
                  <a:lumMod val="75000"/>
                </a:schemeClr>
              </a:solidFill>
              <a:latin typeface="黑体" panose="02010609060101010101" charset="-122"/>
              <a:ea typeface="黑体" panose="02010609060101010101" charset="-122"/>
            </a:endParaRPr>
          </a:p>
          <a:p>
            <a:pPr>
              <a:lnSpc>
                <a:spcPct val="130000"/>
              </a:lnSpc>
            </a:pPr>
            <a:r>
              <a:rPr lang="zh-CN" altLang="en-US" sz="1875" b="1" dirty="0" smtClean="0">
                <a:solidFill>
                  <a:schemeClr val="accent1">
                    <a:lumMod val="75000"/>
                  </a:schemeClr>
                </a:solidFill>
                <a:latin typeface="黑体" panose="02010609060101010101" charset="-122"/>
                <a:ea typeface="黑体" panose="02010609060101010101" charset="-122"/>
              </a:rPr>
              <a:t>。</a:t>
            </a:r>
            <a:endParaRPr lang="zh-CN" altLang="en-US" sz="1875" b="1" dirty="0" smtClean="0">
              <a:solidFill>
                <a:schemeClr val="accent1">
                  <a:lumMod val="75000"/>
                </a:schemeClr>
              </a:solidFill>
              <a:latin typeface="黑体" panose="02010609060101010101" charset="-122"/>
              <a:ea typeface="黑体" panose="02010609060101010101" charset="-122"/>
            </a:endParaRPr>
          </a:p>
        </p:txBody>
      </p:sp>
      <p:sp>
        <p:nvSpPr>
          <p:cNvPr id="141" name="TextBox 140"/>
          <p:cNvSpPr txBox="1"/>
          <p:nvPr/>
        </p:nvSpPr>
        <p:spPr>
          <a:xfrm>
            <a:off x="6193099" y="2920087"/>
            <a:ext cx="4538667" cy="845185"/>
          </a:xfrm>
          <a:prstGeom prst="rect">
            <a:avLst/>
          </a:prstGeom>
          <a:noFill/>
        </p:spPr>
        <p:txBody>
          <a:bodyPr wrap="square" lIns="95148" tIns="47573" rIns="95148" bIns="47573" rtlCol="0">
            <a:spAutoFit/>
          </a:bodyPr>
          <a:lstStyle/>
          <a:p>
            <a:pPr>
              <a:lnSpc>
                <a:spcPct val="130000"/>
              </a:lnSpc>
            </a:pPr>
            <a:r>
              <a:rPr lang="zh-CN" altLang="en-US" sz="1875" b="1" dirty="0" smtClean="0">
                <a:solidFill>
                  <a:schemeClr val="accent1">
                    <a:lumMod val="75000"/>
                  </a:schemeClr>
                </a:solidFill>
                <a:latin typeface="黑体" panose="02010609060101010101" charset="-122"/>
                <a:ea typeface="黑体" panose="02010609060101010101" charset="-122"/>
              </a:rPr>
              <a:t>学习资源很丰富，要学会选择自己感兴趣的内容开展学习，结合考核内容重点学习</a:t>
            </a:r>
            <a:endParaRPr lang="zh-CN" altLang="en-US" sz="1875" b="1" dirty="0" smtClean="0">
              <a:solidFill>
                <a:schemeClr val="accent1">
                  <a:lumMod val="75000"/>
                </a:schemeClr>
              </a:solidFill>
              <a:latin typeface="黑体" panose="02010609060101010101" charset="-122"/>
              <a:ea typeface="黑体" panose="02010609060101010101" charset="-122"/>
            </a:endParaRPr>
          </a:p>
        </p:txBody>
      </p:sp>
      <p:sp>
        <p:nvSpPr>
          <p:cNvPr id="142" name="TextBox 141"/>
          <p:cNvSpPr txBox="1"/>
          <p:nvPr/>
        </p:nvSpPr>
        <p:spPr>
          <a:xfrm>
            <a:off x="6206331" y="3781224"/>
            <a:ext cx="3929960" cy="845185"/>
          </a:xfrm>
          <a:prstGeom prst="rect">
            <a:avLst/>
          </a:prstGeom>
          <a:noFill/>
        </p:spPr>
        <p:txBody>
          <a:bodyPr wrap="square" lIns="95148" tIns="47573" rIns="95148" bIns="47573" rtlCol="0">
            <a:spAutoFit/>
          </a:bodyPr>
          <a:lstStyle/>
          <a:p>
            <a:pPr>
              <a:lnSpc>
                <a:spcPct val="130000"/>
              </a:lnSpc>
            </a:pPr>
            <a:r>
              <a:rPr lang="zh-CN" altLang="en-US" sz="1875" b="1" dirty="0" smtClean="0">
                <a:solidFill>
                  <a:schemeClr val="accent1">
                    <a:lumMod val="75000"/>
                  </a:schemeClr>
                </a:solidFill>
                <a:latin typeface="黑体" panose="02010609060101010101" charset="-122"/>
                <a:ea typeface="黑体" panose="02010609060101010101" charset="-122"/>
              </a:rPr>
              <a:t>将学习的内容与生活实践相结合，主动思考，内化学习内容</a:t>
            </a:r>
            <a:endParaRPr lang="zh-CN" altLang="en-US" sz="1875" b="1" dirty="0" smtClean="0">
              <a:solidFill>
                <a:schemeClr val="accent1">
                  <a:lumMod val="75000"/>
                </a:schemeClr>
              </a:solidFill>
              <a:latin typeface="黑体" panose="02010609060101010101" charset="-122"/>
              <a:ea typeface="黑体" panose="02010609060101010101" charset="-122"/>
            </a:endParaRPr>
          </a:p>
        </p:txBody>
      </p:sp>
      <p:sp>
        <p:nvSpPr>
          <p:cNvPr id="143" name="TextBox 142"/>
          <p:cNvSpPr txBox="1"/>
          <p:nvPr/>
        </p:nvSpPr>
        <p:spPr>
          <a:xfrm>
            <a:off x="6246030" y="4622837"/>
            <a:ext cx="3888518" cy="845185"/>
          </a:xfrm>
          <a:prstGeom prst="rect">
            <a:avLst/>
          </a:prstGeom>
          <a:noFill/>
        </p:spPr>
        <p:txBody>
          <a:bodyPr wrap="square" lIns="95148" tIns="47573" rIns="95148" bIns="47573" rtlCol="0">
            <a:spAutoFit/>
          </a:bodyPr>
          <a:lstStyle/>
          <a:p>
            <a:pPr>
              <a:lnSpc>
                <a:spcPct val="130000"/>
              </a:lnSpc>
            </a:pPr>
            <a:r>
              <a:rPr lang="zh-CN" altLang="en-US" sz="1875" b="1" dirty="0" smtClean="0">
                <a:solidFill>
                  <a:schemeClr val="accent1">
                    <a:lumMod val="75000"/>
                  </a:schemeClr>
                </a:solidFill>
                <a:latin typeface="黑体" panose="02010609060101010101" charset="-122"/>
                <a:ea typeface="黑体" panose="02010609060101010101" charset="-122"/>
              </a:rPr>
              <a:t>班级人员分为小组进行讨论，也可以到国开学习网的课程讨论区进行</a:t>
            </a:r>
            <a:endParaRPr lang="zh-CN" altLang="en-US" sz="1875" b="1" dirty="0" smtClean="0">
              <a:solidFill>
                <a:schemeClr val="accent1">
                  <a:lumMod val="75000"/>
                </a:schemeClr>
              </a:solidFill>
              <a:latin typeface="黑体" panose="02010609060101010101" charset="-122"/>
              <a:ea typeface="黑体" panose="02010609060101010101" charset="-122"/>
            </a:endParaRPr>
          </a:p>
        </p:txBody>
      </p:sp>
      <p:sp>
        <p:nvSpPr>
          <p:cNvPr id="144" name="右大括号 143"/>
          <p:cNvSpPr/>
          <p:nvPr/>
        </p:nvSpPr>
        <p:spPr>
          <a:xfrm>
            <a:off x="10675553" y="2423817"/>
            <a:ext cx="288039" cy="2688349"/>
          </a:xfrm>
          <a:prstGeom prst="rightBrace">
            <a:avLst/>
          </a:prstGeom>
          <a:noFill/>
          <a:ln w="9525" cap="flat" cmpd="sng" algn="ctr">
            <a:solidFill>
              <a:srgbClr val="333333"/>
            </a:solidFill>
            <a:prstDash val="solid"/>
          </a:ln>
          <a:effectLst/>
        </p:spPr>
        <p:txBody>
          <a:bodyPr lIns="95148" tIns="47573" rIns="95148" bIns="47573" rtlCol="0" anchor="ctr"/>
          <a:lstStyle/>
          <a:p>
            <a:pPr algn="ctr" defTabSz="1217295">
              <a:defRPr/>
            </a:pPr>
            <a:endParaRPr lang="zh-CN" altLang="en-US" sz="1875" b="1" kern="0" dirty="0">
              <a:solidFill>
                <a:schemeClr val="accent2">
                  <a:lumMod val="50000"/>
                </a:schemeClr>
              </a:solidFill>
              <a:latin typeface="黑体" panose="02010609060101010101" charset="-122"/>
              <a:ea typeface="黑体" panose="02010609060101010101" charset="-122"/>
            </a:endParaRPr>
          </a:p>
        </p:txBody>
      </p:sp>
      <p:sp>
        <p:nvSpPr>
          <p:cNvPr id="145" name="TextBox 144"/>
          <p:cNvSpPr txBox="1"/>
          <p:nvPr/>
        </p:nvSpPr>
        <p:spPr>
          <a:xfrm>
            <a:off x="11077097" y="2948717"/>
            <a:ext cx="885315" cy="1765935"/>
          </a:xfrm>
          <a:prstGeom prst="rect">
            <a:avLst/>
          </a:prstGeom>
          <a:noFill/>
        </p:spPr>
        <p:txBody>
          <a:bodyPr wrap="square" lIns="95148" tIns="47573" rIns="95148" bIns="47573" rtlCol="0">
            <a:spAutoFit/>
          </a:bodyPr>
          <a:lstStyle/>
          <a:p>
            <a:pPr defTabSz="1217295">
              <a:lnSpc>
                <a:spcPct val="130000"/>
              </a:lnSpc>
              <a:defRPr/>
            </a:pPr>
            <a:r>
              <a:rPr lang="zh-CN" altLang="en-US"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rPr>
              <a:t>学  </a:t>
            </a:r>
            <a:endParaRPr lang="en-US" altLang="zh-CN"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endParaRPr>
          </a:p>
          <a:p>
            <a:pPr defTabSz="1217295">
              <a:lnSpc>
                <a:spcPct val="130000"/>
              </a:lnSpc>
              <a:defRPr/>
            </a:pPr>
            <a:r>
              <a:rPr lang="zh-CN" altLang="en-US"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rPr>
              <a:t>习</a:t>
            </a:r>
            <a:endParaRPr lang="en-US" altLang="zh-CN"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endParaRPr>
          </a:p>
          <a:p>
            <a:pPr defTabSz="1217295">
              <a:lnSpc>
                <a:spcPct val="130000"/>
              </a:lnSpc>
              <a:defRPr/>
            </a:pPr>
            <a:r>
              <a:rPr lang="zh-CN" altLang="en-US"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rPr>
              <a:t>方  </a:t>
            </a:r>
            <a:endParaRPr lang="en-US" altLang="zh-CN"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endParaRPr>
          </a:p>
          <a:p>
            <a:pPr defTabSz="1217295">
              <a:lnSpc>
                <a:spcPct val="130000"/>
              </a:lnSpc>
              <a:defRPr/>
            </a:pPr>
            <a:r>
              <a:rPr lang="zh-CN" altLang="en-US" sz="2085" kern="0" dirty="0" smtClean="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rPr>
              <a:t>法</a:t>
            </a:r>
            <a:endParaRPr lang="zh-CN" altLang="en-US" sz="2085" kern="0" dirty="0">
              <a:solidFill>
                <a:schemeClr val="accent2">
                  <a:lumMod val="50000"/>
                </a:schemeClr>
              </a:solidFill>
              <a:effectLst>
                <a:outerShdw blurRad="266700" algn="tl" rotWithShape="0">
                  <a:srgbClr val="1F497D">
                    <a:lumMod val="40000"/>
                    <a:lumOff val="60000"/>
                    <a:alpha val="55000"/>
                  </a:srgbClr>
                </a:outerShdw>
              </a:effectLst>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sz="5400" dirty="0" smtClean="0">
                <a:solidFill>
                  <a:schemeClr val="accent1">
                    <a:lumMod val="75000"/>
                  </a:schemeClr>
                </a:solidFill>
                <a:latin typeface="方正小标宋简体" panose="03000509000000000000" charset="-122"/>
                <a:ea typeface="方正小标宋简体" panose="03000509000000000000" charset="-122"/>
              </a:rPr>
              <a:t>具体方法</a:t>
            </a:r>
            <a:endParaRPr lang="zh-CN" altLang="en-US" sz="5400" dirty="0" smtClean="0">
              <a:solidFill>
                <a:schemeClr val="accent1">
                  <a:lumMod val="75000"/>
                </a:schemeClr>
              </a:solidFill>
              <a:latin typeface="方正小标宋简体" panose="03000509000000000000" charset="-122"/>
              <a:ea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300"/>
                                        <p:tgtEl>
                                          <p:spTgt spid="1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8"/>
                                        </p:tgtEl>
                                        <p:attrNameLst>
                                          <p:attrName>style.visibility</p:attrName>
                                        </p:attrNameLst>
                                      </p:cBhvr>
                                      <p:to>
                                        <p:strVal val="visible"/>
                                      </p:to>
                                    </p:set>
                                    <p:animEffect transition="in" filter="wipe(left)">
                                      <p:cBhvr>
                                        <p:cTn id="10" dur="300"/>
                                        <p:tgtEl>
                                          <p:spTgt spid="1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wipe(left)">
                                      <p:cBhvr>
                                        <p:cTn id="13" dur="300"/>
                                        <p:tgtEl>
                                          <p:spTgt spid="1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wipe(left)">
                                      <p:cBhvr>
                                        <p:cTn id="16" dur="300"/>
                                        <p:tgtEl>
                                          <p:spTgt spid="116"/>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20"/>
                                        </p:tgtEl>
                                        <p:attrNameLst>
                                          <p:attrName>style.visibility</p:attrName>
                                        </p:attrNameLst>
                                      </p:cBhvr>
                                      <p:to>
                                        <p:strVal val="visible"/>
                                      </p:to>
                                    </p:set>
                                    <p:animEffect transition="in" filter="wipe(left)">
                                      <p:cBhvr>
                                        <p:cTn id="19" dur="500"/>
                                        <p:tgtEl>
                                          <p:spTgt spid="120"/>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2" presetClass="entr" presetSubtype="8" fill="hold" grpId="0" nodeType="withEffect">
                                  <p:stCondLst>
                                    <p:cond delay="250"/>
                                  </p:stCondLst>
                                  <p:childTnLst>
                                    <p:set>
                                      <p:cBhvr>
                                        <p:cTn id="24" dur="1" fill="hold">
                                          <p:stCondLst>
                                            <p:cond delay="0"/>
                                          </p:stCondLst>
                                        </p:cTn>
                                        <p:tgtEl>
                                          <p:spTgt spid="122"/>
                                        </p:tgtEl>
                                        <p:attrNameLst>
                                          <p:attrName>style.visibility</p:attrName>
                                        </p:attrNameLst>
                                      </p:cBhvr>
                                      <p:to>
                                        <p:strVal val="visible"/>
                                      </p:to>
                                    </p:set>
                                    <p:animEffect transition="in" filter="wipe(left)">
                                      <p:cBhvr>
                                        <p:cTn id="25" dur="500"/>
                                        <p:tgtEl>
                                          <p:spTgt spid="122"/>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123"/>
                                        </p:tgtEl>
                                        <p:attrNameLst>
                                          <p:attrName>style.visibility</p:attrName>
                                        </p:attrNameLst>
                                      </p:cBhvr>
                                      <p:to>
                                        <p:strVal val="visible"/>
                                      </p:to>
                                    </p:set>
                                    <p:animEffect transition="in" filter="wipe(left)">
                                      <p:cBhvr>
                                        <p:cTn id="28" dur="500"/>
                                        <p:tgtEl>
                                          <p:spTgt spid="123"/>
                                        </p:tgtEl>
                                      </p:cBhvr>
                                    </p:animEffect>
                                  </p:childTnLst>
                                </p:cTn>
                              </p:par>
                              <p:par>
                                <p:cTn id="29" presetID="22" presetClass="entr" presetSubtype="8" fill="hold" grpId="0" nodeType="withEffect">
                                  <p:stCondLst>
                                    <p:cond delay="700"/>
                                  </p:stCondLst>
                                  <p:childTnLst>
                                    <p:set>
                                      <p:cBhvr>
                                        <p:cTn id="30" dur="1" fill="hold">
                                          <p:stCondLst>
                                            <p:cond delay="0"/>
                                          </p:stCondLst>
                                        </p:cTn>
                                        <p:tgtEl>
                                          <p:spTgt spid="135"/>
                                        </p:tgtEl>
                                        <p:attrNameLst>
                                          <p:attrName>style.visibility</p:attrName>
                                        </p:attrNameLst>
                                      </p:cBhvr>
                                      <p:to>
                                        <p:strVal val="visible"/>
                                      </p:to>
                                    </p:set>
                                    <p:animEffect transition="in" filter="wipe(left)">
                                      <p:cBhvr>
                                        <p:cTn id="31" dur="500"/>
                                        <p:tgtEl>
                                          <p:spTgt spid="135"/>
                                        </p:tgtEl>
                                      </p:cBhvr>
                                    </p:animEffect>
                                  </p:childTnLst>
                                </p:cTn>
                              </p:par>
                              <p:par>
                                <p:cTn id="32" presetID="22" presetClass="entr" presetSubtype="8" fill="hold" grpId="0" nodeType="withEffect">
                                  <p:stCondLst>
                                    <p:cond delay="700"/>
                                  </p:stCondLst>
                                  <p:childTnLst>
                                    <p:set>
                                      <p:cBhvr>
                                        <p:cTn id="33" dur="1" fill="hold">
                                          <p:stCondLst>
                                            <p:cond delay="0"/>
                                          </p:stCondLst>
                                        </p:cTn>
                                        <p:tgtEl>
                                          <p:spTgt spid="136"/>
                                        </p:tgtEl>
                                        <p:attrNameLst>
                                          <p:attrName>style.visibility</p:attrName>
                                        </p:attrNameLst>
                                      </p:cBhvr>
                                      <p:to>
                                        <p:strVal val="visible"/>
                                      </p:to>
                                    </p:set>
                                    <p:animEffect transition="in" filter="wipe(left)">
                                      <p:cBhvr>
                                        <p:cTn id="34" dur="500"/>
                                        <p:tgtEl>
                                          <p:spTgt spid="136"/>
                                        </p:tgtEl>
                                      </p:cBhvr>
                                    </p:animEffect>
                                  </p:childTnLst>
                                </p:cTn>
                              </p:par>
                              <p:par>
                                <p:cTn id="35" presetID="22" presetClass="entr" presetSubtype="8" fill="hold" grpId="0" nodeType="withEffect">
                                  <p:stCondLst>
                                    <p:cond delay="700"/>
                                  </p:stCondLst>
                                  <p:childTnLst>
                                    <p:set>
                                      <p:cBhvr>
                                        <p:cTn id="36" dur="1" fill="hold">
                                          <p:stCondLst>
                                            <p:cond delay="0"/>
                                          </p:stCondLst>
                                        </p:cTn>
                                        <p:tgtEl>
                                          <p:spTgt spid="137"/>
                                        </p:tgtEl>
                                        <p:attrNameLst>
                                          <p:attrName>style.visibility</p:attrName>
                                        </p:attrNameLst>
                                      </p:cBhvr>
                                      <p:to>
                                        <p:strVal val="visible"/>
                                      </p:to>
                                    </p:set>
                                    <p:animEffect transition="in" filter="wipe(left)">
                                      <p:cBhvr>
                                        <p:cTn id="37" dur="500"/>
                                        <p:tgtEl>
                                          <p:spTgt spid="137"/>
                                        </p:tgtEl>
                                      </p:cBhvr>
                                    </p:animEffect>
                                  </p:childTnLst>
                                </p:cTn>
                              </p:par>
                              <p:par>
                                <p:cTn id="38" presetID="22" presetClass="entr" presetSubtype="8" fill="hold" grpId="0" nodeType="withEffect">
                                  <p:stCondLst>
                                    <p:cond delay="700"/>
                                  </p:stCondLst>
                                  <p:childTnLst>
                                    <p:set>
                                      <p:cBhvr>
                                        <p:cTn id="39" dur="1" fill="hold">
                                          <p:stCondLst>
                                            <p:cond delay="0"/>
                                          </p:stCondLst>
                                        </p:cTn>
                                        <p:tgtEl>
                                          <p:spTgt spid="138"/>
                                        </p:tgtEl>
                                        <p:attrNameLst>
                                          <p:attrName>style.visibility</p:attrName>
                                        </p:attrNameLst>
                                      </p:cBhvr>
                                      <p:to>
                                        <p:strVal val="visible"/>
                                      </p:to>
                                    </p:set>
                                    <p:animEffect transition="in" filter="wipe(left)">
                                      <p:cBhvr>
                                        <p:cTn id="40" dur="500"/>
                                        <p:tgtEl>
                                          <p:spTgt spid="138"/>
                                        </p:tgtEl>
                                      </p:cBhvr>
                                    </p:animEffect>
                                  </p:childTnLst>
                                </p:cTn>
                              </p:par>
                              <p:par>
                                <p:cTn id="41" presetID="10" presetClass="entr" presetSubtype="0" fill="hold" grpId="0" nodeType="withEffect">
                                  <p:stCondLst>
                                    <p:cond delay="700"/>
                                  </p:stCondLst>
                                  <p:childTnLst>
                                    <p:set>
                                      <p:cBhvr>
                                        <p:cTn id="42" dur="1" fill="hold">
                                          <p:stCondLst>
                                            <p:cond delay="0"/>
                                          </p:stCondLst>
                                        </p:cTn>
                                        <p:tgtEl>
                                          <p:spTgt spid="134"/>
                                        </p:tgtEl>
                                        <p:attrNameLst>
                                          <p:attrName>style.visibility</p:attrName>
                                        </p:attrNameLst>
                                      </p:cBhvr>
                                      <p:to>
                                        <p:strVal val="visible"/>
                                      </p:to>
                                    </p:set>
                                    <p:animEffect transition="in" filter="fade">
                                      <p:cBhvr>
                                        <p:cTn id="43" dur="500"/>
                                        <p:tgtEl>
                                          <p:spTgt spid="134"/>
                                        </p:tgtEl>
                                      </p:cBhvr>
                                    </p:animEffect>
                                  </p:childTnLst>
                                </p:cTn>
                              </p:par>
                              <p:par>
                                <p:cTn id="44" presetID="10" presetClass="entr" presetSubtype="0" fill="hold" grpId="0" nodeType="withEffect">
                                  <p:stCondLst>
                                    <p:cond delay="700"/>
                                  </p:stCondLst>
                                  <p:childTnLst>
                                    <p:set>
                                      <p:cBhvr>
                                        <p:cTn id="45" dur="1" fill="hold">
                                          <p:stCondLst>
                                            <p:cond delay="0"/>
                                          </p:stCondLst>
                                        </p:cTn>
                                        <p:tgtEl>
                                          <p:spTgt spid="124"/>
                                        </p:tgtEl>
                                        <p:attrNameLst>
                                          <p:attrName>style.visibility</p:attrName>
                                        </p:attrNameLst>
                                      </p:cBhvr>
                                      <p:to>
                                        <p:strVal val="visible"/>
                                      </p:to>
                                    </p:set>
                                    <p:animEffect transition="in" filter="fade">
                                      <p:cBhvr>
                                        <p:cTn id="46" dur="500"/>
                                        <p:tgtEl>
                                          <p:spTgt spid="124"/>
                                        </p:tgtEl>
                                      </p:cBhvr>
                                    </p:animEffect>
                                  </p:childTnLst>
                                </p:cTn>
                              </p:par>
                              <p:par>
                                <p:cTn id="47" presetID="10" presetClass="entr" presetSubtype="0" fill="hold" nodeType="withEffect">
                                  <p:stCondLst>
                                    <p:cond delay="70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500"/>
                                        <p:tgtEl>
                                          <p:spTgt spid="125"/>
                                        </p:tgtEl>
                                      </p:cBhvr>
                                    </p:animEffect>
                                  </p:childTnLst>
                                </p:cTn>
                              </p:par>
                              <p:par>
                                <p:cTn id="50" presetID="10" presetClass="entr" presetSubtype="0" fill="hold" nodeType="withEffect">
                                  <p:stCondLst>
                                    <p:cond delay="700"/>
                                  </p:stCondLst>
                                  <p:childTnLst>
                                    <p:set>
                                      <p:cBhvr>
                                        <p:cTn id="51" dur="1" fill="hold">
                                          <p:stCondLst>
                                            <p:cond delay="0"/>
                                          </p:stCondLst>
                                        </p:cTn>
                                        <p:tgtEl>
                                          <p:spTgt spid="126"/>
                                        </p:tgtEl>
                                        <p:attrNameLst>
                                          <p:attrName>style.visibility</p:attrName>
                                        </p:attrNameLst>
                                      </p:cBhvr>
                                      <p:to>
                                        <p:strVal val="visible"/>
                                      </p:to>
                                    </p:set>
                                    <p:animEffect transition="in" filter="fade">
                                      <p:cBhvr>
                                        <p:cTn id="52" dur="500"/>
                                        <p:tgtEl>
                                          <p:spTgt spid="126"/>
                                        </p:tgtEl>
                                      </p:cBhvr>
                                    </p:animEffect>
                                  </p:childTnLst>
                                </p:cTn>
                              </p:par>
                            </p:childTnLst>
                          </p:cTn>
                        </p:par>
                        <p:par>
                          <p:cTn id="53" fill="hold">
                            <p:stCondLst>
                              <p:cond delay="50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140"/>
                                        </p:tgtEl>
                                        <p:attrNameLst>
                                          <p:attrName>style.visibility</p:attrName>
                                        </p:attrNameLst>
                                      </p:cBhvr>
                                      <p:to>
                                        <p:strVal val="visible"/>
                                      </p:to>
                                    </p:set>
                                    <p:animEffect transition="in" filter="fade">
                                      <p:cBhvr>
                                        <p:cTn id="56" dur="100"/>
                                        <p:tgtEl>
                                          <p:spTgt spid="140"/>
                                        </p:tgtEl>
                                      </p:cBhvr>
                                    </p:animEffect>
                                  </p:childTnLst>
                                </p:cTn>
                              </p:par>
                            </p:childTnLst>
                          </p:cTn>
                        </p:par>
                        <p:par>
                          <p:cTn id="57" fill="hold">
                            <p:stCondLst>
                              <p:cond delay="349"/>
                            </p:stCondLst>
                            <p:childTnLst>
                              <p:par>
                                <p:cTn id="58" presetID="10" presetClass="entr" presetSubtype="0" fill="hold" grpId="0" nodeType="afterEffect">
                                  <p:stCondLst>
                                    <p:cond delay="0"/>
                                  </p:stCondLst>
                                  <p:iterate type="lt">
                                    <p:tmPct val="10000"/>
                                  </p:iterate>
                                  <p:childTnLst>
                                    <p:set>
                                      <p:cBhvr>
                                        <p:cTn id="59" dur="1" fill="hold">
                                          <p:stCondLst>
                                            <p:cond delay="0"/>
                                          </p:stCondLst>
                                        </p:cTn>
                                        <p:tgtEl>
                                          <p:spTgt spid="141"/>
                                        </p:tgtEl>
                                        <p:attrNameLst>
                                          <p:attrName>style.visibility</p:attrName>
                                        </p:attrNameLst>
                                      </p:cBhvr>
                                      <p:to>
                                        <p:strVal val="visible"/>
                                      </p:to>
                                    </p:set>
                                    <p:animEffect transition="in" filter="fade">
                                      <p:cBhvr>
                                        <p:cTn id="60" dur="100"/>
                                        <p:tgtEl>
                                          <p:spTgt spid="141"/>
                                        </p:tgtEl>
                                      </p:cBhvr>
                                    </p:animEffect>
                                  </p:childTnLst>
                                </p:cTn>
                              </p:par>
                            </p:childTnLst>
                          </p:cTn>
                        </p:par>
                        <p:par>
                          <p:cTn id="61" fill="hold">
                            <p:stCondLst>
                              <p:cond delay="80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142"/>
                                        </p:tgtEl>
                                        <p:attrNameLst>
                                          <p:attrName>style.visibility</p:attrName>
                                        </p:attrNameLst>
                                      </p:cBhvr>
                                      <p:to>
                                        <p:strVal val="visible"/>
                                      </p:to>
                                    </p:set>
                                    <p:animEffect transition="in" filter="fade">
                                      <p:cBhvr>
                                        <p:cTn id="64" dur="100"/>
                                        <p:tgtEl>
                                          <p:spTgt spid="142"/>
                                        </p:tgtEl>
                                      </p:cBhvr>
                                    </p:animEffect>
                                  </p:childTnLst>
                                </p:cTn>
                              </p:par>
                            </p:childTnLst>
                          </p:cTn>
                        </p:par>
                        <p:par>
                          <p:cTn id="65" fill="hold">
                            <p:stCondLst>
                              <p:cond delay="1149"/>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143"/>
                                        </p:tgtEl>
                                        <p:attrNameLst>
                                          <p:attrName>style.visibility</p:attrName>
                                        </p:attrNameLst>
                                      </p:cBhvr>
                                      <p:to>
                                        <p:strVal val="visible"/>
                                      </p:to>
                                    </p:set>
                                    <p:animEffect transition="in" filter="fade">
                                      <p:cBhvr>
                                        <p:cTn id="68" dur="100"/>
                                        <p:tgtEl>
                                          <p:spTgt spid="143"/>
                                        </p:tgtEl>
                                      </p:cBhvr>
                                    </p:animEffect>
                                  </p:childTnLst>
                                </p:cTn>
                              </p:par>
                            </p:childTnLst>
                          </p:cTn>
                        </p:par>
                        <p:par>
                          <p:cTn id="69" fill="hold">
                            <p:stCondLst>
                              <p:cond delay="1540"/>
                            </p:stCondLst>
                            <p:childTnLst>
                              <p:par>
                                <p:cTn id="70" presetID="16" presetClass="entr" presetSubtype="26" fill="hold" grpId="0" nodeType="afterEffect">
                                  <p:stCondLst>
                                    <p:cond delay="0"/>
                                  </p:stCondLst>
                                  <p:childTnLst>
                                    <p:set>
                                      <p:cBhvr>
                                        <p:cTn id="71" dur="1" fill="hold">
                                          <p:stCondLst>
                                            <p:cond delay="0"/>
                                          </p:stCondLst>
                                        </p:cTn>
                                        <p:tgtEl>
                                          <p:spTgt spid="144"/>
                                        </p:tgtEl>
                                        <p:attrNameLst>
                                          <p:attrName>style.visibility</p:attrName>
                                        </p:attrNameLst>
                                      </p:cBhvr>
                                      <p:to>
                                        <p:strVal val="visible"/>
                                      </p:to>
                                    </p:set>
                                    <p:animEffect transition="in" filter="barn(inHorizontal)">
                                      <p:cBhvr>
                                        <p:cTn id="72" dur="500"/>
                                        <p:tgtEl>
                                          <p:spTgt spid="144"/>
                                        </p:tgtEl>
                                      </p:cBhvr>
                                    </p:animEffect>
                                  </p:childTnLst>
                                </p:cTn>
                              </p:par>
                            </p:childTnLst>
                          </p:cTn>
                        </p:par>
                        <p:par>
                          <p:cTn id="73" fill="hold">
                            <p:stCondLst>
                              <p:cond delay="2040"/>
                            </p:stCondLst>
                            <p:childTnLst>
                              <p:par>
                                <p:cTn id="74" presetID="10" presetClass="entr" presetSubtype="0" fill="hold" grpId="0" nodeType="afterEffect">
                                  <p:stCondLst>
                                    <p:cond delay="0"/>
                                  </p:stCondLst>
                                  <p:iterate type="lt">
                                    <p:tmPct val="10000"/>
                                  </p:iterate>
                                  <p:childTnLst>
                                    <p:set>
                                      <p:cBhvr>
                                        <p:cTn id="75" dur="1" fill="hold">
                                          <p:stCondLst>
                                            <p:cond delay="0"/>
                                          </p:stCondLst>
                                        </p:cTn>
                                        <p:tgtEl>
                                          <p:spTgt spid="145"/>
                                        </p:tgtEl>
                                        <p:attrNameLst>
                                          <p:attrName>style.visibility</p:attrName>
                                        </p:attrNameLst>
                                      </p:cBhvr>
                                      <p:to>
                                        <p:strVal val="visible"/>
                                      </p:to>
                                    </p:set>
                                    <p:animEffect transition="in" filter="fade">
                                      <p:cBhvr>
                                        <p:cTn id="76" dur="1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4" grpId="0" bldLvl="0" animBg="1"/>
      <p:bldP spid="134" grpId="0" bldLvl="0" animBg="1"/>
      <p:bldP spid="135" grpId="0" bldLvl="0" animBg="1"/>
      <p:bldP spid="136" grpId="0" bldLvl="0" animBg="1"/>
      <p:bldP spid="137" grpId="0" bldLvl="0" animBg="1"/>
      <p:bldP spid="138" grpId="0" bldLvl="0" animBg="1"/>
      <p:bldP spid="140" grpId="0"/>
      <p:bldP spid="141" grpId="0"/>
      <p:bldP spid="142" grpId="0"/>
      <p:bldP spid="143" grpId="0"/>
      <p:bldP spid="144" grpId="0" bldLvl="0" animBg="1"/>
      <p:bldP spid="1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3"/>
          <p:cNvSpPr txBox="1">
            <a:spLocks noChangeArrowheads="1"/>
          </p:cNvSpPr>
          <p:nvPr/>
        </p:nvSpPr>
        <p:spPr bwMode="auto">
          <a:xfrm>
            <a:off x="1511824" y="269901"/>
            <a:ext cx="1524000" cy="368935"/>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l"/>
            <a:r>
              <a:rPr lang="zh-CN" altLang="en-US" sz="2400" b="1" dirty="0" smtClean="0">
                <a:solidFill>
                  <a:schemeClr val="accent1">
                    <a:lumMod val="50000"/>
                  </a:schemeClr>
                </a:solidFill>
                <a:latin typeface="Arial" panose="020B0604020202020204" pitchFamily="34" charset="0"/>
                <a:ea typeface="微软雅黑" panose="020B0503020204020204" pitchFamily="34" charset="-122"/>
                <a:sym typeface="Calibri" panose="020F0502020204030204" pitchFamily="34" charset="0"/>
              </a:rPr>
              <a:t>农村社会学</a:t>
            </a:r>
            <a:endParaRPr lang="zh-CN" altLang="en-US" sz="2400" b="1"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9"/>
          <p:cNvSpPr/>
          <p:nvPr>
            <p:custDataLst>
              <p:tags r:id="rId1"/>
            </p:custDataLst>
          </p:nvPr>
        </p:nvSpPr>
        <p:spPr>
          <a:xfrm>
            <a:off x="1382486" y="751389"/>
            <a:ext cx="10809514"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804670" y="2216785"/>
            <a:ext cx="925195" cy="3046095"/>
          </a:xfrm>
          <a:prstGeom prst="rect">
            <a:avLst/>
          </a:prstGeom>
          <a:noFill/>
        </p:spPr>
        <p:txBody>
          <a:bodyPr wrap="square" rtlCol="0">
            <a:spAutoFit/>
            <a:scene3d>
              <a:camera prst="orthographicFront"/>
              <a:lightRig rig="threePt" dir="t"/>
            </a:scene3d>
          </a:bodyPr>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学习计划</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p:txBody>
      </p:sp>
      <p:sp>
        <p:nvSpPr>
          <p:cNvPr id="2" name="文本框 1"/>
          <p:cNvSpPr txBox="1"/>
          <p:nvPr/>
        </p:nvSpPr>
        <p:spPr>
          <a:xfrm>
            <a:off x="478790" y="442595"/>
            <a:ext cx="755650" cy="368299"/>
          </a:xfrm>
          <a:prstGeom prst="chevron">
            <a:avLst/>
          </a:prstGeom>
          <a:solidFill>
            <a:srgbClr val="203864"/>
          </a:solidFill>
        </p:spPr>
        <p:txBody>
          <a:bodyPr wrap="square" rtlCol="0">
            <a:spAutoFit/>
          </a:bodyPr>
          <a:p>
            <a:endParaRPr lang="zh-CN" altLang="en-US"/>
          </a:p>
        </p:txBody>
      </p:sp>
      <p:pic>
        <p:nvPicPr>
          <p:cNvPr id="6" name="内容占位符 5" descr="d:\Users\Administrator\Desktop\1956279920.jpg1956279920"/>
          <p:cNvPicPr>
            <a:picLocks noChangeAspect="1"/>
          </p:cNvPicPr>
          <p:nvPr>
            <p:ph idx="1"/>
          </p:nvPr>
        </p:nvPicPr>
        <p:blipFill>
          <a:blip r:embed="rId2"/>
          <a:srcRect l="4256" t="5705" r="2214" b="1870"/>
          <a:stretch>
            <a:fillRect/>
          </a:stretch>
        </p:blipFill>
        <p:spPr>
          <a:xfrm>
            <a:off x="3380105" y="810895"/>
            <a:ext cx="7731760" cy="5663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3"/>
          <p:cNvSpPr txBox="1">
            <a:spLocks noChangeArrowheads="1"/>
          </p:cNvSpPr>
          <p:nvPr/>
        </p:nvSpPr>
        <p:spPr bwMode="auto">
          <a:xfrm>
            <a:off x="1511824" y="269901"/>
            <a:ext cx="1524000" cy="368935"/>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l"/>
            <a:r>
              <a:rPr lang="zh-CN" altLang="en-US" sz="2400" b="1" dirty="0" smtClean="0">
                <a:solidFill>
                  <a:schemeClr val="accent1">
                    <a:lumMod val="50000"/>
                  </a:schemeClr>
                </a:solidFill>
                <a:latin typeface="Arial" panose="020B0604020202020204" pitchFamily="34" charset="0"/>
                <a:ea typeface="微软雅黑" panose="020B0503020204020204" pitchFamily="34" charset="-122"/>
                <a:sym typeface="Calibri" panose="020F0502020204030204" pitchFamily="34" charset="0"/>
              </a:rPr>
              <a:t>农村社会学</a:t>
            </a:r>
            <a:endParaRPr lang="zh-CN" altLang="en-US" sz="2400" b="1"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任意多边形 49"/>
          <p:cNvSpPr/>
          <p:nvPr>
            <p:custDataLst>
              <p:tags r:id="rId1"/>
            </p:custDataLst>
          </p:nvPr>
        </p:nvSpPr>
        <p:spPr>
          <a:xfrm>
            <a:off x="1382486" y="751389"/>
            <a:ext cx="10809514"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804670" y="2216785"/>
            <a:ext cx="925195" cy="3046095"/>
          </a:xfrm>
          <a:prstGeom prst="rect">
            <a:avLst/>
          </a:prstGeom>
          <a:noFill/>
        </p:spPr>
        <p:txBody>
          <a:bodyPr wrap="square" rtlCol="0">
            <a:spAutoFit/>
            <a:scene3d>
              <a:camera prst="orthographicFront"/>
              <a:lightRig rig="threePt" dir="t"/>
            </a:scene3d>
          </a:bodyPr>
          <a:p>
            <a:r>
              <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rPr>
              <a:t>学习计划</a:t>
            </a:r>
            <a:endParaRPr lang="zh-CN" altLang="en-US" sz="4800">
              <a:solidFill>
                <a:schemeClr val="accent1"/>
              </a:solidFill>
              <a:effectLst>
                <a:outerShdw blurRad="38100" dist="25400" dir="5400000" algn="ctr" rotWithShape="0">
                  <a:srgbClr val="6E747A">
                    <a:alpha val="43000"/>
                  </a:srgbClr>
                </a:outerShdw>
              </a:effectLst>
              <a:latin typeface="新宋体" panose="02010609030101010101" pitchFamily="49" charset="-122"/>
              <a:ea typeface="新宋体" panose="02010609030101010101" pitchFamily="49" charset="-122"/>
            </a:endParaRPr>
          </a:p>
        </p:txBody>
      </p:sp>
      <p:sp>
        <p:nvSpPr>
          <p:cNvPr id="2" name="文本框 1"/>
          <p:cNvSpPr txBox="1"/>
          <p:nvPr/>
        </p:nvSpPr>
        <p:spPr>
          <a:xfrm>
            <a:off x="478790" y="442595"/>
            <a:ext cx="755650" cy="368299"/>
          </a:xfrm>
          <a:prstGeom prst="chevron">
            <a:avLst/>
          </a:prstGeom>
          <a:solidFill>
            <a:srgbClr val="203864"/>
          </a:solidFill>
        </p:spPr>
        <p:txBody>
          <a:bodyPr wrap="square" rtlCol="0">
            <a:spAutoFit/>
          </a:bodyPr>
          <a:p>
            <a:endParaRPr lang="zh-CN" altLang="en-US"/>
          </a:p>
        </p:txBody>
      </p:sp>
      <p:pic>
        <p:nvPicPr>
          <p:cNvPr id="6" name="内容占位符 5" descr="1315699261"/>
          <p:cNvPicPr>
            <a:picLocks noChangeAspect="1"/>
          </p:cNvPicPr>
          <p:nvPr>
            <p:ph idx="1"/>
          </p:nvPr>
        </p:nvPicPr>
        <p:blipFill>
          <a:blip r:embed="rId2"/>
          <a:srcRect l="822" t="10290" r="219" b="8995"/>
          <a:stretch>
            <a:fillRect/>
          </a:stretch>
        </p:blipFill>
        <p:spPr>
          <a:xfrm>
            <a:off x="3256280" y="810895"/>
            <a:ext cx="7449185" cy="597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bwMode="auto">
          <a:xfrm>
            <a:off x="1168735" y="2332276"/>
            <a:ext cx="2030730" cy="617855"/>
          </a:xfrm>
          <a:prstGeom prst="rect">
            <a:avLst/>
          </a:prstGeom>
          <a:noFill/>
        </p:spPr>
        <p:txBody>
          <a:bodyPr wrap="none" lIns="126868" tIns="63434" rIns="126868" bIns="63434">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3200" dirty="0" smtClean="0">
                <a:solidFill>
                  <a:schemeClr val="tx1">
                    <a:lumMod val="75000"/>
                    <a:lumOff val="25000"/>
                  </a:schemeClr>
                </a:solidFill>
                <a:latin typeface="楷体" panose="02010609060101010101" charset="-122"/>
                <a:ea typeface="楷体" panose="02010609060101010101" charset="-122"/>
              </a:rPr>
              <a:t>形考作业</a:t>
            </a:r>
            <a:endParaRPr lang="zh-CN" altLang="en-US" sz="3200" dirty="0">
              <a:solidFill>
                <a:schemeClr val="tx1">
                  <a:lumMod val="75000"/>
                  <a:lumOff val="25000"/>
                </a:schemeClr>
              </a:solidFill>
              <a:latin typeface="楷体" panose="02010609060101010101" charset="-122"/>
              <a:ea typeface="楷体" panose="02010609060101010101" charset="-122"/>
            </a:endParaRPr>
          </a:p>
        </p:txBody>
      </p:sp>
      <p:sp>
        <p:nvSpPr>
          <p:cNvPr id="28" name="TextBox 27"/>
          <p:cNvSpPr txBox="1"/>
          <p:nvPr/>
        </p:nvSpPr>
        <p:spPr bwMode="auto">
          <a:xfrm>
            <a:off x="8449327" y="2620661"/>
            <a:ext cx="2030730" cy="617855"/>
          </a:xfrm>
          <a:prstGeom prst="rect">
            <a:avLst/>
          </a:prstGeom>
          <a:noFill/>
        </p:spPr>
        <p:txBody>
          <a:bodyPr wrap="none" lIns="126868" tIns="63434" rIns="126868" bIns="63434">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3200" dirty="0">
                <a:solidFill>
                  <a:schemeClr val="tx1">
                    <a:lumMod val="75000"/>
                    <a:lumOff val="25000"/>
                  </a:schemeClr>
                </a:solidFill>
                <a:latin typeface="楷体_GB2312" panose="02010609030101010101" charset="-122"/>
                <a:ea typeface="楷体_GB2312" panose="02010609030101010101" charset="-122"/>
              </a:rPr>
              <a:t>视频资料</a:t>
            </a:r>
            <a:endParaRPr lang="zh-CN" altLang="en-US" sz="3200" dirty="0">
              <a:solidFill>
                <a:schemeClr val="tx1">
                  <a:lumMod val="75000"/>
                  <a:lumOff val="25000"/>
                </a:schemeClr>
              </a:solidFill>
              <a:latin typeface="楷体_GB2312" panose="02010609030101010101" charset="-122"/>
              <a:ea typeface="楷体_GB2312" panose="02010609030101010101" charset="-122"/>
            </a:endParaRPr>
          </a:p>
        </p:txBody>
      </p:sp>
      <p:sp>
        <p:nvSpPr>
          <p:cNvPr id="30" name="TextBox 29"/>
          <p:cNvSpPr txBox="1"/>
          <p:nvPr/>
        </p:nvSpPr>
        <p:spPr bwMode="auto">
          <a:xfrm>
            <a:off x="4438592" y="1388488"/>
            <a:ext cx="1181100" cy="638810"/>
          </a:xfrm>
          <a:prstGeom prst="rect">
            <a:avLst/>
          </a:prstGeom>
          <a:noFill/>
        </p:spPr>
        <p:txBody>
          <a:bodyPr wrap="none" lIns="126868" tIns="63434" rIns="126868" bIns="63434">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3335" b="1" dirty="0" smtClean="0">
                <a:solidFill>
                  <a:schemeClr val="tx1">
                    <a:lumMod val="75000"/>
                    <a:lumOff val="25000"/>
                  </a:schemeClr>
                </a:solidFill>
                <a:latin typeface="新宋体" panose="02010609030101010101" pitchFamily="49" charset="-122"/>
                <a:ea typeface="新宋体" panose="02010609030101010101" pitchFamily="49" charset="-122"/>
              </a:rPr>
              <a:t>教材</a:t>
            </a:r>
            <a:endParaRPr lang="zh-CN" altLang="en-US" sz="3335" b="1" dirty="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35" name="任意多边形 34"/>
          <p:cNvSpPr/>
          <p:nvPr/>
        </p:nvSpPr>
        <p:spPr>
          <a:xfrm>
            <a:off x="7879929" y="2971655"/>
            <a:ext cx="629034" cy="60336"/>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36" name="任意多边形 35"/>
          <p:cNvSpPr/>
          <p:nvPr/>
        </p:nvSpPr>
        <p:spPr>
          <a:xfrm>
            <a:off x="7562520" y="5119204"/>
            <a:ext cx="482463"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37" name="任意多边形 36"/>
          <p:cNvSpPr/>
          <p:nvPr/>
        </p:nvSpPr>
        <p:spPr>
          <a:xfrm flipV="1">
            <a:off x="3199051" y="4888370"/>
            <a:ext cx="637070" cy="60336"/>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38" name="任意多边形 37"/>
          <p:cNvSpPr/>
          <p:nvPr/>
        </p:nvSpPr>
        <p:spPr>
          <a:xfrm>
            <a:off x="3199048" y="2728635"/>
            <a:ext cx="1936339" cy="98783"/>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tx1">
                <a:lumMod val="85000"/>
                <a:lumOff val="1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39" name="任意多边形 38"/>
          <p:cNvSpPr/>
          <p:nvPr/>
        </p:nvSpPr>
        <p:spPr>
          <a:xfrm rot="16200000">
            <a:off x="6631187" y="2863970"/>
            <a:ext cx="700513" cy="60942"/>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rgbClr val="3D907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40" name="TextBox 39"/>
          <p:cNvSpPr txBox="1"/>
          <p:nvPr/>
        </p:nvSpPr>
        <p:spPr>
          <a:xfrm>
            <a:off x="1378585" y="2922905"/>
            <a:ext cx="1821815" cy="679450"/>
          </a:xfrm>
          <a:prstGeom prst="rect">
            <a:avLst/>
          </a:prstGeom>
          <a:noFill/>
        </p:spPr>
        <p:txBody>
          <a:bodyPr wrap="square" lIns="126868" tIns="63434" rIns="126868" bIns="63434" rtlCol="0">
            <a:spAutoFit/>
          </a:bodyPr>
          <a:lstStyle/>
          <a:p>
            <a:pPr>
              <a:lnSpc>
                <a:spcPct val="150000"/>
              </a:lnSpc>
            </a:pPr>
            <a:r>
              <a:rPr lang="zh-CN" altLang="en-US" sz="2400" dirty="0" smtClean="0">
                <a:solidFill>
                  <a:schemeClr val="tx1">
                    <a:lumMod val="75000"/>
                    <a:lumOff val="25000"/>
                  </a:schemeClr>
                </a:solidFill>
                <a:latin typeface="华文中宋" panose="02010600040101010101" charset="-122"/>
                <a:ea typeface="华文中宋" panose="02010600040101010101" charset="-122"/>
              </a:rPr>
              <a:t>按时提交</a:t>
            </a:r>
            <a:endParaRPr lang="zh-CN" altLang="en-US" sz="2400" dirty="0" smtClean="0">
              <a:solidFill>
                <a:schemeClr val="tx1">
                  <a:lumMod val="75000"/>
                  <a:lumOff val="25000"/>
                </a:schemeClr>
              </a:solidFill>
              <a:latin typeface="华文中宋" panose="02010600040101010101" charset="-122"/>
              <a:ea typeface="华文中宋" panose="02010600040101010101" charset="-122"/>
            </a:endParaRPr>
          </a:p>
        </p:txBody>
      </p:sp>
      <p:sp>
        <p:nvSpPr>
          <p:cNvPr id="44" name="TextBox 43"/>
          <p:cNvSpPr txBox="1"/>
          <p:nvPr/>
        </p:nvSpPr>
        <p:spPr>
          <a:xfrm>
            <a:off x="6724650" y="1536700"/>
            <a:ext cx="2623820" cy="909955"/>
          </a:xfrm>
          <a:prstGeom prst="rect">
            <a:avLst/>
          </a:prstGeom>
          <a:noFill/>
        </p:spPr>
        <p:txBody>
          <a:bodyPr wrap="square" lIns="126868" tIns="63434" rIns="126868" bIns="63434" rtlCol="0">
            <a:spAutoFit/>
          </a:bodyPr>
          <a:lstStyle/>
          <a:p>
            <a:pPr>
              <a:lnSpc>
                <a:spcPct val="150000"/>
              </a:lnSpc>
            </a:pPr>
            <a:r>
              <a:rPr lang="zh-CN" altLang="en-US" sz="3400" b="1" dirty="0" smtClean="0">
                <a:solidFill>
                  <a:schemeClr val="tx1">
                    <a:lumMod val="75000"/>
                    <a:lumOff val="25000"/>
                  </a:schemeClr>
                </a:solidFill>
                <a:uFillTx/>
                <a:latin typeface="新宋体" panose="02010609030101010101" pitchFamily="49" charset="-122"/>
                <a:ea typeface="新宋体" panose="02010609030101010101" pitchFamily="49" charset="-122"/>
              </a:rPr>
              <a:t>国开学习网</a:t>
            </a:r>
            <a:endParaRPr lang="zh-CN" altLang="en-US" sz="3400" b="1" dirty="0" smtClean="0">
              <a:solidFill>
                <a:schemeClr val="tx1">
                  <a:lumMod val="75000"/>
                  <a:lumOff val="25000"/>
                </a:schemeClr>
              </a:solidFill>
              <a:uFillTx/>
              <a:latin typeface="新宋体" panose="02010609030101010101" pitchFamily="49" charset="-122"/>
              <a:ea typeface="新宋体" panose="02010609030101010101" pitchFamily="49" charset="-122"/>
            </a:endParaRPr>
          </a:p>
        </p:txBody>
      </p:sp>
      <p:grpSp>
        <p:nvGrpSpPr>
          <p:cNvPr id="3" name="Group 4"/>
          <p:cNvGrpSpPr>
            <a:grpSpLocks noChangeAspect="1"/>
          </p:cNvGrpSpPr>
          <p:nvPr/>
        </p:nvGrpSpPr>
        <p:grpSpPr bwMode="auto">
          <a:xfrm>
            <a:off x="3594887" y="1467412"/>
            <a:ext cx="4572830" cy="5304209"/>
            <a:chOff x="1797" y="304"/>
            <a:chExt cx="2161" cy="2634"/>
          </a:xfrm>
          <a:solidFill>
            <a:schemeClr val="accent1">
              <a:lumMod val="75000"/>
            </a:schemeClr>
          </a:solidFill>
          <a:scene3d>
            <a:camera prst="orthographicFront">
              <a:rot lat="0" lon="0" rev="0"/>
            </a:camera>
            <a:lightRig rig="balanced" dir="t">
              <a:rot lat="0" lon="0" rev="8700000"/>
            </a:lightRig>
          </a:scene3d>
        </p:grpSpPr>
        <p:sp>
          <p:nvSpPr>
            <p:cNvPr id="46" name="Freeform 5"/>
            <p:cNvSpPr/>
            <p:nvPr/>
          </p:nvSpPr>
          <p:spPr bwMode="auto">
            <a:xfrm>
              <a:off x="1940" y="635"/>
              <a:ext cx="1881" cy="2303"/>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a14="http://schemas.microsoft.com/office/drawing/2010/main" w="9525">
                  <a:solidFill>
                    <a:srgbClr val="000000"/>
                  </a:solidFill>
                  <a:round/>
                </a14:hiddenLine>
              </a:ext>
            </a:extLst>
          </p:spPr>
          <p:txBody>
            <a:bodyPr vert="horz" wrap="square" lIns="95246" tIns="47623" rIns="95246" bIns="47623" numCol="1" anchor="t" anchorCtr="0" compatLnSpc="1"/>
            <a:lstStyle/>
            <a:p>
              <a:endParaRPr lang="zh-CN" altLang="en-US" sz="1875"/>
            </a:p>
          </p:txBody>
        </p:sp>
        <p:sp>
          <p:nvSpPr>
            <p:cNvPr id="47" name="Freeform 6"/>
            <p:cNvSpPr/>
            <p:nvPr/>
          </p:nvSpPr>
          <p:spPr bwMode="auto">
            <a:xfrm>
              <a:off x="1839" y="687"/>
              <a:ext cx="257" cy="299"/>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48" name="Freeform 7"/>
            <p:cNvSpPr/>
            <p:nvPr/>
          </p:nvSpPr>
          <p:spPr bwMode="auto">
            <a:xfrm>
              <a:off x="2781" y="304"/>
              <a:ext cx="259" cy="299"/>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49" name="Freeform 8"/>
            <p:cNvSpPr/>
            <p:nvPr/>
          </p:nvSpPr>
          <p:spPr bwMode="auto">
            <a:xfrm>
              <a:off x="3701" y="876"/>
              <a:ext cx="257" cy="297"/>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0" name="Freeform 9"/>
            <p:cNvSpPr/>
            <p:nvPr/>
          </p:nvSpPr>
          <p:spPr bwMode="auto">
            <a:xfrm>
              <a:off x="3540" y="1897"/>
              <a:ext cx="260" cy="299"/>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1" name="Freeform 10"/>
            <p:cNvSpPr/>
            <p:nvPr/>
          </p:nvSpPr>
          <p:spPr bwMode="auto">
            <a:xfrm>
              <a:off x="2368" y="770"/>
              <a:ext cx="258" cy="299"/>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2" name="Freeform 11"/>
            <p:cNvSpPr/>
            <p:nvPr/>
          </p:nvSpPr>
          <p:spPr bwMode="auto">
            <a:xfrm>
              <a:off x="1797" y="1818"/>
              <a:ext cx="258" cy="297"/>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3" name="Freeform 12"/>
            <p:cNvSpPr/>
            <p:nvPr/>
          </p:nvSpPr>
          <p:spPr bwMode="auto">
            <a:xfrm>
              <a:off x="3254" y="992"/>
              <a:ext cx="258" cy="297"/>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4" name="Freeform 13"/>
            <p:cNvSpPr/>
            <p:nvPr/>
          </p:nvSpPr>
          <p:spPr bwMode="auto">
            <a:xfrm>
              <a:off x="3200" y="2295"/>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5" name="Freeform 14"/>
            <p:cNvSpPr/>
            <p:nvPr/>
          </p:nvSpPr>
          <p:spPr bwMode="auto">
            <a:xfrm>
              <a:off x="2228" y="1290"/>
              <a:ext cx="142" cy="166"/>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6" name="Freeform 15"/>
            <p:cNvSpPr/>
            <p:nvPr/>
          </p:nvSpPr>
          <p:spPr bwMode="auto">
            <a:xfrm>
              <a:off x="2712" y="1038"/>
              <a:ext cx="142" cy="164"/>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7" name="Freeform 16"/>
            <p:cNvSpPr/>
            <p:nvPr/>
          </p:nvSpPr>
          <p:spPr bwMode="auto">
            <a:xfrm>
              <a:off x="2998" y="1892"/>
              <a:ext cx="143" cy="164"/>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8" name="Freeform 17"/>
            <p:cNvSpPr/>
            <p:nvPr/>
          </p:nvSpPr>
          <p:spPr bwMode="auto">
            <a:xfrm>
              <a:off x="2150" y="1737"/>
              <a:ext cx="142" cy="166"/>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59" name="Freeform 18"/>
            <p:cNvSpPr/>
            <p:nvPr/>
          </p:nvSpPr>
          <p:spPr bwMode="auto">
            <a:xfrm>
              <a:off x="3503" y="1355"/>
              <a:ext cx="144" cy="166"/>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60" name="Freeform 19"/>
            <p:cNvSpPr/>
            <p:nvPr/>
          </p:nvSpPr>
          <p:spPr bwMode="auto">
            <a:xfrm>
              <a:off x="2525" y="2057"/>
              <a:ext cx="142" cy="166"/>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sp>
          <p:nvSpPr>
            <p:cNvPr id="61" name="Freeform 20"/>
            <p:cNvSpPr/>
            <p:nvPr/>
          </p:nvSpPr>
          <p:spPr bwMode="auto">
            <a:xfrm>
              <a:off x="2934" y="1397"/>
              <a:ext cx="142" cy="165"/>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grpFill/>
            <a:ln>
              <a:noFill/>
            </a:ln>
            <a:effectLst>
              <a:outerShdw blurRad="44450" dist="27940" dir="5400000" algn="ctr">
                <a:srgbClr val="000000">
                  <a:alpha val="32000"/>
                </a:srgbClr>
              </a:outerShdw>
            </a:effectLst>
            <a:sp3d>
              <a:bevelT w="190500" h="38100"/>
            </a:sp3d>
          </p:spPr>
          <p:txBody>
            <a:bodyPr/>
            <a:lstStyle/>
            <a:p>
              <a:endParaRPr lang="zh-CN" altLang="en-US" sz="2290" dirty="0"/>
            </a:p>
          </p:txBody>
        </p:sp>
      </p:grpSp>
      <p:sp>
        <p:nvSpPr>
          <p:cNvPr id="2" name="标题 1"/>
          <p:cNvSpPr>
            <a:spLocks noGrp="1"/>
          </p:cNvSpPr>
          <p:nvPr>
            <p:ph type="title"/>
          </p:nvPr>
        </p:nvSpPr>
        <p:spPr/>
        <p:txBody>
          <a:bodyPr/>
          <a:lstStyle/>
          <a:p>
            <a:r>
              <a:rPr lang="en-US" altLang="zh-CN" dirty="0" smtClean="0">
                <a:solidFill>
                  <a:schemeClr val="accent1">
                    <a:lumMod val="50000"/>
                  </a:schemeClr>
                </a:solidFill>
              </a:rPr>
              <a:t> </a:t>
            </a:r>
            <a:r>
              <a:rPr lang="zh-CN" altLang="en-US" dirty="0" smtClean="0">
                <a:solidFill>
                  <a:schemeClr val="accent1">
                    <a:lumMod val="50000"/>
                  </a:schemeClr>
                </a:solidFill>
              </a:rPr>
              <a:t>综合利用学习资源</a:t>
            </a:r>
            <a:endParaRPr lang="zh-CN" altLang="en-US" dirty="0" smtClean="0">
              <a:solidFill>
                <a:schemeClr val="accent1">
                  <a:lumMod val="50000"/>
                </a:schemeClr>
              </a:solidFill>
            </a:endParaRPr>
          </a:p>
        </p:txBody>
      </p:sp>
      <p:sp>
        <p:nvSpPr>
          <p:cNvPr id="45" name="TextBox 44"/>
          <p:cNvSpPr txBox="1"/>
          <p:nvPr/>
        </p:nvSpPr>
        <p:spPr bwMode="auto">
          <a:xfrm>
            <a:off x="7623175" y="4832985"/>
            <a:ext cx="3514725" cy="1510665"/>
          </a:xfrm>
          <a:prstGeom prst="rect">
            <a:avLst/>
          </a:prstGeom>
          <a:noFill/>
        </p:spPr>
        <p:txBody>
          <a:bodyPr wrap="square" lIns="126868" tIns="63434" rIns="126868" bIns="63434">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3200" kern="0" dirty="0" smtClean="0">
                <a:solidFill>
                  <a:schemeClr val="tx1">
                    <a:lumMod val="75000"/>
                    <a:lumOff val="25000"/>
                  </a:schemeClr>
                </a:solidFill>
                <a:uFillTx/>
                <a:latin typeface="楷体_GB2312" panose="02010609030101010101" charset="-122"/>
                <a:ea typeface="楷体_GB2312" panose="02010609030101010101" charset="-122"/>
              </a:rPr>
              <a:t>参考书籍</a:t>
            </a:r>
            <a:endParaRPr lang="zh-CN" altLang="en-US" sz="2500" dirty="0" smtClean="0">
              <a:solidFill>
                <a:schemeClr val="tx1">
                  <a:lumMod val="75000"/>
                  <a:lumOff val="25000"/>
                </a:schemeClr>
              </a:solidFill>
            </a:endParaRPr>
          </a:p>
          <a:p>
            <a:pPr>
              <a:spcBef>
                <a:spcPts val="1200"/>
              </a:spcBef>
            </a:pPr>
            <a:r>
              <a:rPr lang="zh-CN" altLang="en-US" sz="2400" dirty="0">
                <a:solidFill>
                  <a:schemeClr val="tx1">
                    <a:lumMod val="75000"/>
                    <a:lumOff val="25000"/>
                  </a:schemeClr>
                </a:solidFill>
                <a:latin typeface="华文中宋" panose="02010600040101010101" charset="-122"/>
                <a:ea typeface="华文中宋" panose="02010600040101010101" charset="-122"/>
              </a:rPr>
              <a:t>社会工作概论</a:t>
            </a:r>
            <a:endParaRPr lang="zh-CN" altLang="en-US" sz="2400" dirty="0">
              <a:solidFill>
                <a:schemeClr val="tx1">
                  <a:lumMod val="75000"/>
                  <a:lumOff val="25000"/>
                </a:schemeClr>
              </a:solidFill>
              <a:latin typeface="华文中宋" panose="02010600040101010101" charset="-122"/>
              <a:ea typeface="华文中宋" panose="02010600040101010101" charset="-122"/>
            </a:endParaRPr>
          </a:p>
          <a:p>
            <a:r>
              <a:rPr lang="zh-CN" altLang="en-US" sz="2400" dirty="0">
                <a:solidFill>
                  <a:schemeClr val="tx1">
                    <a:lumMod val="75000"/>
                    <a:lumOff val="25000"/>
                  </a:schemeClr>
                </a:solidFill>
                <a:latin typeface="华文中宋" panose="02010600040101010101" charset="-122"/>
                <a:ea typeface="华文中宋" panose="02010600040101010101" charset="-122"/>
              </a:rPr>
              <a:t>社会学教程</a:t>
            </a:r>
            <a:endParaRPr lang="zh-CN" altLang="en-US" sz="2400" dirty="0">
              <a:solidFill>
                <a:schemeClr val="tx1">
                  <a:lumMod val="75000"/>
                  <a:lumOff val="25000"/>
                </a:schemeClr>
              </a:solidFill>
              <a:latin typeface="华文中宋" panose="02010600040101010101" charset="-122"/>
              <a:ea typeface="华文中宋" panose="02010600040101010101" charset="-122"/>
            </a:endParaRPr>
          </a:p>
        </p:txBody>
      </p:sp>
      <p:sp>
        <p:nvSpPr>
          <p:cNvPr id="62" name="任意多边形 61"/>
          <p:cNvSpPr/>
          <p:nvPr/>
        </p:nvSpPr>
        <p:spPr>
          <a:xfrm rot="16200000">
            <a:off x="5060642" y="2277647"/>
            <a:ext cx="440857" cy="47637"/>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rgbClr val="3D907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63" name="TextBox 62"/>
          <p:cNvSpPr txBox="1"/>
          <p:nvPr/>
        </p:nvSpPr>
        <p:spPr bwMode="auto">
          <a:xfrm>
            <a:off x="497840" y="4665345"/>
            <a:ext cx="3582670" cy="1572260"/>
          </a:xfrm>
          <a:prstGeom prst="rect">
            <a:avLst/>
          </a:prstGeom>
          <a:noFill/>
        </p:spPr>
        <p:txBody>
          <a:bodyPr wrap="square" lIns="126868" tIns="63434" rIns="126868" bIns="63434">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pPr>
              <a:spcBef>
                <a:spcPts val="600"/>
              </a:spcBef>
            </a:pPr>
            <a:r>
              <a:rPr lang="zh-CN" altLang="en-US" sz="3200" dirty="0" smtClean="0">
                <a:solidFill>
                  <a:schemeClr val="tx1">
                    <a:lumMod val="75000"/>
                    <a:lumOff val="25000"/>
                  </a:schemeClr>
                </a:solidFill>
                <a:latin typeface="楷体_GB2312" panose="02010609030101010101" charset="-122"/>
                <a:ea typeface="楷体_GB2312" panose="02010609030101010101" charset="-122"/>
              </a:rPr>
              <a:t>相关网站</a:t>
            </a:r>
            <a:endParaRPr lang="zh-CN" altLang="en-US" sz="3335" dirty="0" smtClean="0">
              <a:solidFill>
                <a:schemeClr val="tx1">
                  <a:lumMod val="75000"/>
                  <a:lumOff val="25000"/>
                </a:schemeClr>
              </a:solidFill>
              <a:ea typeface="方正姚体" panose="02010601030101010101" charset="-122"/>
            </a:endParaRPr>
          </a:p>
          <a:p>
            <a:pPr>
              <a:spcBef>
                <a:spcPts val="1200"/>
              </a:spcBef>
            </a:pPr>
            <a:r>
              <a:rPr lang="zh-CN" altLang="en-US" sz="1400" b="1" dirty="0" smtClean="0">
                <a:solidFill>
                  <a:schemeClr val="tx1">
                    <a:lumMod val="75000"/>
                    <a:lumOff val="25000"/>
                  </a:schemeClr>
                </a:solidFill>
                <a:uFillTx/>
                <a:ea typeface="方正姚体" panose="02010601030101010101" charset="-122"/>
              </a:rPr>
              <a:t>中国社会学网</a:t>
            </a:r>
            <a:endParaRPr lang="en-US" altLang="zh-CN" sz="1400" b="1" dirty="0" smtClean="0">
              <a:solidFill>
                <a:schemeClr val="tx1">
                  <a:lumMod val="75000"/>
                  <a:lumOff val="25000"/>
                </a:schemeClr>
              </a:solidFill>
              <a:uFillTx/>
              <a:ea typeface="方正姚体" panose="02010601030101010101" charset="-122"/>
            </a:endParaRPr>
          </a:p>
          <a:p>
            <a:pPr>
              <a:spcBef>
                <a:spcPts val="1200"/>
              </a:spcBef>
            </a:pPr>
            <a:r>
              <a:rPr lang="en-US" altLang="zh-CN" sz="1400" b="1" dirty="0" smtClean="0">
                <a:solidFill>
                  <a:schemeClr val="tx1">
                    <a:lumMod val="75000"/>
                    <a:lumOff val="25000"/>
                  </a:schemeClr>
                </a:solidFill>
                <a:uFillTx/>
                <a:ea typeface="方正姚体" panose="02010601030101010101" charset="-122"/>
              </a:rPr>
              <a:t>http://www.sociology2010.cass.cn/</a:t>
            </a:r>
            <a:endParaRPr lang="en-US" altLang="zh-CN" sz="1400" b="1" dirty="0" smtClean="0">
              <a:solidFill>
                <a:schemeClr val="tx1">
                  <a:lumMod val="75000"/>
                  <a:lumOff val="25000"/>
                </a:schemeClr>
              </a:solidFill>
              <a:uFillTx/>
              <a:ea typeface="方正姚体" panose="02010601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right)">
                                      <p:cBhvr>
                                        <p:cTn id="23" dur="500"/>
                                        <p:tgtEl>
                                          <p:spTgt spid="3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down)">
                                      <p:cBhvr>
                                        <p:cTn id="26" dur="500"/>
                                        <p:tgtEl>
                                          <p:spTgt spid="39"/>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childTnLst>
                          </p:cTn>
                        </p:par>
                        <p:par>
                          <p:cTn id="37" fill="hold">
                            <p:stCondLst>
                              <p:cond delay="2500"/>
                            </p:stCondLst>
                            <p:childTnLst>
                              <p:par>
                                <p:cTn id="38" presetID="6" presetClass="entr" presetSubtype="16"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circle(in)">
                                      <p:cBhvr>
                                        <p:cTn id="40" dur="500"/>
                                        <p:tgtEl>
                                          <p:spTgt spid="40"/>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circle(in)">
                                      <p:cBhvr>
                                        <p:cTn id="43" dur="500"/>
                                        <p:tgtEl>
                                          <p:spTgt spid="44"/>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right)">
                                      <p:cBhvr>
                                        <p:cTn id="47" dur="500"/>
                                        <p:tgtEl>
                                          <p:spTgt spid="4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wipe(down)">
                                      <p:cBhvr>
                                        <p:cTn id="50" dur="500"/>
                                        <p:tgtEl>
                                          <p:spTgt spid="62"/>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down)">
                                      <p:cBhvr>
                                        <p:cTn id="5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0" grpId="0"/>
      <p:bldP spid="35" grpId="0" bldLvl="0" animBg="1"/>
      <p:bldP spid="36" grpId="0" bldLvl="0" animBg="1"/>
      <p:bldP spid="37" grpId="0" bldLvl="0" animBg="1"/>
      <p:bldP spid="38" grpId="0" bldLvl="0" animBg="1"/>
      <p:bldP spid="39" grpId="0" bldLvl="0" animBg="1"/>
      <p:bldP spid="40" grpId="0"/>
      <p:bldP spid="44" grpId="0"/>
      <p:bldP spid="45" grpId="0"/>
      <p:bldP spid="62" grpId="0" bldLvl="0" animBg="1"/>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泪滴形 53"/>
          <p:cNvSpPr/>
          <p:nvPr/>
        </p:nvSpPr>
        <p:spPr>
          <a:xfrm rot="8035252">
            <a:off x="293894" y="1774871"/>
            <a:ext cx="3516116" cy="3551396"/>
          </a:xfrm>
          <a:prstGeom prst="teardrop">
            <a:avLst/>
          </a:prstGeom>
          <a:solidFill>
            <a:schemeClr val="accent1">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56" name="泪滴形 55"/>
          <p:cNvSpPr/>
          <p:nvPr/>
        </p:nvSpPr>
        <p:spPr>
          <a:xfrm rot="8035252">
            <a:off x="3366135" y="1778000"/>
            <a:ext cx="3524250" cy="3545205"/>
          </a:xfrm>
          <a:prstGeom prst="teardrop">
            <a:avLst/>
          </a:prstGeom>
          <a:solidFill>
            <a:schemeClr val="accent1">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dirty="0"/>
          </a:p>
        </p:txBody>
      </p:sp>
      <p:sp>
        <p:nvSpPr>
          <p:cNvPr id="58" name="椭圆 57"/>
          <p:cNvSpPr/>
          <p:nvPr/>
        </p:nvSpPr>
        <p:spPr>
          <a:xfrm>
            <a:off x="2793961" y="1721025"/>
            <a:ext cx="1151803" cy="11403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60" name="椭圆 59"/>
          <p:cNvSpPr/>
          <p:nvPr/>
        </p:nvSpPr>
        <p:spPr>
          <a:xfrm>
            <a:off x="5967095" y="1764030"/>
            <a:ext cx="1223010" cy="118554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68" tIns="63434" rIns="126868" bIns="63434" rtlCol="0" anchor="ctr"/>
          <a:lstStyle/>
          <a:p>
            <a:pPr algn="ctr"/>
            <a:endParaRPr lang="zh-CN" altLang="en-US" sz="1875"/>
          </a:p>
        </p:txBody>
      </p:sp>
      <p:sp>
        <p:nvSpPr>
          <p:cNvPr id="61" name="TextBox 60"/>
          <p:cNvSpPr txBox="1"/>
          <p:nvPr/>
        </p:nvSpPr>
        <p:spPr>
          <a:xfrm>
            <a:off x="2922249" y="1939951"/>
            <a:ext cx="789940" cy="558800"/>
          </a:xfrm>
          <a:prstGeom prst="rect">
            <a:avLst/>
          </a:prstGeom>
          <a:noFill/>
        </p:spPr>
        <p:txBody>
          <a:bodyPr wrap="none" lIns="126868" tIns="63434" rIns="126868" bIns="63434" rtlCol="0">
            <a:spAutoFit/>
          </a:bodyPr>
          <a:lstStyle/>
          <a:p>
            <a:r>
              <a:rPr lang="en-US" altLang="zh-CN" sz="2815" dirty="0" smtClean="0">
                <a:solidFill>
                  <a:schemeClr val="bg1"/>
                </a:solidFill>
              </a:rPr>
              <a:t>50%</a:t>
            </a:r>
            <a:endParaRPr lang="zh-CN" altLang="en-US" sz="2815" dirty="0">
              <a:solidFill>
                <a:schemeClr val="bg1"/>
              </a:solidFill>
            </a:endParaRPr>
          </a:p>
        </p:txBody>
      </p:sp>
      <p:sp>
        <p:nvSpPr>
          <p:cNvPr id="62" name="TextBox 61"/>
          <p:cNvSpPr txBox="1"/>
          <p:nvPr/>
        </p:nvSpPr>
        <p:spPr>
          <a:xfrm>
            <a:off x="6196965" y="1971675"/>
            <a:ext cx="993140" cy="556260"/>
          </a:xfrm>
          <a:prstGeom prst="rect">
            <a:avLst/>
          </a:prstGeom>
          <a:noFill/>
        </p:spPr>
        <p:txBody>
          <a:bodyPr wrap="square" lIns="126868" tIns="63434" rIns="126868" bIns="63434" rtlCol="0">
            <a:spAutoFit/>
          </a:bodyPr>
          <a:lstStyle/>
          <a:p>
            <a:r>
              <a:rPr lang="en-US" altLang="zh-CN" sz="2800" dirty="0" smtClean="0">
                <a:solidFill>
                  <a:schemeClr val="bg1"/>
                </a:solidFill>
                <a:uFillTx/>
              </a:rPr>
              <a:t>50</a:t>
            </a:r>
            <a:r>
              <a:rPr lang="en-US" altLang="zh-CN" sz="2800" dirty="0" smtClean="0">
                <a:solidFill>
                  <a:schemeClr val="bg1"/>
                </a:solidFill>
              </a:rPr>
              <a:t>%</a:t>
            </a:r>
            <a:endParaRPr lang="en-US" altLang="zh-CN" sz="2800" dirty="0" smtClean="0">
              <a:solidFill>
                <a:schemeClr val="bg1"/>
              </a:solidFill>
            </a:endParaRPr>
          </a:p>
        </p:txBody>
      </p:sp>
      <p:sp>
        <p:nvSpPr>
          <p:cNvPr id="67" name="矩形 66"/>
          <p:cNvSpPr/>
          <p:nvPr/>
        </p:nvSpPr>
        <p:spPr>
          <a:xfrm flipH="1">
            <a:off x="410215" y="3437054"/>
            <a:ext cx="3480215" cy="1410335"/>
          </a:xfrm>
          <a:prstGeom prst="rect">
            <a:avLst/>
          </a:prstGeom>
          <a:effectLst/>
        </p:spPr>
        <p:txBody>
          <a:bodyPr wrap="square" lIns="169068" tIns="84533" rIns="169068" bIns="84533">
            <a:spAutoFit/>
          </a:bodyPr>
          <a:lstStyle/>
          <a:p>
            <a:pPr>
              <a:lnSpc>
                <a:spcPct val="150000"/>
              </a:lnSpc>
            </a:pPr>
            <a:endParaRPr lang="en-US" altLang="zh-CN" sz="1875" dirty="0" smtClean="0">
              <a:solidFill>
                <a:schemeClr val="bg1"/>
              </a:solidFill>
              <a:latin typeface="微软雅黑" panose="020B0503020204020204" pitchFamily="34" charset="-122"/>
              <a:ea typeface="微软雅黑" panose="020B0503020204020204" pitchFamily="34" charset="-122"/>
            </a:endParaRPr>
          </a:p>
          <a:p>
            <a:pPr>
              <a:lnSpc>
                <a:spcPts val="3300"/>
              </a:lnSpc>
            </a:pPr>
            <a:endParaRPr lang="zh-CN" altLang="en-US" sz="1875"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665"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807198" y="2482196"/>
            <a:ext cx="2489608" cy="1861185"/>
          </a:xfrm>
          <a:prstGeom prst="rect">
            <a:avLst/>
          </a:prstGeom>
        </p:spPr>
        <p:txBody>
          <a:bodyPr wrap="square" lIns="169068" tIns="84533" rIns="169068" bIns="84533">
            <a:spAutoFit/>
          </a:bodyPr>
          <a:lstStyle/>
          <a:p>
            <a:pPr>
              <a:lnSpc>
                <a:spcPts val="3300"/>
              </a:lnSpc>
            </a:pPr>
            <a:r>
              <a:rPr lang="zh-CN" altLang="en-US" sz="3200" b="1" dirty="0" smtClean="0">
                <a:solidFill>
                  <a:schemeClr val="bg1"/>
                </a:solidFill>
                <a:latin typeface="微软雅黑" panose="020B0503020204020204" pitchFamily="34" charset="-122"/>
                <a:ea typeface="微软雅黑" panose="020B0503020204020204" pitchFamily="34" charset="-122"/>
              </a:rPr>
              <a:t>形成性考核</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a:lnSpc>
                <a:spcPts val="3300"/>
              </a:lnSpc>
            </a:pPr>
            <a:endParaRPr lang="zh-CN" altLang="en-US" sz="3200" b="1" dirty="0" smtClean="0">
              <a:solidFill>
                <a:schemeClr val="bg1"/>
              </a:solidFill>
              <a:latin typeface="微软雅黑" panose="020B0503020204020204" pitchFamily="34" charset="-122"/>
              <a:ea typeface="微软雅黑" panose="020B0503020204020204" pitchFamily="34" charset="-122"/>
            </a:endParaRPr>
          </a:p>
          <a:p>
            <a:pPr>
              <a:lnSpc>
                <a:spcPts val="3300"/>
              </a:lnSpc>
            </a:pPr>
            <a:r>
              <a:rPr lang="zh-CN" altLang="en-US" sz="3200" b="1" dirty="0" smtClean="0">
                <a:solidFill>
                  <a:schemeClr val="bg1"/>
                </a:solidFill>
                <a:latin typeface="微软雅黑" panose="020B0503020204020204" pitchFamily="34" charset="-122"/>
                <a:ea typeface="微软雅黑" panose="020B0503020204020204" pitchFamily="34" charset="-122"/>
              </a:rPr>
              <a:t>采用形成性</a:t>
            </a:r>
            <a:endParaRPr lang="zh-CN" altLang="en-US" sz="3200" b="1" dirty="0" smtClean="0">
              <a:solidFill>
                <a:schemeClr val="bg1"/>
              </a:solidFill>
              <a:latin typeface="微软雅黑" panose="020B0503020204020204" pitchFamily="34" charset="-122"/>
              <a:ea typeface="微软雅黑" panose="020B0503020204020204" pitchFamily="34" charset="-122"/>
            </a:endParaRPr>
          </a:p>
          <a:p>
            <a:pPr>
              <a:lnSpc>
                <a:spcPts val="3300"/>
              </a:lnSpc>
            </a:pPr>
            <a:r>
              <a:rPr lang="zh-CN" altLang="en-US" sz="3200" b="1" dirty="0" smtClean="0">
                <a:solidFill>
                  <a:schemeClr val="bg1"/>
                </a:solidFill>
                <a:latin typeface="微软雅黑" panose="020B0503020204020204" pitchFamily="34" charset="-122"/>
                <a:ea typeface="微软雅黑" panose="020B0503020204020204" pitchFamily="34" charset="-122"/>
              </a:rPr>
              <a:t>   考核册</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4135206" y="2920038"/>
            <a:ext cx="1919674" cy="1261110"/>
          </a:xfrm>
          <a:prstGeom prst="rect">
            <a:avLst/>
          </a:prstGeom>
        </p:spPr>
        <p:txBody>
          <a:bodyPr wrap="square" lIns="169068" tIns="84533" rIns="169068" bIns="84533">
            <a:spAutoFit/>
          </a:bodyPr>
          <a:lstStyle/>
          <a:p>
            <a:pPr algn="just" defTabSz="1622425" fontAlgn="base">
              <a:lnSpc>
                <a:spcPts val="2130"/>
              </a:lnSpc>
              <a:spcBef>
                <a:spcPct val="0"/>
              </a:spcBef>
              <a:spcAft>
                <a:spcPct val="0"/>
              </a:spcAft>
            </a:pPr>
            <a:r>
              <a:rPr lang="zh-CN" altLang="en-US" sz="3200" b="1" dirty="0" smtClean="0">
                <a:solidFill>
                  <a:schemeClr val="bg1"/>
                </a:solidFill>
                <a:latin typeface="微软雅黑" panose="020B0503020204020204" pitchFamily="34" charset="-122"/>
                <a:ea typeface="微软雅黑" panose="020B0503020204020204" pitchFamily="34" charset="-122"/>
              </a:rPr>
              <a:t>终结性</a:t>
            </a:r>
            <a:endParaRPr lang="zh-CN" altLang="en-US" sz="3200" b="1" dirty="0" smtClean="0">
              <a:solidFill>
                <a:schemeClr val="bg1"/>
              </a:solidFill>
              <a:latin typeface="微软雅黑" panose="020B0503020204020204" pitchFamily="34" charset="-122"/>
              <a:ea typeface="微软雅黑" panose="020B0503020204020204" pitchFamily="34" charset="-122"/>
            </a:endParaRPr>
          </a:p>
          <a:p>
            <a:pPr algn="just" defTabSz="1622425" fontAlgn="base">
              <a:lnSpc>
                <a:spcPts val="2130"/>
              </a:lnSpc>
              <a:spcBef>
                <a:spcPct val="0"/>
              </a:spcBef>
              <a:spcAft>
                <a:spcPct val="0"/>
              </a:spcAft>
            </a:pPr>
            <a:endParaRPr lang="zh-CN" altLang="en-US" sz="3200" b="1" dirty="0" smtClean="0">
              <a:solidFill>
                <a:schemeClr val="bg1"/>
              </a:solidFill>
              <a:latin typeface="微软雅黑" panose="020B0503020204020204" pitchFamily="34" charset="-122"/>
              <a:ea typeface="微软雅黑" panose="020B0503020204020204" pitchFamily="34" charset="-122"/>
            </a:endParaRPr>
          </a:p>
          <a:p>
            <a:pPr algn="just" defTabSz="1622425" fontAlgn="base">
              <a:lnSpc>
                <a:spcPts val="2130"/>
              </a:lnSpc>
              <a:spcBef>
                <a:spcPct val="0"/>
              </a:spcBef>
              <a:spcAft>
                <a:spcPct val="0"/>
              </a:spcAft>
            </a:pPr>
            <a:endParaRPr lang="zh-CN" altLang="en-US" sz="3200" b="1" dirty="0" smtClean="0">
              <a:solidFill>
                <a:schemeClr val="bg1"/>
              </a:solidFill>
              <a:latin typeface="微软雅黑" panose="020B0503020204020204" pitchFamily="34" charset="-122"/>
              <a:ea typeface="微软雅黑" panose="020B0503020204020204" pitchFamily="34" charset="-122"/>
            </a:endParaRPr>
          </a:p>
          <a:p>
            <a:pPr algn="just" defTabSz="1622425" fontAlgn="base">
              <a:lnSpc>
                <a:spcPts val="2130"/>
              </a:lnSpc>
              <a:spcBef>
                <a:spcPct val="0"/>
              </a:spcBef>
              <a:spcAft>
                <a:spcPct val="0"/>
              </a:spcAft>
            </a:pPr>
            <a:r>
              <a:rPr lang="zh-CN" altLang="en-US" sz="3200" b="1" dirty="0" smtClean="0">
                <a:solidFill>
                  <a:schemeClr val="bg1"/>
                </a:solidFill>
                <a:latin typeface="微软雅黑" panose="020B0503020204020204" pitchFamily="34" charset="-122"/>
                <a:ea typeface="微软雅黑" panose="020B0503020204020204" pitchFamily="34" charset="-122"/>
              </a:rPr>
              <a:t>考   试</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71" name="矩形 70"/>
          <p:cNvSpPr/>
          <p:nvPr/>
        </p:nvSpPr>
        <p:spPr>
          <a:xfrm flipH="1">
            <a:off x="6911702" y="1338977"/>
            <a:ext cx="4219053" cy="424815"/>
          </a:xfrm>
          <a:prstGeom prst="rect">
            <a:avLst/>
          </a:prstGeom>
          <a:effectLst/>
        </p:spPr>
        <p:txBody>
          <a:bodyPr wrap="square" lIns="169068" tIns="84533" rIns="169068" bIns="84533">
            <a:spAutoFit/>
          </a:bodyPr>
          <a:lstStyle/>
          <a:p>
            <a:r>
              <a:rPr lang="zh-CN" altLang="en-US" sz="1665"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en-US" altLang="zh-CN" sz="16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矩形 71"/>
          <p:cNvSpPr/>
          <p:nvPr/>
        </p:nvSpPr>
        <p:spPr>
          <a:xfrm flipH="1">
            <a:off x="7492769" y="2188924"/>
            <a:ext cx="4457366" cy="2723515"/>
          </a:xfrm>
          <a:prstGeom prst="rect">
            <a:avLst/>
          </a:prstGeom>
          <a:effectLst/>
        </p:spPr>
        <p:txBody>
          <a:bodyPr wrap="square" lIns="169068" tIns="84533" rIns="169068" bIns="84533">
            <a:spAutoFit/>
          </a:bodyPr>
          <a:lstStyle/>
          <a:p>
            <a:pPr>
              <a:lnSpc>
                <a:spcPts val="2600"/>
              </a:lnSpc>
            </a:pPr>
            <a:r>
              <a:rPr lang="en-US" altLang="zh-CN" sz="2400" dirty="0" smtClean="0">
                <a:solidFill>
                  <a:schemeClr val="accent1">
                    <a:lumMod val="50000"/>
                  </a:schemeClr>
                </a:solidFill>
                <a:latin typeface="微软雅黑" panose="020B0503020204020204" pitchFamily="34" charset="-122"/>
                <a:ea typeface="微软雅黑" panose="020B0503020204020204" pitchFamily="34" charset="-122"/>
                <a:sym typeface="+mn-ea"/>
              </a:rPr>
              <a:t>   </a:t>
            </a: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nSpc>
                <a:spcPts val="2600"/>
              </a:lnSpc>
            </a:pP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    形成性考核截止时间: </a:t>
            </a: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nSpc>
                <a:spcPts val="2600"/>
              </a:lnSpc>
            </a:pP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nSpc>
                <a:spcPts val="2600"/>
              </a:lnSpc>
            </a:pP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      春季：  6月</a:t>
            </a:r>
            <a:r>
              <a:rPr lang="en-US" altLang="zh-CN" sz="2400" dirty="0" smtClean="0">
                <a:solidFill>
                  <a:schemeClr val="accent1">
                    <a:lumMod val="50000"/>
                  </a:schemeClr>
                </a:solidFill>
                <a:latin typeface="微软雅黑" panose="020B0503020204020204" pitchFamily="34" charset="-122"/>
                <a:ea typeface="微软雅黑" panose="020B0503020204020204" pitchFamily="34" charset="-122"/>
              </a:rPr>
              <a:t>10</a:t>
            </a: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日</a:t>
            </a: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nSpc>
                <a:spcPts val="2600"/>
              </a:lnSpc>
            </a:pP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nSpc>
                <a:spcPts val="2600"/>
              </a:lnSpc>
            </a:pP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      秋季：12月</a:t>
            </a:r>
            <a:r>
              <a:rPr lang="en-US" altLang="zh-CN" sz="2400" dirty="0" smtClean="0">
                <a:solidFill>
                  <a:schemeClr val="accent1">
                    <a:lumMod val="50000"/>
                  </a:schemeClr>
                </a:solidFill>
                <a:latin typeface="微软雅黑" panose="020B0503020204020204" pitchFamily="34" charset="-122"/>
                <a:ea typeface="微软雅黑" panose="020B0503020204020204" pitchFamily="34" charset="-122"/>
              </a:rPr>
              <a:t>10</a:t>
            </a: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日      </a:t>
            </a: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a:p>
            <a:pPr algn="l">
              <a:lnSpc>
                <a:spcPct val="150000"/>
              </a:lnSpc>
            </a:pPr>
            <a:endPar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807085" y="438150"/>
            <a:ext cx="10500360" cy="1325880"/>
          </a:xfrm>
        </p:spPr>
        <p:txBody>
          <a:bodyPr>
            <a:normAutofit fontScale="90000"/>
          </a:bodyPr>
          <a:lstStyle/>
          <a:p>
            <a:br>
              <a:rPr lang="zh-CN" altLang="en-US" dirty="0" smtClean="0">
                <a:solidFill>
                  <a:schemeClr val="accent1">
                    <a:lumMod val="50000"/>
                  </a:schemeClr>
                </a:solidFill>
                <a:latin typeface="方正小标宋简体" panose="03000509000000000000" charset="-122"/>
                <a:ea typeface="方正小标宋简体" panose="03000509000000000000" charset="-122"/>
              </a:rPr>
            </a:br>
            <a:br>
              <a:rPr lang="zh-CN" altLang="en-US" dirty="0" smtClean="0">
                <a:solidFill>
                  <a:schemeClr val="accent1">
                    <a:lumMod val="50000"/>
                  </a:schemeClr>
                </a:solidFill>
                <a:latin typeface="方正小标宋简体" panose="03000509000000000000" charset="-122"/>
                <a:ea typeface="方正小标宋简体" panose="03000509000000000000" charset="-122"/>
              </a:rPr>
            </a:br>
            <a:r>
              <a:rPr lang="zh-CN" altLang="en-US" dirty="0" smtClean="0">
                <a:solidFill>
                  <a:schemeClr val="accent1">
                    <a:lumMod val="50000"/>
                  </a:schemeClr>
                </a:solidFill>
                <a:latin typeface="方正小标宋简体" panose="03000509000000000000" charset="-122"/>
                <a:ea typeface="方正小标宋简体" panose="03000509000000000000" charset="-122"/>
              </a:rPr>
              <a:t>考核形式      形成性考核 </a:t>
            </a:r>
            <a:r>
              <a:rPr lang="en-US" altLang="zh-CN" dirty="0" smtClean="0">
                <a:solidFill>
                  <a:schemeClr val="accent1">
                    <a:lumMod val="50000"/>
                  </a:schemeClr>
                </a:solidFill>
                <a:latin typeface="方正小标宋简体" panose="03000509000000000000" charset="-122"/>
                <a:ea typeface="方正小标宋简体" panose="03000509000000000000" charset="-122"/>
              </a:rPr>
              <a:t>+ </a:t>
            </a:r>
            <a:r>
              <a:rPr lang="zh-CN" altLang="en-US" dirty="0" smtClean="0">
                <a:solidFill>
                  <a:schemeClr val="accent1">
                    <a:lumMod val="50000"/>
                  </a:schemeClr>
                </a:solidFill>
                <a:latin typeface="方正小标宋简体" panose="03000509000000000000" charset="-122"/>
                <a:ea typeface="方正小标宋简体" panose="03000509000000000000" charset="-122"/>
              </a:rPr>
              <a:t>终结性考试  </a:t>
            </a:r>
            <a:br>
              <a:rPr lang="zh-CN" altLang="en-US" sz="3200" dirty="0" smtClean="0">
                <a:solidFill>
                  <a:schemeClr val="accent1">
                    <a:lumMod val="50000"/>
                  </a:schemeClr>
                </a:solidFill>
                <a:latin typeface="方正小标宋简体" panose="03000509000000000000" charset="-122"/>
                <a:ea typeface="方正小标宋简体" panose="03000509000000000000" charset="-122"/>
              </a:rPr>
            </a:br>
            <a:r>
              <a:rPr lang="zh-CN" altLang="en-US" sz="3200" dirty="0" smtClean="0">
                <a:solidFill>
                  <a:schemeClr val="accent1">
                    <a:lumMod val="50000"/>
                  </a:schemeClr>
                </a:solidFill>
                <a:latin typeface="方正小标宋简体" panose="03000509000000000000" charset="-122"/>
                <a:ea typeface="方正小标宋简体" panose="03000509000000000000" charset="-122"/>
              </a:rPr>
              <a:t>                                                                             </a:t>
            </a:r>
            <a:r>
              <a:rPr lang="zh-CN" altLang="en-US" sz="3200" dirty="0" smtClean="0">
                <a:solidFill>
                  <a:srgbClr val="FF0000"/>
                </a:solidFill>
                <a:latin typeface="方正小标宋简体" panose="03000509000000000000" charset="-122"/>
                <a:ea typeface="方正小标宋简体" panose="03000509000000000000" charset="-122"/>
              </a:rPr>
              <a:t> </a:t>
            </a:r>
            <a:br>
              <a:rPr lang="zh-CN" altLang="en-US" sz="3200" dirty="0" smtClean="0">
                <a:solidFill>
                  <a:srgbClr val="FF0000"/>
                </a:solidFill>
                <a:latin typeface="方正小标宋简体" panose="03000509000000000000" charset="-122"/>
                <a:ea typeface="方正小标宋简体" panose="03000509000000000000" charset="-122"/>
              </a:rPr>
            </a:br>
            <a:br>
              <a:rPr lang="zh-CN" altLang="en-US" sz="3200" dirty="0" smtClean="0">
                <a:solidFill>
                  <a:srgbClr val="FF0000"/>
                </a:solidFill>
                <a:latin typeface="方正小标宋简体" panose="03000509000000000000" charset="-122"/>
                <a:ea typeface="方正小标宋简体" panose="03000509000000000000" charset="-122"/>
              </a:rPr>
            </a:br>
            <a:r>
              <a:rPr lang="zh-CN" altLang="en-US" sz="3200" dirty="0" smtClean="0">
                <a:solidFill>
                  <a:srgbClr val="FF0000"/>
                </a:solidFill>
                <a:latin typeface="方正小标宋简体" panose="03000509000000000000" charset="-122"/>
                <a:ea typeface="方正小标宋简体" panose="03000509000000000000" charset="-122"/>
              </a:rPr>
              <a:t>                                                                             </a:t>
            </a:r>
            <a:endParaRPr lang="zh-CN" altLang="en-US" sz="5400" b="1" i="1" dirty="0" smtClean="0">
              <a:solidFill>
                <a:srgbClr val="FF0000"/>
              </a:solidFill>
              <a:effectLst>
                <a:outerShdw blurRad="38100" dist="19050" dir="2700000" algn="tl" rotWithShape="0">
                  <a:schemeClr val="dk1">
                    <a:alpha val="40000"/>
                  </a:schemeClr>
                </a:outerShdw>
              </a:effectLst>
              <a:latin typeface="方正小标宋简体" panose="03000509000000000000" charset="-122"/>
              <a:ea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80">
                                          <p:stCondLst>
                                            <p:cond delay="0"/>
                                          </p:stCondLst>
                                        </p:cTn>
                                        <p:tgtEl>
                                          <p:spTgt spid="54"/>
                                        </p:tgtEl>
                                      </p:cBhvr>
                                    </p:animEffect>
                                    <p:anim calcmode="lin" valueType="num">
                                      <p:cBhvr>
                                        <p:cTn id="8"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13" dur="26">
                                          <p:stCondLst>
                                            <p:cond delay="650"/>
                                          </p:stCondLst>
                                        </p:cTn>
                                        <p:tgtEl>
                                          <p:spTgt spid="54"/>
                                        </p:tgtEl>
                                      </p:cBhvr>
                                      <p:to x="100000" y="60000"/>
                                    </p:animScale>
                                    <p:animScale>
                                      <p:cBhvr>
                                        <p:cTn id="14" dur="166" decel="50000">
                                          <p:stCondLst>
                                            <p:cond delay="676"/>
                                          </p:stCondLst>
                                        </p:cTn>
                                        <p:tgtEl>
                                          <p:spTgt spid="54"/>
                                        </p:tgtEl>
                                      </p:cBhvr>
                                      <p:to x="100000" y="100000"/>
                                    </p:animScale>
                                    <p:animScale>
                                      <p:cBhvr>
                                        <p:cTn id="15" dur="26">
                                          <p:stCondLst>
                                            <p:cond delay="1312"/>
                                          </p:stCondLst>
                                        </p:cTn>
                                        <p:tgtEl>
                                          <p:spTgt spid="54"/>
                                        </p:tgtEl>
                                      </p:cBhvr>
                                      <p:to x="100000" y="80000"/>
                                    </p:animScale>
                                    <p:animScale>
                                      <p:cBhvr>
                                        <p:cTn id="16" dur="166" decel="50000">
                                          <p:stCondLst>
                                            <p:cond delay="1338"/>
                                          </p:stCondLst>
                                        </p:cTn>
                                        <p:tgtEl>
                                          <p:spTgt spid="54"/>
                                        </p:tgtEl>
                                      </p:cBhvr>
                                      <p:to x="100000" y="100000"/>
                                    </p:animScale>
                                    <p:animScale>
                                      <p:cBhvr>
                                        <p:cTn id="17" dur="26">
                                          <p:stCondLst>
                                            <p:cond delay="1642"/>
                                          </p:stCondLst>
                                        </p:cTn>
                                        <p:tgtEl>
                                          <p:spTgt spid="54"/>
                                        </p:tgtEl>
                                      </p:cBhvr>
                                      <p:to x="100000" y="90000"/>
                                    </p:animScale>
                                    <p:animScale>
                                      <p:cBhvr>
                                        <p:cTn id="18" dur="166" decel="50000">
                                          <p:stCondLst>
                                            <p:cond delay="1668"/>
                                          </p:stCondLst>
                                        </p:cTn>
                                        <p:tgtEl>
                                          <p:spTgt spid="54"/>
                                        </p:tgtEl>
                                      </p:cBhvr>
                                      <p:to x="100000" y="100000"/>
                                    </p:animScale>
                                    <p:animScale>
                                      <p:cBhvr>
                                        <p:cTn id="19" dur="26">
                                          <p:stCondLst>
                                            <p:cond delay="1808"/>
                                          </p:stCondLst>
                                        </p:cTn>
                                        <p:tgtEl>
                                          <p:spTgt spid="54"/>
                                        </p:tgtEl>
                                      </p:cBhvr>
                                      <p:to x="100000" y="95000"/>
                                    </p:animScale>
                                    <p:animScale>
                                      <p:cBhvr>
                                        <p:cTn id="20" dur="166" decel="50000">
                                          <p:stCondLst>
                                            <p:cond delay="1834"/>
                                          </p:stCondLst>
                                        </p:cTn>
                                        <p:tgtEl>
                                          <p:spTgt spid="54"/>
                                        </p:tgtEl>
                                      </p:cBhvr>
                                      <p:to x="100000" y="100000"/>
                                    </p:animScale>
                                  </p:childTnLst>
                                </p:cTn>
                              </p:par>
                              <p:par>
                                <p:cTn id="21" presetID="26" presetClass="entr" presetSubtype="0" fill="hold" grpId="0" nodeType="withEffect">
                                  <p:stCondLst>
                                    <p:cond delay="1000"/>
                                  </p:stCondLst>
                                  <p:childTnLst>
                                    <p:set>
                                      <p:cBhvr>
                                        <p:cTn id="22" dur="1" fill="hold">
                                          <p:stCondLst>
                                            <p:cond delay="0"/>
                                          </p:stCondLst>
                                        </p:cTn>
                                        <p:tgtEl>
                                          <p:spTgt spid="56"/>
                                        </p:tgtEl>
                                        <p:attrNameLst>
                                          <p:attrName>style.visibility</p:attrName>
                                        </p:attrNameLst>
                                      </p:cBhvr>
                                      <p:to>
                                        <p:strVal val="visible"/>
                                      </p:to>
                                    </p:set>
                                    <p:animEffect transition="in" filter="wipe(down)">
                                      <p:cBhvr>
                                        <p:cTn id="23" dur="580">
                                          <p:stCondLst>
                                            <p:cond delay="0"/>
                                          </p:stCondLst>
                                        </p:cTn>
                                        <p:tgtEl>
                                          <p:spTgt spid="56"/>
                                        </p:tgtEl>
                                      </p:cBhvr>
                                    </p:animEffect>
                                    <p:anim calcmode="lin" valueType="num">
                                      <p:cBhvr>
                                        <p:cTn id="24"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29" dur="26">
                                          <p:stCondLst>
                                            <p:cond delay="650"/>
                                          </p:stCondLst>
                                        </p:cTn>
                                        <p:tgtEl>
                                          <p:spTgt spid="56"/>
                                        </p:tgtEl>
                                      </p:cBhvr>
                                      <p:to x="100000" y="60000"/>
                                    </p:animScale>
                                    <p:animScale>
                                      <p:cBhvr>
                                        <p:cTn id="30" dur="166" decel="50000">
                                          <p:stCondLst>
                                            <p:cond delay="676"/>
                                          </p:stCondLst>
                                        </p:cTn>
                                        <p:tgtEl>
                                          <p:spTgt spid="56"/>
                                        </p:tgtEl>
                                      </p:cBhvr>
                                      <p:to x="100000" y="100000"/>
                                    </p:animScale>
                                    <p:animScale>
                                      <p:cBhvr>
                                        <p:cTn id="31" dur="26">
                                          <p:stCondLst>
                                            <p:cond delay="1312"/>
                                          </p:stCondLst>
                                        </p:cTn>
                                        <p:tgtEl>
                                          <p:spTgt spid="56"/>
                                        </p:tgtEl>
                                      </p:cBhvr>
                                      <p:to x="100000" y="80000"/>
                                    </p:animScale>
                                    <p:animScale>
                                      <p:cBhvr>
                                        <p:cTn id="32" dur="166" decel="50000">
                                          <p:stCondLst>
                                            <p:cond delay="1338"/>
                                          </p:stCondLst>
                                        </p:cTn>
                                        <p:tgtEl>
                                          <p:spTgt spid="56"/>
                                        </p:tgtEl>
                                      </p:cBhvr>
                                      <p:to x="100000" y="100000"/>
                                    </p:animScale>
                                    <p:animScale>
                                      <p:cBhvr>
                                        <p:cTn id="33" dur="26">
                                          <p:stCondLst>
                                            <p:cond delay="1642"/>
                                          </p:stCondLst>
                                        </p:cTn>
                                        <p:tgtEl>
                                          <p:spTgt spid="56"/>
                                        </p:tgtEl>
                                      </p:cBhvr>
                                      <p:to x="100000" y="90000"/>
                                    </p:animScale>
                                    <p:animScale>
                                      <p:cBhvr>
                                        <p:cTn id="34" dur="166" decel="50000">
                                          <p:stCondLst>
                                            <p:cond delay="1668"/>
                                          </p:stCondLst>
                                        </p:cTn>
                                        <p:tgtEl>
                                          <p:spTgt spid="56"/>
                                        </p:tgtEl>
                                      </p:cBhvr>
                                      <p:to x="100000" y="100000"/>
                                    </p:animScale>
                                    <p:animScale>
                                      <p:cBhvr>
                                        <p:cTn id="35" dur="26">
                                          <p:stCondLst>
                                            <p:cond delay="1808"/>
                                          </p:stCondLst>
                                        </p:cTn>
                                        <p:tgtEl>
                                          <p:spTgt spid="56"/>
                                        </p:tgtEl>
                                      </p:cBhvr>
                                      <p:to x="100000" y="95000"/>
                                    </p:animScale>
                                    <p:animScale>
                                      <p:cBhvr>
                                        <p:cTn id="36" dur="166" decel="50000">
                                          <p:stCondLst>
                                            <p:cond delay="1834"/>
                                          </p:stCondLst>
                                        </p:cTn>
                                        <p:tgtEl>
                                          <p:spTgt spid="56"/>
                                        </p:tgtEl>
                                      </p:cBhvr>
                                      <p:to x="100000" y="100000"/>
                                    </p:animScale>
                                  </p:childTnLst>
                                </p:cTn>
                              </p:par>
                            </p:childTnLst>
                          </p:cTn>
                        </p:par>
                        <p:par>
                          <p:cTn id="37" fill="hold">
                            <p:stCondLst>
                              <p:cond delay="2000"/>
                            </p:stCondLst>
                            <p:childTnLst>
                              <p:par>
                                <p:cTn id="38" presetID="52" presetClass="entr" presetSubtype="0"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Scale>
                                      <p:cBhvr>
                                        <p:cTn id="40"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58"/>
                                        </p:tgtEl>
                                        <p:attrNameLst>
                                          <p:attrName>ppt_x</p:attrName>
                                          <p:attrName>ppt_y</p:attrName>
                                        </p:attrNameLst>
                                      </p:cBhvr>
                                    </p:animMotion>
                                    <p:animEffect transition="in" filter="fade">
                                      <p:cBhvr>
                                        <p:cTn id="42" dur="1000"/>
                                        <p:tgtEl>
                                          <p:spTgt spid="58"/>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Scale>
                                      <p:cBhvr>
                                        <p:cTn id="45"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61"/>
                                        </p:tgtEl>
                                        <p:attrNameLst>
                                          <p:attrName>ppt_x</p:attrName>
                                          <p:attrName>ppt_y</p:attrName>
                                        </p:attrNameLst>
                                      </p:cBhvr>
                                    </p:animMotion>
                                    <p:animEffect transition="in" filter="fade">
                                      <p:cBhvr>
                                        <p:cTn id="47" dur="1000"/>
                                        <p:tgtEl>
                                          <p:spTgt spid="61"/>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350"/>
                                        <p:tgtEl>
                                          <p:spTgt spid="68"/>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68"/>
                                        </p:tgtEl>
                                      </p:cBhvr>
                                    </p:animEffect>
                                    <p:animScale>
                                      <p:cBhvr>
                                        <p:cTn id="54" dur="200" autoRev="1" fill="hold"/>
                                        <p:tgtEl>
                                          <p:spTgt spid="68"/>
                                        </p:tgtEl>
                                      </p:cBhvr>
                                      <p:by x="105000" y="105000"/>
                                    </p:animScale>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fade">
                                      <p:cBhvr>
                                        <p:cTn id="58" dur="500"/>
                                        <p:tgtEl>
                                          <p:spTgt spid="67"/>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childTnLst>
                          </p:cTn>
                        </p:par>
                        <p:par>
                          <p:cTn id="63" fill="hold">
                            <p:stCondLst>
                              <p:cond delay="4500"/>
                            </p:stCondLst>
                            <p:childTnLst>
                              <p:par>
                                <p:cTn id="64" presetID="52"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Scale>
                                      <p:cBhvr>
                                        <p:cTn id="66"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60"/>
                                        </p:tgtEl>
                                        <p:attrNameLst>
                                          <p:attrName>ppt_x</p:attrName>
                                          <p:attrName>ppt_y</p:attrName>
                                        </p:attrNameLst>
                                      </p:cBhvr>
                                    </p:animMotion>
                                    <p:animEffect transition="in" filter="fade">
                                      <p:cBhvr>
                                        <p:cTn id="68" dur="1000"/>
                                        <p:tgtEl>
                                          <p:spTgt spid="60"/>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Scale>
                                      <p:cBhvr>
                                        <p:cTn id="71"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62"/>
                                        </p:tgtEl>
                                        <p:attrNameLst>
                                          <p:attrName>ppt_x</p:attrName>
                                          <p:attrName>ppt_y</p:attrName>
                                        </p:attrNameLst>
                                      </p:cBhvr>
                                    </p:animMotion>
                                    <p:animEffect transition="in" filter="fade">
                                      <p:cBhvr>
                                        <p:cTn id="73" dur="1000"/>
                                        <p:tgtEl>
                                          <p:spTgt spid="62"/>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350"/>
                                        <p:tgtEl>
                                          <p:spTgt spid="70"/>
                                        </p:tgtEl>
                                      </p:cBhvr>
                                    </p:animEffect>
                                  </p:childTnLst>
                                </p:cTn>
                              </p:par>
                              <p:par>
                                <p:cTn id="78" presetID="26" presetClass="emph" presetSubtype="0" fill="hold" grpId="1" nodeType="withEffect">
                                  <p:stCondLst>
                                    <p:cond delay="0"/>
                                  </p:stCondLst>
                                  <p:childTnLst>
                                    <p:animEffect transition="out" filter="fade">
                                      <p:cBhvr>
                                        <p:cTn id="79" dur="400" tmFilter="0, 0; .2, .5; .8, .5; 1, 0"/>
                                        <p:tgtEl>
                                          <p:spTgt spid="70"/>
                                        </p:tgtEl>
                                      </p:cBhvr>
                                    </p:animEffect>
                                    <p:animScale>
                                      <p:cBhvr>
                                        <p:cTn id="80" dur="200" autoRev="1" fill="hold"/>
                                        <p:tgtEl>
                                          <p:spTgt spid="70"/>
                                        </p:tgtEl>
                                      </p:cBhvr>
                                      <p:by x="105000" y="105000"/>
                                    </p:animScale>
                                  </p:childTnLst>
                                </p:cTn>
                              </p:par>
                            </p:childTnLst>
                          </p:cTn>
                        </p:par>
                        <p:par>
                          <p:cTn id="81" fill="hold">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6" grpId="0" bldLvl="0" animBg="1"/>
      <p:bldP spid="58" grpId="0" bldLvl="0" animBg="1"/>
      <p:bldP spid="60" grpId="0" bldLvl="0" animBg="1"/>
      <p:bldP spid="61" grpId="0"/>
      <p:bldP spid="62" grpId="0"/>
      <p:bldP spid="67" grpId="0" bldLvl="0" animBg="1"/>
      <p:bldP spid="68" grpId="0"/>
      <p:bldP spid="68" grpId="1"/>
      <p:bldP spid="70" grpId="0"/>
      <p:bldP spid="70" grpId="1"/>
      <p:bldP spid="71" grpId="0" bldLvl="0" animBg="1"/>
      <p:bldP spid="7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11"/>
          <p:cNvSpPr txBox="1">
            <a:spLocks noChangeArrowheads="1"/>
          </p:cNvSpPr>
          <p:nvPr/>
        </p:nvSpPr>
        <p:spPr bwMode="auto">
          <a:xfrm flipH="1">
            <a:off x="2985542" y="5880375"/>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 </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1" name="TextBox 11"/>
          <p:cNvSpPr txBox="1">
            <a:spLocks noChangeArrowheads="1"/>
          </p:cNvSpPr>
          <p:nvPr/>
        </p:nvSpPr>
        <p:spPr bwMode="auto">
          <a:xfrm flipH="1">
            <a:off x="408168" y="2649807"/>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较易</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30%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2" name="TextBox 11"/>
          <p:cNvSpPr txBox="1">
            <a:spLocks noChangeArrowheads="1"/>
          </p:cNvSpPr>
          <p:nvPr/>
        </p:nvSpPr>
        <p:spPr bwMode="auto">
          <a:xfrm flipH="1">
            <a:off x="408168" y="3617722"/>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中等</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50%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3" name="TextBox 11"/>
          <p:cNvSpPr txBox="1">
            <a:spLocks noChangeArrowheads="1"/>
          </p:cNvSpPr>
          <p:nvPr/>
        </p:nvSpPr>
        <p:spPr bwMode="auto">
          <a:xfrm flipH="1">
            <a:off x="408168" y="4633822"/>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较难</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20%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4" name="TextBox 11"/>
          <p:cNvSpPr txBox="1">
            <a:spLocks noChangeArrowheads="1"/>
          </p:cNvSpPr>
          <p:nvPr/>
        </p:nvSpPr>
        <p:spPr bwMode="auto">
          <a:xfrm flipH="1">
            <a:off x="5598890" y="2649807"/>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掌握</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50%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5" name="TextBox 11"/>
          <p:cNvSpPr txBox="1">
            <a:spLocks noChangeArrowheads="1"/>
          </p:cNvSpPr>
          <p:nvPr/>
        </p:nvSpPr>
        <p:spPr bwMode="auto">
          <a:xfrm flipH="1">
            <a:off x="5598890" y="3617722"/>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理解</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30%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6" name="TextBox 11"/>
          <p:cNvSpPr txBox="1">
            <a:spLocks noChangeArrowheads="1"/>
          </p:cNvSpPr>
          <p:nvPr/>
        </p:nvSpPr>
        <p:spPr bwMode="auto">
          <a:xfrm flipH="1">
            <a:off x="5598890" y="4633822"/>
            <a:ext cx="1527803" cy="414655"/>
          </a:xfrm>
          <a:prstGeom prst="rect">
            <a:avLst/>
          </a:prstGeom>
          <a:noFill/>
          <a:ln>
            <a:noFill/>
          </a:ln>
        </p:spPr>
        <p:txBody>
          <a:bodyPr lIns="126868" tIns="63434" rIns="126868" bIns="6343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defRPr/>
            </a:pPr>
            <a:r>
              <a:rPr lang="zh-CN" altLang="en-US"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了解</a:t>
            </a:r>
            <a:r>
              <a:rPr lang="en-US" altLang="zh-CN" sz="1875" b="1"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20%</a:t>
            </a:r>
            <a:endParaRPr lang="en-US" altLang="zh-CN" sz="1875" b="1"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455449" y="1925582"/>
            <a:ext cx="3918964" cy="3823468"/>
            <a:chOff x="1329531" y="1423194"/>
            <a:chExt cx="2940050" cy="2897188"/>
          </a:xfrm>
          <a:solidFill>
            <a:schemeClr val="accent1">
              <a:lumMod val="60000"/>
              <a:lumOff val="40000"/>
            </a:schemeClr>
          </a:solidFill>
        </p:grpSpPr>
        <p:sp>
          <p:nvSpPr>
            <p:cNvPr id="48" name="上箭头 47"/>
            <p:cNvSpPr>
              <a:spLocks noChangeArrowheads="1"/>
            </p:cNvSpPr>
            <p:nvPr/>
          </p:nvSpPr>
          <p:spPr bwMode="auto">
            <a:xfrm>
              <a:off x="2528094" y="1423194"/>
              <a:ext cx="568325" cy="509588"/>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49" name="上箭头 48"/>
            <p:cNvSpPr>
              <a:spLocks noChangeArrowheads="1"/>
            </p:cNvSpPr>
            <p:nvPr/>
          </p:nvSpPr>
          <p:spPr bwMode="auto">
            <a:xfrm rot="16200000">
              <a:off x="1300162" y="1865313"/>
              <a:ext cx="568325" cy="509588"/>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0" name="上箭头 49"/>
            <p:cNvSpPr>
              <a:spLocks noChangeArrowheads="1"/>
            </p:cNvSpPr>
            <p:nvPr/>
          </p:nvSpPr>
          <p:spPr bwMode="auto">
            <a:xfrm rot="16200000">
              <a:off x="1303337" y="3368676"/>
              <a:ext cx="568325" cy="509588"/>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1" name="上箭头 50"/>
            <p:cNvSpPr>
              <a:spLocks noChangeArrowheads="1"/>
            </p:cNvSpPr>
            <p:nvPr/>
          </p:nvSpPr>
          <p:spPr bwMode="auto">
            <a:xfrm rot="5400000">
              <a:off x="3730625" y="1865313"/>
              <a:ext cx="568325" cy="509587"/>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rot="10800000"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2" name="上箭头 51"/>
            <p:cNvSpPr>
              <a:spLocks noChangeArrowheads="1"/>
            </p:cNvSpPr>
            <p:nvPr/>
          </p:nvSpPr>
          <p:spPr bwMode="auto">
            <a:xfrm rot="5400000">
              <a:off x="3730625" y="3368676"/>
              <a:ext cx="568325" cy="509587"/>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rot="10800000"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3" name="上箭头 52"/>
            <p:cNvSpPr>
              <a:spLocks noChangeArrowheads="1"/>
            </p:cNvSpPr>
            <p:nvPr/>
          </p:nvSpPr>
          <p:spPr bwMode="auto">
            <a:xfrm rot="10800000">
              <a:off x="2528094" y="3810794"/>
              <a:ext cx="568325" cy="509588"/>
            </a:xfrm>
            <a:prstGeom prst="upArrow">
              <a:avLst>
                <a:gd name="adj1" fmla="val 66491"/>
                <a:gd name="adj2" fmla="val 56560"/>
              </a:avLst>
            </a:prstGeom>
            <a:grpFill/>
            <a:ln w="3175" algn="ctr">
              <a:solidFill>
                <a:srgbClr val="FFFFFF"/>
              </a:solidFill>
              <a:miter lim="800000"/>
            </a:ln>
            <a:effectLst>
              <a:outerShdw sx="102000" sy="102000" algn="ctr" rotWithShape="0">
                <a:srgbClr val="000000">
                  <a:alpha val="39998"/>
                </a:srgbClr>
              </a:outerShdw>
            </a:effectLst>
          </p:spPr>
          <p:txBody>
            <a:bodyPr rot="10800000"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4" name="矩形 53"/>
            <p:cNvSpPr>
              <a:spLocks noChangeArrowheads="1"/>
            </p:cNvSpPr>
            <p:nvPr/>
          </p:nvSpPr>
          <p:spPr bwMode="auto">
            <a:xfrm rot="5400000">
              <a:off x="2616200" y="1524001"/>
              <a:ext cx="374650" cy="1192212"/>
            </a:xfrm>
            <a:prstGeom prst="rect">
              <a:avLst/>
            </a:prstGeom>
            <a:grpFill/>
            <a:ln w="3175" algn="ctr">
              <a:solidFill>
                <a:srgbClr val="FFFFFF"/>
              </a:solidFill>
              <a:miter lim="800000"/>
            </a:ln>
            <a:effectLst>
              <a:outerShdw sx="102000" sy="102000" algn="ctr" rotWithShape="0">
                <a:srgbClr val="000000">
                  <a:alpha val="39998"/>
                </a:srgbClr>
              </a:outerShdw>
            </a:effectLst>
          </p:spPr>
          <p:txBody>
            <a:bodyPr rot="10800000"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5" name="矩形 54"/>
            <p:cNvSpPr>
              <a:spLocks noChangeArrowheads="1"/>
            </p:cNvSpPr>
            <p:nvPr/>
          </p:nvSpPr>
          <p:spPr bwMode="auto">
            <a:xfrm rot="5400000">
              <a:off x="2616200" y="3027363"/>
              <a:ext cx="374650" cy="1192212"/>
            </a:xfrm>
            <a:prstGeom prst="rect">
              <a:avLst/>
            </a:prstGeom>
            <a:grpFill/>
            <a:ln w="3175" algn="ctr">
              <a:solidFill>
                <a:srgbClr val="FFFFFF"/>
              </a:solidFill>
              <a:miter lim="800000"/>
            </a:ln>
            <a:effectLst>
              <a:outerShdw sx="102000" sy="102000" algn="ctr" rotWithShape="0">
                <a:srgbClr val="000000">
                  <a:alpha val="39998"/>
                </a:srgbClr>
              </a:outerShdw>
            </a:effectLst>
          </p:spPr>
          <p:txBody>
            <a:bodyPr rot="10800000"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6" name="上箭头 55"/>
            <p:cNvSpPr>
              <a:spLocks noChangeArrowheads="1"/>
            </p:cNvSpPr>
            <p:nvPr/>
          </p:nvSpPr>
          <p:spPr bwMode="auto">
            <a:xfrm>
              <a:off x="3294856" y="1423194"/>
              <a:ext cx="568325" cy="1250950"/>
            </a:xfrm>
            <a:prstGeom prst="upArrow">
              <a:avLst>
                <a:gd name="adj1" fmla="val 66491"/>
                <a:gd name="adj2" fmla="val 49994"/>
              </a:avLst>
            </a:prstGeom>
            <a:grpFill/>
            <a:ln w="3175" algn="ctr">
              <a:solidFill>
                <a:srgbClr val="FFFFFF"/>
              </a:solidFill>
              <a:miter lim="800000"/>
            </a:ln>
            <a:effectLst>
              <a:outerShdw sx="102000" sy="102000" algn="ctr" rotWithShape="0">
                <a:srgbClr val="000000">
                  <a:alpha val="39998"/>
                </a:srgbClr>
              </a:outerShdw>
            </a:effectLst>
          </p:spPr>
          <p:txBody>
            <a:bodyPr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7" name="上箭头 56"/>
            <p:cNvSpPr>
              <a:spLocks noChangeArrowheads="1"/>
            </p:cNvSpPr>
            <p:nvPr/>
          </p:nvSpPr>
          <p:spPr bwMode="auto">
            <a:xfrm rot="10800000">
              <a:off x="3294856" y="3036094"/>
              <a:ext cx="568325" cy="1250950"/>
            </a:xfrm>
            <a:prstGeom prst="upArrow">
              <a:avLst>
                <a:gd name="adj1" fmla="val 66491"/>
                <a:gd name="adj2" fmla="val 49994"/>
              </a:avLst>
            </a:prstGeom>
            <a:grpFill/>
            <a:ln w="3175" algn="ctr">
              <a:solidFill>
                <a:srgbClr val="FFFFFF"/>
              </a:solidFill>
              <a:miter lim="800000"/>
            </a:ln>
            <a:effectLst>
              <a:outerShdw sx="102000" sy="102000" algn="ctr" rotWithShape="0">
                <a:srgbClr val="000000">
                  <a:alpha val="39998"/>
                </a:srgbClr>
              </a:outerShdw>
            </a:effectLst>
          </p:spPr>
          <p:txBody>
            <a:bodyPr rot="10800000"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8" name="上箭头 57"/>
            <p:cNvSpPr>
              <a:spLocks noChangeArrowheads="1"/>
            </p:cNvSpPr>
            <p:nvPr/>
          </p:nvSpPr>
          <p:spPr bwMode="auto">
            <a:xfrm>
              <a:off x="1740694" y="1426369"/>
              <a:ext cx="568325" cy="1250950"/>
            </a:xfrm>
            <a:prstGeom prst="upArrow">
              <a:avLst>
                <a:gd name="adj1" fmla="val 66491"/>
                <a:gd name="adj2" fmla="val 49994"/>
              </a:avLst>
            </a:prstGeom>
            <a:grpFill/>
            <a:ln w="3175" algn="ctr">
              <a:solidFill>
                <a:srgbClr val="FFFFFF"/>
              </a:solidFill>
              <a:miter lim="800000"/>
            </a:ln>
            <a:effectLst>
              <a:outerShdw dist="38100" dir="16200000" rotWithShape="0">
                <a:srgbClr val="000000">
                  <a:alpha val="39998"/>
                </a:srgbClr>
              </a:outerShdw>
            </a:effectLst>
          </p:spPr>
          <p:txBody>
            <a:bodyPr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59" name="上箭头 58"/>
            <p:cNvSpPr>
              <a:spLocks noChangeArrowheads="1"/>
            </p:cNvSpPr>
            <p:nvPr/>
          </p:nvSpPr>
          <p:spPr bwMode="auto">
            <a:xfrm rot="10800000">
              <a:off x="1740694" y="3036094"/>
              <a:ext cx="568325" cy="1250950"/>
            </a:xfrm>
            <a:prstGeom prst="upArrow">
              <a:avLst>
                <a:gd name="adj1" fmla="val 66491"/>
                <a:gd name="adj2" fmla="val 49994"/>
              </a:avLst>
            </a:prstGeom>
            <a:grpFill/>
            <a:ln w="3175" algn="ctr">
              <a:solidFill>
                <a:srgbClr val="FFFFFF"/>
              </a:solidFill>
              <a:miter lim="800000"/>
            </a:ln>
            <a:effectLst>
              <a:outerShdw dist="38100" dir="16200000" rotWithShape="0">
                <a:srgbClr val="000000">
                  <a:alpha val="39998"/>
                </a:srgbClr>
              </a:outerShdw>
            </a:effectLst>
          </p:spPr>
          <p:txBody>
            <a:bodyPr rot="10800000"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60" name="上箭头 59"/>
            <p:cNvSpPr>
              <a:spLocks noChangeArrowheads="1"/>
            </p:cNvSpPr>
            <p:nvPr/>
          </p:nvSpPr>
          <p:spPr bwMode="auto">
            <a:xfrm rot="16200000">
              <a:off x="1715293" y="2229645"/>
              <a:ext cx="568325" cy="1250950"/>
            </a:xfrm>
            <a:prstGeom prst="upArrow">
              <a:avLst>
                <a:gd name="adj1" fmla="val 66491"/>
                <a:gd name="adj2" fmla="val 49984"/>
              </a:avLst>
            </a:prstGeom>
            <a:grpFill/>
            <a:ln w="3175" algn="ctr">
              <a:solidFill>
                <a:srgbClr val="FFFFFF"/>
              </a:solidFill>
              <a:miter lim="800000"/>
            </a:ln>
            <a:effectLst>
              <a:outerShdw sx="102000" sy="102000" algn="ctr" rotWithShape="0">
                <a:srgbClr val="000000">
                  <a:alpha val="39998"/>
                </a:srgbClr>
              </a:outerShdw>
            </a:effectLst>
          </p:spPr>
          <p:txBody>
            <a:bodyPr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61" name="上箭头 60"/>
            <p:cNvSpPr>
              <a:spLocks noChangeArrowheads="1"/>
            </p:cNvSpPr>
            <p:nvPr/>
          </p:nvSpPr>
          <p:spPr bwMode="auto">
            <a:xfrm rot="5400000">
              <a:off x="3340893" y="2229645"/>
              <a:ext cx="568325" cy="1250950"/>
            </a:xfrm>
            <a:prstGeom prst="upArrow">
              <a:avLst>
                <a:gd name="adj1" fmla="val 66491"/>
                <a:gd name="adj2" fmla="val 49984"/>
              </a:avLst>
            </a:prstGeom>
            <a:grpFill/>
            <a:ln w="3175" algn="ctr">
              <a:solidFill>
                <a:srgbClr val="FFFFFF"/>
              </a:solidFill>
              <a:miter lim="800000"/>
            </a:ln>
            <a:effectLst>
              <a:outerShdw sx="102000" sy="102000" algn="ctr" rotWithShape="0">
                <a:srgbClr val="000000">
                  <a:alpha val="39998"/>
                </a:srgbClr>
              </a:outerShdw>
            </a:effectLst>
          </p:spPr>
          <p:txBody>
            <a:bodyPr rot="10800000" vert="eaVert"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sp>
          <p:nvSpPr>
            <p:cNvPr id="62" name="矩形 61"/>
            <p:cNvSpPr>
              <a:spLocks noChangeArrowheads="1"/>
            </p:cNvSpPr>
            <p:nvPr/>
          </p:nvSpPr>
          <p:spPr bwMode="auto">
            <a:xfrm>
              <a:off x="2624931" y="2316956"/>
              <a:ext cx="374650" cy="1119187"/>
            </a:xfrm>
            <a:prstGeom prst="rect">
              <a:avLst/>
            </a:prstGeom>
            <a:grpFill/>
            <a:ln w="3175" algn="ctr">
              <a:solidFill>
                <a:srgbClr val="FFFFFF"/>
              </a:solidFill>
              <a:miter lim="800000"/>
            </a:ln>
            <a:effectLst>
              <a:outerShdw sx="102000" sy="102000" algn="ctr" rotWithShape="0">
                <a:srgbClr val="000000">
                  <a:alpha val="39998"/>
                </a:srgbClr>
              </a:outerShdw>
            </a:effectLst>
          </p:spPr>
          <p:txBody>
            <a:bodyPr anchor="ctr"/>
            <a:lstStyle/>
            <a:p>
              <a:pPr defTabSz="913130"/>
              <a:endParaRPr lang="zh-CN" altLang="en-US" sz="1875" b="1" dirty="0">
                <a:solidFill>
                  <a:srgbClr val="FFFFFF"/>
                </a:solidFill>
                <a:latin typeface="Calibri" panose="020F0502020204030204"/>
                <a:ea typeface="宋体" panose="02010600030101010101" pitchFamily="2" charset="-122"/>
              </a:endParaRPr>
            </a:p>
          </p:txBody>
        </p:sp>
      </p:grpSp>
      <p:sp>
        <p:nvSpPr>
          <p:cNvPr id="63" name="TextBox 62"/>
          <p:cNvSpPr txBox="1"/>
          <p:nvPr/>
        </p:nvSpPr>
        <p:spPr>
          <a:xfrm>
            <a:off x="7121185" y="867408"/>
            <a:ext cx="1212850" cy="509905"/>
          </a:xfrm>
          <a:prstGeom prst="rect">
            <a:avLst/>
          </a:prstGeom>
          <a:noFill/>
        </p:spPr>
        <p:txBody>
          <a:bodyPr wrap="none" lIns="126835" tIns="63418" rIns="126835" bIns="63418" rtlCol="0">
            <a:spAutoFit/>
          </a:bodyPr>
          <a:lstStyle/>
          <a:p>
            <a:r>
              <a:rPr lang="en-US" altLang="zh-CN" sz="2500" b="1" dirty="0" smtClean="0">
                <a:solidFill>
                  <a:srgbClr val="4A7573"/>
                </a:solidFill>
              </a:rPr>
              <a:t>      </a:t>
            </a:r>
            <a:endParaRPr lang="zh-CN" altLang="en-US" sz="2500" b="1" dirty="0">
              <a:solidFill>
                <a:srgbClr val="4A7573"/>
              </a:solidFill>
            </a:endParaRPr>
          </a:p>
        </p:txBody>
      </p:sp>
      <p:sp>
        <p:nvSpPr>
          <p:cNvPr id="64" name="矩形 63"/>
          <p:cNvSpPr/>
          <p:nvPr/>
        </p:nvSpPr>
        <p:spPr>
          <a:xfrm>
            <a:off x="7121184" y="1344014"/>
            <a:ext cx="4062857" cy="1430655"/>
          </a:xfrm>
          <a:prstGeom prst="rect">
            <a:avLst/>
          </a:prstGeom>
        </p:spPr>
        <p:txBody>
          <a:bodyPr wrap="square" lIns="126835" tIns="63418" rIns="126835" bIns="63418">
            <a:spAutoFit/>
          </a:bodyPr>
          <a:lstStyle/>
          <a:p>
            <a:pPr algn="just">
              <a:lnSpc>
                <a:spcPts val="1995"/>
              </a:lnSpc>
            </a:pPr>
            <a:r>
              <a:rPr lang="en-US" altLang="zh-CN" sz="1875" dirty="0" smtClean="0">
                <a:solidFill>
                  <a:srgbClr val="4A7573"/>
                </a:solidFill>
                <a:latin typeface="+mn-ea"/>
              </a:rPr>
              <a:t>     </a:t>
            </a:r>
            <a:endParaRPr lang="en-US" altLang="zh-CN" sz="1875" dirty="0" smtClean="0">
              <a:solidFill>
                <a:srgbClr val="4A7573"/>
              </a:solidFill>
              <a:latin typeface="+mn-ea"/>
            </a:endParaRPr>
          </a:p>
          <a:p>
            <a:pPr algn="just" fontAlgn="auto">
              <a:lnSpc>
                <a:spcPts val="3095"/>
              </a:lnSpc>
            </a:pPr>
            <a:r>
              <a:rPr lang="zh-CN" altLang="en-US" sz="2800" dirty="0" smtClean="0">
                <a:solidFill>
                  <a:srgbClr val="4A7573"/>
                </a:solidFill>
                <a:latin typeface="+mn-ea"/>
              </a:rPr>
              <a:t>    </a:t>
            </a:r>
            <a:r>
              <a:rPr lang="zh-CN" altLang="en-US" sz="3600" dirty="0" smtClean="0">
                <a:solidFill>
                  <a:srgbClr val="4A7573"/>
                </a:solidFill>
                <a:latin typeface="+mn-ea"/>
              </a:rPr>
              <a:t>终结性考试</a:t>
            </a:r>
            <a:endParaRPr lang="zh-CN" altLang="en-US" sz="2800" dirty="0" smtClean="0">
              <a:solidFill>
                <a:srgbClr val="4A7573"/>
              </a:solidFill>
              <a:latin typeface="+mn-ea"/>
            </a:endParaRPr>
          </a:p>
          <a:p>
            <a:pPr algn="just" fontAlgn="auto">
              <a:lnSpc>
                <a:spcPts val="3095"/>
              </a:lnSpc>
            </a:pPr>
            <a:r>
              <a:rPr lang="zh-CN" altLang="en-US" sz="2800" dirty="0" smtClean="0">
                <a:solidFill>
                  <a:srgbClr val="4A7573"/>
                </a:solidFill>
                <a:latin typeface="+mn-ea"/>
              </a:rPr>
              <a:t>     </a:t>
            </a:r>
            <a:r>
              <a:rPr lang="zh-CN" altLang="en-US" sz="2800" dirty="0" smtClean="0">
                <a:solidFill>
                  <a:schemeClr val="tx1"/>
                </a:solidFill>
                <a:latin typeface="+mn-ea"/>
              </a:rPr>
              <a:t>限时</a:t>
            </a:r>
            <a:r>
              <a:rPr lang="en-US" altLang="zh-CN" sz="2800" dirty="0" smtClean="0">
                <a:solidFill>
                  <a:schemeClr val="tx1"/>
                </a:solidFill>
                <a:latin typeface="+mn-ea"/>
              </a:rPr>
              <a:t>60</a:t>
            </a:r>
            <a:r>
              <a:rPr lang="zh-CN" altLang="en-US" sz="2800" dirty="0" smtClean="0">
                <a:solidFill>
                  <a:schemeClr val="tx1"/>
                </a:solidFill>
                <a:latin typeface="+mn-ea"/>
              </a:rPr>
              <a:t>分钟</a:t>
            </a:r>
            <a:endParaRPr lang="zh-CN" altLang="en-US" sz="2800" dirty="0" smtClean="0">
              <a:solidFill>
                <a:srgbClr val="4A7573"/>
              </a:solidFill>
              <a:latin typeface="+mn-ea"/>
            </a:endParaRPr>
          </a:p>
          <a:p>
            <a:pPr algn="just">
              <a:lnSpc>
                <a:spcPts val="1995"/>
              </a:lnSpc>
            </a:pPr>
            <a:endParaRPr lang="zh-CN" altLang="en-US" sz="2800" dirty="0" smtClean="0">
              <a:solidFill>
                <a:srgbClr val="4A7573"/>
              </a:solidFill>
              <a:latin typeface="+mn-ea"/>
              <a:ea typeface="微软雅黑" panose="020B0503020204020204" pitchFamily="34" charset="-122"/>
            </a:endParaRPr>
          </a:p>
        </p:txBody>
      </p:sp>
      <p:sp>
        <p:nvSpPr>
          <p:cNvPr id="68" name="矩形 67"/>
          <p:cNvSpPr/>
          <p:nvPr/>
        </p:nvSpPr>
        <p:spPr>
          <a:xfrm>
            <a:off x="7126694" y="2571755"/>
            <a:ext cx="4062857" cy="2506980"/>
          </a:xfrm>
          <a:prstGeom prst="rect">
            <a:avLst/>
          </a:prstGeom>
        </p:spPr>
        <p:txBody>
          <a:bodyPr wrap="square" lIns="126835" tIns="63418" rIns="126835" bIns="63418">
            <a:spAutoFit/>
          </a:bodyPr>
          <a:lstStyle/>
          <a:p>
            <a:pPr algn="just" fontAlgn="auto">
              <a:lnSpc>
                <a:spcPts val="3095"/>
              </a:lnSpc>
            </a:pPr>
            <a:r>
              <a:rPr lang="en-US" altLang="zh-CN" sz="1875" dirty="0" smtClean="0">
                <a:solidFill>
                  <a:srgbClr val="4A7573"/>
                </a:solidFill>
                <a:latin typeface="+mn-ea"/>
              </a:rPr>
              <a:t>    </a:t>
            </a:r>
            <a:r>
              <a:rPr lang="zh-CN" altLang="en-US" sz="2400" dirty="0" smtClean="0">
                <a:solidFill>
                  <a:srgbClr val="4A7573"/>
                </a:solidFill>
                <a:latin typeface="+mn-ea"/>
              </a:rPr>
              <a:t>试题难易适中，按掌握、理解、了解三个不同层次的要求出题</a:t>
            </a:r>
            <a:endParaRPr lang="zh-CN" altLang="en-US" sz="2400" dirty="0" smtClean="0">
              <a:solidFill>
                <a:srgbClr val="4A7573"/>
              </a:solidFill>
              <a:latin typeface="+mn-ea"/>
            </a:endParaRPr>
          </a:p>
          <a:p>
            <a:pPr algn="just" fontAlgn="auto">
              <a:lnSpc>
                <a:spcPts val="3095"/>
              </a:lnSpc>
            </a:pPr>
            <a:r>
              <a:rPr lang="zh-CN" altLang="en-US" sz="2400" dirty="0" smtClean="0">
                <a:solidFill>
                  <a:srgbClr val="4A7573"/>
                </a:solidFill>
                <a:latin typeface="+mn-ea"/>
              </a:rPr>
              <a:t>   重点掌握的内容约占</a:t>
            </a:r>
            <a:r>
              <a:rPr lang="en-US" altLang="zh-CN" sz="2400" dirty="0" smtClean="0">
                <a:solidFill>
                  <a:srgbClr val="4A7573"/>
                </a:solidFill>
                <a:latin typeface="+mn-ea"/>
              </a:rPr>
              <a:t>8</a:t>
            </a:r>
            <a:r>
              <a:rPr lang="en-US" altLang="zh-CN" sz="2400" dirty="0" smtClean="0">
                <a:solidFill>
                  <a:srgbClr val="4A7573"/>
                </a:solidFill>
                <a:latin typeface="+mn-ea"/>
              </a:rPr>
              <a:t>0%</a:t>
            </a:r>
            <a:endParaRPr lang="zh-CN" altLang="en-US" sz="2400" dirty="0" smtClean="0">
              <a:solidFill>
                <a:srgbClr val="4A7573"/>
              </a:solidFill>
              <a:latin typeface="+mn-ea"/>
            </a:endParaRPr>
          </a:p>
          <a:p>
            <a:pPr algn="just" fontAlgn="auto">
              <a:lnSpc>
                <a:spcPts val="3095"/>
              </a:lnSpc>
            </a:pPr>
            <a:r>
              <a:rPr lang="zh-CN" altLang="en-US" sz="2400" dirty="0" smtClean="0">
                <a:solidFill>
                  <a:srgbClr val="4A7573"/>
                </a:solidFill>
                <a:latin typeface="+mn-ea"/>
              </a:rPr>
              <a:t>   掌握的内容约占</a:t>
            </a:r>
            <a:r>
              <a:rPr lang="en-US" altLang="zh-CN" sz="2400" dirty="0" smtClean="0">
                <a:solidFill>
                  <a:srgbClr val="4A7573"/>
                </a:solidFill>
                <a:latin typeface="+mn-ea"/>
              </a:rPr>
              <a:t>15</a:t>
            </a:r>
            <a:r>
              <a:rPr lang="en-US" altLang="zh-CN" sz="2400" dirty="0" smtClean="0">
                <a:solidFill>
                  <a:srgbClr val="4A7573"/>
                </a:solidFill>
                <a:latin typeface="+mn-ea"/>
              </a:rPr>
              <a:t>%</a:t>
            </a:r>
            <a:endParaRPr lang="zh-CN" altLang="en-US" sz="2400" dirty="0" smtClean="0">
              <a:solidFill>
                <a:srgbClr val="4A7573"/>
              </a:solidFill>
              <a:latin typeface="+mn-ea"/>
            </a:endParaRPr>
          </a:p>
          <a:p>
            <a:pPr algn="just" fontAlgn="auto">
              <a:lnSpc>
                <a:spcPts val="3095"/>
              </a:lnSpc>
            </a:pPr>
            <a:r>
              <a:rPr lang="zh-CN" altLang="en-US" sz="2400" dirty="0" smtClean="0">
                <a:solidFill>
                  <a:srgbClr val="4A7573"/>
                </a:solidFill>
                <a:latin typeface="+mn-ea"/>
              </a:rPr>
              <a:t>   了解的内容约占</a:t>
            </a:r>
            <a:r>
              <a:rPr lang="en-US" altLang="zh-CN" sz="2400" dirty="0" smtClean="0">
                <a:solidFill>
                  <a:srgbClr val="4A7573"/>
                </a:solidFill>
                <a:latin typeface="+mn-ea"/>
              </a:rPr>
              <a:t>5</a:t>
            </a:r>
            <a:r>
              <a:rPr lang="en-US" altLang="zh-CN" sz="2400" dirty="0" smtClean="0">
                <a:solidFill>
                  <a:srgbClr val="4A7573"/>
                </a:solidFill>
                <a:latin typeface="+mn-ea"/>
              </a:rPr>
              <a:t>%</a:t>
            </a:r>
            <a:endParaRPr lang="zh-CN" altLang="en-US" sz="2400" dirty="0">
              <a:solidFill>
                <a:srgbClr val="4A7573"/>
              </a:solidFill>
              <a:latin typeface="+mn-ea"/>
            </a:endParaRPr>
          </a:p>
        </p:txBody>
      </p:sp>
      <p:sp>
        <p:nvSpPr>
          <p:cNvPr id="2" name="标题 1"/>
          <p:cNvSpPr>
            <a:spLocks noGrp="1"/>
          </p:cNvSpPr>
          <p:nvPr>
            <p:ph type="title"/>
          </p:nvPr>
        </p:nvSpPr>
        <p:spPr>
          <a:xfrm>
            <a:off x="838200" y="365125"/>
            <a:ext cx="6775450" cy="1101090"/>
          </a:xfrm>
        </p:spPr>
        <p:txBody>
          <a:bodyPr/>
          <a:lstStyle/>
          <a:p>
            <a:r>
              <a:rPr lang="zh-CN" altLang="en-US" dirty="0" smtClean="0"/>
              <a:t>（三）</a:t>
            </a:r>
            <a:r>
              <a:rPr lang="zh-CN" altLang="en-US" b="1" dirty="0" smtClean="0">
                <a:solidFill>
                  <a:schemeClr val="accent1">
                    <a:lumMod val="50000"/>
                  </a:schemeClr>
                </a:solidFill>
                <a:sym typeface="+mn-ea"/>
              </a:rPr>
              <a:t>考核内容与要求</a:t>
            </a:r>
            <a:endParaRPr lang="zh-CN" altLang="en-US" b="1" dirty="0" smtClean="0">
              <a:solidFill>
                <a:schemeClr val="accent1">
                  <a:lumMod val="50000"/>
                </a:schemeClr>
              </a:solidFill>
              <a:latin typeface="+mn-lt"/>
              <a:ea typeface="+mn-ea"/>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7"/>
                                        </p:tgtEl>
                                      </p:cBhvr>
                                    </p:animEffect>
                                    <p:animScale>
                                      <p:cBhvr>
                                        <p:cTn id="12" dur="250" autoRev="1" fill="hold"/>
                                        <p:tgtEl>
                                          <p:spTgt spid="47"/>
                                        </p:tgtEl>
                                      </p:cBhvr>
                                      <p:by x="105000" y="105000"/>
                                    </p:animScale>
                                  </p:childTnLst>
                                </p:cTn>
                              </p:par>
                            </p:childTnLst>
                          </p:cTn>
                        </p:par>
                        <p:par>
                          <p:cTn id="13" fill="hold">
                            <p:stCondLst>
                              <p:cond delay="1000"/>
                            </p:stCondLst>
                            <p:childTnLst>
                              <p:par>
                                <p:cTn id="14" presetID="45"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anim calcmode="lin" valueType="num">
                                      <p:cBhvr>
                                        <p:cTn id="22" dur="500" fill="hold"/>
                                        <p:tgtEl>
                                          <p:spTgt spid="42"/>
                                        </p:tgtEl>
                                        <p:attrNameLst>
                                          <p:attrName>ppt_w</p:attrName>
                                        </p:attrNameLst>
                                      </p:cBhvr>
                                      <p:tavLst>
                                        <p:tav tm="0" fmla="#ppt_w*sin(2.5*pi*$)">
                                          <p:val>
                                            <p:fltVal val="0"/>
                                          </p:val>
                                        </p:tav>
                                        <p:tav tm="100000">
                                          <p:val>
                                            <p:fltVal val="1"/>
                                          </p:val>
                                        </p:tav>
                                      </p:tavLst>
                                    </p:anim>
                                    <p:anim calcmode="lin" valueType="num">
                                      <p:cBhvr>
                                        <p:cTn id="23" dur="500" fill="hold"/>
                                        <p:tgtEl>
                                          <p:spTgt spid="42"/>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ppt_w</p:attrName>
                                        </p:attrNameLst>
                                      </p:cBhvr>
                                      <p:tavLst>
                                        <p:tav tm="0" fmla="#ppt_w*sin(2.5*pi*$)">
                                          <p:val>
                                            <p:fltVal val="0"/>
                                          </p:val>
                                        </p:tav>
                                        <p:tav tm="100000">
                                          <p:val>
                                            <p:fltVal val="1"/>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par>
                                <p:cTn id="29" presetID="45"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ppt_w</p:attrName>
                                        </p:attrNameLst>
                                      </p:cBhvr>
                                      <p:tavLst>
                                        <p:tav tm="0" fmla="#ppt_w*sin(2.5*pi*$)">
                                          <p:val>
                                            <p:fltVal val="0"/>
                                          </p:val>
                                        </p:tav>
                                        <p:tav tm="100000">
                                          <p:val>
                                            <p:fltVal val="1"/>
                                          </p:val>
                                        </p:tav>
                                      </p:tavLst>
                                    </p:anim>
                                    <p:anim calcmode="lin" valueType="num">
                                      <p:cBhvr>
                                        <p:cTn id="33" dur="500" fill="hold"/>
                                        <p:tgtEl>
                                          <p:spTgt spid="38"/>
                                        </p:tgtEl>
                                        <p:attrNameLst>
                                          <p:attrName>ppt_h</p:attrName>
                                        </p:attrNameLst>
                                      </p:cBhvr>
                                      <p:tavLst>
                                        <p:tav tm="0">
                                          <p:val>
                                            <p:strVal val="#ppt_h"/>
                                          </p:val>
                                        </p:tav>
                                        <p:tav tm="100000">
                                          <p:val>
                                            <p:strVal val="#ppt_h"/>
                                          </p:val>
                                        </p:tav>
                                      </p:tavLst>
                                    </p:anim>
                                  </p:childTnLst>
                                </p:cTn>
                              </p:par>
                              <p:par>
                                <p:cTn id="34" presetID="45"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anim calcmode="lin" valueType="num">
                                      <p:cBhvr>
                                        <p:cTn id="37" dur="500" fill="hold"/>
                                        <p:tgtEl>
                                          <p:spTgt spid="44"/>
                                        </p:tgtEl>
                                        <p:attrNameLst>
                                          <p:attrName>ppt_w</p:attrName>
                                        </p:attrNameLst>
                                      </p:cBhvr>
                                      <p:tavLst>
                                        <p:tav tm="0" fmla="#ppt_w*sin(2.5*pi*$)">
                                          <p:val>
                                            <p:fltVal val="0"/>
                                          </p:val>
                                        </p:tav>
                                        <p:tav tm="100000">
                                          <p:val>
                                            <p:fltVal val="1"/>
                                          </p:val>
                                        </p:tav>
                                      </p:tavLst>
                                    </p:anim>
                                    <p:anim calcmode="lin" valueType="num">
                                      <p:cBhvr>
                                        <p:cTn id="38" dur="500" fill="hold"/>
                                        <p:tgtEl>
                                          <p:spTgt spid="44"/>
                                        </p:tgtEl>
                                        <p:attrNameLst>
                                          <p:attrName>ppt_h</p:attrName>
                                        </p:attrNameLst>
                                      </p:cBhvr>
                                      <p:tavLst>
                                        <p:tav tm="0">
                                          <p:val>
                                            <p:strVal val="#ppt_h"/>
                                          </p:val>
                                        </p:tav>
                                        <p:tav tm="100000">
                                          <p:val>
                                            <p:strVal val="#ppt_h"/>
                                          </p:val>
                                        </p:tav>
                                      </p:tavLst>
                                    </p:anim>
                                  </p:childTnLst>
                                </p:cTn>
                              </p:par>
                              <p:par>
                                <p:cTn id="39" presetID="45"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ppt_w</p:attrName>
                                        </p:attrNameLst>
                                      </p:cBhvr>
                                      <p:tavLst>
                                        <p:tav tm="0" fmla="#ppt_w*sin(2.5*pi*$)">
                                          <p:val>
                                            <p:fltVal val="0"/>
                                          </p:val>
                                        </p:tav>
                                        <p:tav tm="100000">
                                          <p:val>
                                            <p:fltVal val="1"/>
                                          </p:val>
                                        </p:tav>
                                      </p:tavLst>
                                    </p:anim>
                                    <p:anim calcmode="lin" valueType="num">
                                      <p:cBhvr>
                                        <p:cTn id="43" dur="500" fill="hold"/>
                                        <p:tgtEl>
                                          <p:spTgt spid="45"/>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anim calcmode="lin" valueType="num">
                                      <p:cBhvr>
                                        <p:cTn id="47" dur="500" fill="hold"/>
                                        <p:tgtEl>
                                          <p:spTgt spid="46"/>
                                        </p:tgtEl>
                                        <p:attrNameLst>
                                          <p:attrName>ppt_w</p:attrName>
                                        </p:attrNameLst>
                                      </p:cBhvr>
                                      <p:tavLst>
                                        <p:tav tm="0" fmla="#ppt_w*sin(2.5*pi*$)">
                                          <p:val>
                                            <p:fltVal val="0"/>
                                          </p:val>
                                        </p:tav>
                                        <p:tav tm="100000">
                                          <p:val>
                                            <p:fltVal val="1"/>
                                          </p:val>
                                        </p:tav>
                                      </p:tavLst>
                                    </p:anim>
                                    <p:anim calcmode="lin" valueType="num">
                                      <p:cBhvr>
                                        <p:cTn id="48" dur="500" fill="hold"/>
                                        <p:tgtEl>
                                          <p:spTgt spid="46"/>
                                        </p:tgtEl>
                                        <p:attrNameLst>
                                          <p:attrName>ppt_h</p:attrName>
                                        </p:attrNameLst>
                                      </p:cBhvr>
                                      <p:tavLst>
                                        <p:tav tm="0">
                                          <p:val>
                                            <p:strVal val="#ppt_h"/>
                                          </p:val>
                                        </p:tav>
                                        <p:tav tm="100000">
                                          <p:val>
                                            <p:strVal val="#ppt_h"/>
                                          </p:val>
                                        </p:tav>
                                      </p:tavLst>
                                    </p:anim>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1000"/>
                                        <p:tgtEl>
                                          <p:spTgt spid="64"/>
                                        </p:tgtEl>
                                      </p:cBhvr>
                                    </p:animEffect>
                                    <p:anim calcmode="lin" valueType="num">
                                      <p:cBhvr>
                                        <p:cTn id="56" dur="1000" fill="hold"/>
                                        <p:tgtEl>
                                          <p:spTgt spid="64"/>
                                        </p:tgtEl>
                                        <p:attrNameLst>
                                          <p:attrName>ppt_x</p:attrName>
                                        </p:attrNameLst>
                                      </p:cBhvr>
                                      <p:tavLst>
                                        <p:tav tm="0">
                                          <p:val>
                                            <p:strVal val="#ppt_x"/>
                                          </p:val>
                                        </p:tav>
                                        <p:tav tm="100000">
                                          <p:val>
                                            <p:strVal val="#ppt_x"/>
                                          </p:val>
                                        </p:tav>
                                      </p:tavLst>
                                    </p:anim>
                                    <p:anim calcmode="lin" valueType="num">
                                      <p:cBhvr>
                                        <p:cTn id="57" dur="1000" fill="hold"/>
                                        <p:tgtEl>
                                          <p:spTgt spid="6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1000"/>
                                        <p:tgtEl>
                                          <p:spTgt spid="68"/>
                                        </p:tgtEl>
                                      </p:cBhvr>
                                    </p:animEffect>
                                    <p:anim calcmode="lin" valueType="num">
                                      <p:cBhvr>
                                        <p:cTn id="61" dur="1000" fill="hold"/>
                                        <p:tgtEl>
                                          <p:spTgt spid="68"/>
                                        </p:tgtEl>
                                        <p:attrNameLst>
                                          <p:attrName>ppt_x</p:attrName>
                                        </p:attrNameLst>
                                      </p:cBhvr>
                                      <p:tavLst>
                                        <p:tav tm="0">
                                          <p:val>
                                            <p:strVal val="#ppt_x"/>
                                          </p:val>
                                        </p:tav>
                                        <p:tav tm="100000">
                                          <p:val>
                                            <p:strVal val="#ppt_x"/>
                                          </p:val>
                                        </p:tav>
                                      </p:tavLst>
                                    </p:anim>
                                    <p:anim calcmode="lin" valueType="num">
                                      <p:cBhvr>
                                        <p:cTn id="62"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43" grpId="0"/>
      <p:bldP spid="44" grpId="0"/>
      <p:bldP spid="45" grpId="0"/>
      <p:bldP spid="46" grpId="0"/>
      <p:bldP spid="63" grpId="0"/>
      <p:bldP spid="64" grpId="0"/>
      <p:bldP spid="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燕尾形 66"/>
          <p:cNvSpPr/>
          <p:nvPr/>
        </p:nvSpPr>
        <p:spPr>
          <a:xfrm>
            <a:off x="2375707" y="2283322"/>
            <a:ext cx="3036918" cy="285166"/>
          </a:xfrm>
          <a:prstGeom prst="chevron">
            <a:avLst/>
          </a:prstGeom>
          <a:solidFill>
            <a:schemeClr val="accent1">
              <a:lumMod val="75000"/>
            </a:schemeClr>
          </a:solidFill>
          <a:ln w="12700" cap="flat" cmpd="sng" algn="ctr">
            <a:noFill/>
            <a:prstDash val="solid"/>
            <a:miter lim="800000"/>
          </a:ln>
          <a:effectLst/>
        </p:spPr>
        <p:txBody>
          <a:bodyPr lIns="126868" tIns="63434" rIns="126868" bIns="63434" rtlCol="0" anchor="ctr"/>
          <a:lstStyle/>
          <a:p>
            <a:pPr algn="ctr" defTabSz="1217295">
              <a:defRPr/>
            </a:pPr>
            <a:endParaRPr lang="zh-CN" altLang="en-US" sz="2500" kern="0" dirty="0">
              <a:solidFill>
                <a:sysClr val="windowText" lastClr="000000"/>
              </a:solidFill>
              <a:latin typeface="Calibri" panose="020F0502020204030204"/>
              <a:ea typeface="宋体" panose="02010600030101010101" pitchFamily="2" charset="-122"/>
            </a:endParaRPr>
          </a:p>
        </p:txBody>
      </p:sp>
      <p:sp>
        <p:nvSpPr>
          <p:cNvPr id="72" name="文本框 14"/>
          <p:cNvSpPr txBox="1"/>
          <p:nvPr/>
        </p:nvSpPr>
        <p:spPr>
          <a:xfrm>
            <a:off x="1990725" y="1080135"/>
            <a:ext cx="3807460" cy="2691765"/>
          </a:xfrm>
          <a:prstGeom prst="rect">
            <a:avLst/>
          </a:prstGeom>
          <a:noFill/>
        </p:spPr>
        <p:txBody>
          <a:bodyPr wrap="square" lIns="126868" tIns="63434" rIns="126868" bIns="63434" rtlCol="0">
            <a:spAutoFit/>
          </a:bodyPr>
          <a:lstStyle/>
          <a:p>
            <a:pPr algn="ctr" defTabSz="1217295">
              <a:defRPr/>
            </a:pPr>
            <a:r>
              <a:rPr lang="zh-CN" altLang="en-US" sz="3960" dirty="0"/>
              <a:t>形成性考核</a:t>
            </a:r>
            <a:endParaRPr lang="zh-CN" altLang="en-US" sz="3960" dirty="0"/>
          </a:p>
          <a:p>
            <a:pPr algn="ctr" defTabSz="1217295">
              <a:defRPr/>
            </a:pPr>
            <a:r>
              <a:rPr lang="zh-CN" altLang="en-US" sz="3960" dirty="0"/>
              <a:t>终结性考试</a:t>
            </a:r>
            <a:endParaRPr lang="zh-CN" altLang="en-US" sz="3960" dirty="0"/>
          </a:p>
          <a:p>
            <a:pPr algn="ctr" defTabSz="1217295">
              <a:defRPr/>
            </a:pPr>
            <a:endParaRPr lang="zh-CN" altLang="en-US" sz="3960" b="1" kern="0" dirty="0">
              <a:solidFill>
                <a:srgbClr val="934D19"/>
              </a:solidFill>
            </a:endParaRPr>
          </a:p>
          <a:p>
            <a:pPr algn="ctr" defTabSz="1217295">
              <a:defRPr/>
            </a:pPr>
            <a:endParaRPr lang="zh-CN" altLang="en-US" sz="4800" b="1" kern="0" dirty="0">
              <a:solidFill>
                <a:srgbClr val="FF0000"/>
              </a:solidFill>
            </a:endParaRPr>
          </a:p>
        </p:txBody>
      </p:sp>
      <p:grpSp>
        <p:nvGrpSpPr>
          <p:cNvPr id="8" name="组合 82"/>
          <p:cNvGrpSpPr/>
          <p:nvPr/>
        </p:nvGrpSpPr>
        <p:grpSpPr>
          <a:xfrm>
            <a:off x="2383235" y="4043474"/>
            <a:ext cx="959731" cy="950197"/>
            <a:chOff x="5133991" y="2648744"/>
            <a:chExt cx="720000" cy="720000"/>
          </a:xfrm>
        </p:grpSpPr>
        <p:sp>
          <p:nvSpPr>
            <p:cNvPr id="84" name="椭圆 83"/>
            <p:cNvSpPr>
              <a:spLocks noChangeAspect="1"/>
            </p:cNvSpPr>
            <p:nvPr/>
          </p:nvSpPr>
          <p:spPr>
            <a:xfrm>
              <a:off x="5133991" y="2648744"/>
              <a:ext cx="720000" cy="720000"/>
            </a:xfrm>
            <a:prstGeom prst="ellipse">
              <a:avLst/>
            </a:prstGeom>
            <a:noFill/>
            <a:ln w="38100" cap="flat" cmpd="sng" algn="ctr">
              <a:solidFill>
                <a:srgbClr val="DB782B"/>
              </a:solidFill>
              <a:prstDash val="solid"/>
              <a:miter lim="800000"/>
            </a:ln>
            <a:effectLst/>
          </p:spPr>
          <p:txBody>
            <a:bodyPr rtlCol="0" anchor="ctr"/>
            <a:lstStyle/>
            <a:p>
              <a:pPr algn="ctr" defTabSz="1217295">
                <a:defRPr/>
              </a:pPr>
              <a:endParaRPr lang="zh-CN" altLang="en-US" sz="4480" kern="0" dirty="0">
                <a:solidFill>
                  <a:sysClr val="window" lastClr="FFFFFF"/>
                </a:solidFill>
                <a:latin typeface="Calibri" panose="020F0502020204030204"/>
                <a:ea typeface="宋体" panose="02010600030101010101" pitchFamily="2" charset="-122"/>
              </a:endParaRPr>
            </a:p>
          </p:txBody>
        </p:sp>
        <p:sp>
          <p:nvSpPr>
            <p:cNvPr id="85" name="Freeform 221"/>
            <p:cNvSpPr>
              <a:spLocks noChangeAspect="1"/>
            </p:cNvSpPr>
            <p:nvPr/>
          </p:nvSpPr>
          <p:spPr bwMode="auto">
            <a:xfrm>
              <a:off x="5287084" y="2810164"/>
              <a:ext cx="412638" cy="396000"/>
            </a:xfrm>
            <a:custGeom>
              <a:avLst/>
              <a:gdLst>
                <a:gd name="T0" fmla="*/ 61 w 124"/>
                <a:gd name="T1" fmla="*/ 0 h 119"/>
                <a:gd name="T2" fmla="*/ 82 w 124"/>
                <a:gd name="T3" fmla="*/ 38 h 119"/>
                <a:gd name="T4" fmla="*/ 124 w 124"/>
                <a:gd name="T5" fmla="*/ 45 h 119"/>
                <a:gd name="T6" fmla="*/ 95 w 124"/>
                <a:gd name="T7" fmla="*/ 77 h 119"/>
                <a:gd name="T8" fmla="*/ 101 w 124"/>
                <a:gd name="T9" fmla="*/ 119 h 119"/>
                <a:gd name="T10" fmla="*/ 61 w 124"/>
                <a:gd name="T11" fmla="*/ 100 h 119"/>
                <a:gd name="T12" fmla="*/ 23 w 124"/>
                <a:gd name="T13" fmla="*/ 119 h 119"/>
                <a:gd name="T14" fmla="*/ 29 w 124"/>
                <a:gd name="T15" fmla="*/ 77 h 119"/>
                <a:gd name="T16" fmla="*/ 0 w 124"/>
                <a:gd name="T17" fmla="*/ 45 h 119"/>
                <a:gd name="T18" fmla="*/ 42 w 124"/>
                <a:gd name="T19" fmla="*/ 38 h 119"/>
                <a:gd name="T20" fmla="*/ 61 w 124"/>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19">
                  <a:moveTo>
                    <a:pt x="61" y="0"/>
                  </a:moveTo>
                  <a:lnTo>
                    <a:pt x="82" y="38"/>
                  </a:lnTo>
                  <a:lnTo>
                    <a:pt x="124" y="45"/>
                  </a:lnTo>
                  <a:lnTo>
                    <a:pt x="95" y="77"/>
                  </a:lnTo>
                  <a:lnTo>
                    <a:pt x="101" y="119"/>
                  </a:lnTo>
                  <a:lnTo>
                    <a:pt x="61" y="100"/>
                  </a:lnTo>
                  <a:lnTo>
                    <a:pt x="23" y="119"/>
                  </a:lnTo>
                  <a:lnTo>
                    <a:pt x="29" y="77"/>
                  </a:lnTo>
                  <a:lnTo>
                    <a:pt x="0" y="45"/>
                  </a:lnTo>
                  <a:lnTo>
                    <a:pt x="42" y="38"/>
                  </a:lnTo>
                  <a:lnTo>
                    <a:pt x="61" y="0"/>
                  </a:lnTo>
                  <a:close/>
                </a:path>
              </a:pathLst>
            </a:custGeom>
            <a:solidFill>
              <a:srgbClr val="DB782B"/>
            </a:solidFill>
            <a:ln w="0">
              <a:noFill/>
              <a:prstDash val="solid"/>
              <a:round/>
            </a:ln>
          </p:spPr>
          <p:txBody>
            <a:bodyPr vert="horz" wrap="square" lIns="95246" tIns="47623" rIns="95246" bIns="47623" numCol="1" anchor="t" anchorCtr="0" compatLnSpc="1"/>
            <a:lstStyle/>
            <a:p>
              <a:pPr defTabSz="1217295">
                <a:defRPr/>
              </a:pPr>
              <a:endParaRPr lang="zh-CN" altLang="en-US" sz="2500" kern="0" dirty="0">
                <a:solidFill>
                  <a:sysClr val="windowText" lastClr="000000"/>
                </a:solidFill>
              </a:endParaRPr>
            </a:p>
          </p:txBody>
        </p:sp>
      </p:grpSp>
      <p:sp>
        <p:nvSpPr>
          <p:cNvPr id="91" name="TextBox 90"/>
          <p:cNvSpPr txBox="1"/>
          <p:nvPr/>
        </p:nvSpPr>
        <p:spPr>
          <a:xfrm>
            <a:off x="3440544" y="3565985"/>
            <a:ext cx="2976709" cy="1568450"/>
          </a:xfrm>
          <a:prstGeom prst="rect">
            <a:avLst/>
          </a:prstGeom>
          <a:noFill/>
        </p:spPr>
        <p:txBody>
          <a:bodyPr wrap="square" lIns="126868" tIns="63434" rIns="126868" bIns="63434" rtlCol="0">
            <a:spAutoFit/>
          </a:bodyPr>
          <a:lstStyle/>
          <a:p>
            <a:pPr algn="l">
              <a:lnSpc>
                <a:spcPct val="150000"/>
              </a:lnSpc>
            </a:pPr>
            <a:r>
              <a:rPr lang="zh-CN" altLang="en-US" sz="6250" dirty="0">
                <a:solidFill>
                  <a:srgbClr val="934D19"/>
                </a:solidFill>
                <a:latin typeface="微软雅黑" panose="020B0503020204020204" pitchFamily="34" charset="-122"/>
                <a:ea typeface="微软雅黑" panose="020B0503020204020204" pitchFamily="34" charset="-122"/>
              </a:rPr>
              <a:t>通过</a:t>
            </a:r>
            <a:r>
              <a:rPr lang="en-US" altLang="zh-CN" sz="6250" dirty="0">
                <a:solidFill>
                  <a:srgbClr val="934D19"/>
                </a:solidFill>
                <a:latin typeface="微软雅黑" panose="020B0503020204020204" pitchFamily="34" charset="-122"/>
                <a:ea typeface="微软雅黑" panose="020B0503020204020204" pitchFamily="34" charset="-122"/>
              </a:rPr>
              <a:t>!</a:t>
            </a:r>
            <a:endParaRPr lang="en-US" altLang="zh-CN" sz="6250" dirty="0">
              <a:solidFill>
                <a:srgbClr val="934D1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160655" y="97155"/>
            <a:ext cx="10515600" cy="1325563"/>
          </a:xfrm>
        </p:spPr>
        <p:txBody>
          <a:bodyPr/>
          <a:lstStyle/>
          <a:p>
            <a:endParaRPr lang="zh-CN" altLang="en-US"/>
          </a:p>
        </p:txBody>
      </p:sp>
      <p:pic>
        <p:nvPicPr>
          <p:cNvPr id="37" name="图片 36"/>
          <p:cNvPicPr>
            <a:picLocks noChangeAspect="1"/>
          </p:cNvPicPr>
          <p:nvPr/>
        </p:nvPicPr>
        <p:blipFill>
          <a:blip r:embed="rId1" cstate="print">
            <a:extLst>
              <a:ext uri="{BEBA8EAE-BF5A-486C-A8C5-ECC9F3942E4B}">
                <a14:imgProps xmlns:a14="http://schemas.microsoft.com/office/drawing/2010/main">
                  <a14:imgLayer r:embed="rId2">
                    <a14:imgEffect>
                      <a14:backgroundRemoval t="10000" b="90000" l="10000" r="90000"/>
                    </a14:imgEffect>
                  </a14:imgLayer>
                </a14:imgProps>
              </a:ext>
            </a:extLst>
          </a:blip>
          <a:stretch>
            <a:fillRect/>
          </a:stretch>
        </p:blipFill>
        <p:spPr>
          <a:xfrm>
            <a:off x="5617014" y="1546857"/>
            <a:ext cx="6249169" cy="3969827"/>
          </a:xfrm>
          <a:prstGeom prst="rect">
            <a:avLst/>
          </a:prstGeom>
        </p:spPr>
      </p:pic>
      <p:sp>
        <p:nvSpPr>
          <p:cNvPr id="38" name="矩形 37"/>
          <p:cNvSpPr/>
          <p:nvPr/>
        </p:nvSpPr>
        <p:spPr>
          <a:xfrm>
            <a:off x="6257251" y="1268733"/>
            <a:ext cx="2989580" cy="1014730"/>
          </a:xfrm>
          <a:prstGeom prst="rect">
            <a:avLst/>
          </a:prstGeom>
        </p:spPr>
        <p:txBody>
          <a:bodyPr wrap="none">
            <a:spAutoFit/>
          </a:bodyPr>
          <a:lstStyle/>
          <a:p>
            <a:r>
              <a:rPr lang="en-US" altLang="zh-CN" sz="6000" b="1" dirty="0" smtClean="0">
                <a:solidFill>
                  <a:srgbClr val="FF0000"/>
                </a:solidFill>
              </a:rPr>
              <a:t>&gt; 60 </a:t>
            </a:r>
            <a:r>
              <a:rPr lang="zh-CN" altLang="en-US" sz="6000" b="1" dirty="0" smtClean="0">
                <a:solidFill>
                  <a:srgbClr val="FF0000"/>
                </a:solidFill>
              </a:rPr>
              <a:t>分</a:t>
            </a:r>
            <a:r>
              <a:rPr lang="zh-CN" altLang="en-US" sz="1875" b="1" dirty="0" smtClean="0">
                <a:solidFill>
                  <a:srgbClr val="FF0000"/>
                </a:solidFill>
              </a:rPr>
              <a:t> </a:t>
            </a:r>
            <a:endParaRPr lang="zh-CN" altLang="en-US" sz="1875"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250"/>
                                        <p:tgtEl>
                                          <p:spTgt spid="67"/>
                                        </p:tgtEl>
                                        <p:attrNameLst>
                                          <p:attrName>ppt_x</p:attrName>
                                        </p:attrNameLst>
                                      </p:cBhvr>
                                      <p:tavLst>
                                        <p:tav tm="0">
                                          <p:val>
                                            <p:strVal val="#ppt_x-#ppt_w*1.125000"/>
                                          </p:val>
                                        </p:tav>
                                        <p:tav tm="100000">
                                          <p:val>
                                            <p:strVal val="#ppt_x"/>
                                          </p:val>
                                        </p:tav>
                                      </p:tavLst>
                                    </p:anim>
                                    <p:animEffect transition="in" filter="wipe(right)">
                                      <p:cBhvr>
                                        <p:cTn id="8" dur="250"/>
                                        <p:tgtEl>
                                          <p:spTgt spid="67"/>
                                        </p:tgtEl>
                                      </p:cBhvr>
                                    </p:animEffect>
                                  </p:childTnLst>
                                </p:cTn>
                              </p:par>
                              <p:par>
                                <p:cTn id="9" presetID="49" presetClass="entr" presetSubtype="0" decel="100000"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p:cTn id="11" dur="500" fill="hold"/>
                                        <p:tgtEl>
                                          <p:spTgt spid="72"/>
                                        </p:tgtEl>
                                        <p:attrNameLst>
                                          <p:attrName>ppt_w</p:attrName>
                                        </p:attrNameLst>
                                      </p:cBhvr>
                                      <p:tavLst>
                                        <p:tav tm="0">
                                          <p:val>
                                            <p:fltVal val="0"/>
                                          </p:val>
                                        </p:tav>
                                        <p:tav tm="100000">
                                          <p:val>
                                            <p:strVal val="#ppt_w"/>
                                          </p:val>
                                        </p:tav>
                                      </p:tavLst>
                                    </p:anim>
                                    <p:anim calcmode="lin" valueType="num">
                                      <p:cBhvr>
                                        <p:cTn id="12" dur="500" fill="hold"/>
                                        <p:tgtEl>
                                          <p:spTgt spid="72"/>
                                        </p:tgtEl>
                                        <p:attrNameLst>
                                          <p:attrName>ppt_h</p:attrName>
                                        </p:attrNameLst>
                                      </p:cBhvr>
                                      <p:tavLst>
                                        <p:tav tm="0">
                                          <p:val>
                                            <p:fltVal val="0"/>
                                          </p:val>
                                        </p:tav>
                                        <p:tav tm="100000">
                                          <p:val>
                                            <p:strVal val="#ppt_h"/>
                                          </p:val>
                                        </p:tav>
                                      </p:tavLst>
                                    </p:anim>
                                    <p:anim calcmode="lin" valueType="num">
                                      <p:cBhvr>
                                        <p:cTn id="13" dur="500" fill="hold"/>
                                        <p:tgtEl>
                                          <p:spTgt spid="72"/>
                                        </p:tgtEl>
                                        <p:attrNameLst>
                                          <p:attrName>style.rotation</p:attrName>
                                        </p:attrNameLst>
                                      </p:cBhvr>
                                      <p:tavLst>
                                        <p:tav tm="0">
                                          <p:val>
                                            <p:fltVal val="360"/>
                                          </p:val>
                                        </p:tav>
                                        <p:tav tm="100000">
                                          <p:val>
                                            <p:fltVal val="0"/>
                                          </p:val>
                                        </p:tav>
                                      </p:tavLst>
                                    </p:anim>
                                    <p:animEffect transition="in" filter="fade">
                                      <p:cBhvr>
                                        <p:cTn id="14" dur="500"/>
                                        <p:tgtEl>
                                          <p:spTgt spid="72"/>
                                        </p:tgtEl>
                                      </p:cBhvr>
                                    </p:animEffect>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6" presetClass="entr" presetSubtype="16" fill="hold" grpId="0" nodeType="with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circle(in)">
                                      <p:cBhvr>
                                        <p:cTn id="22" dur="20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72"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b="16033"/>
          <a:stretch>
            <a:fillRect/>
          </a:stretch>
        </p:blipFill>
        <p:spPr>
          <a:xfrm>
            <a:off x="1" y="1"/>
            <a:ext cx="12191998" cy="4663440"/>
          </a:xfrm>
          <a:prstGeom prst="rect">
            <a:avLst/>
          </a:prstGeom>
        </p:spPr>
      </p:pic>
      <p:sp>
        <p:nvSpPr>
          <p:cNvPr id="6" name="矩形 5"/>
          <p:cNvSpPr/>
          <p:nvPr/>
        </p:nvSpPr>
        <p:spPr>
          <a:xfrm>
            <a:off x="0" y="4560849"/>
            <a:ext cx="12192000" cy="22971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8" name="文本框 7"/>
          <p:cNvSpPr txBox="1"/>
          <p:nvPr/>
        </p:nvSpPr>
        <p:spPr>
          <a:xfrm>
            <a:off x="4413134" y="1807092"/>
            <a:ext cx="2795958" cy="1015663"/>
          </a:xfrm>
          <a:prstGeom prst="rect">
            <a:avLst/>
          </a:prstGeom>
          <a:noFill/>
        </p:spPr>
        <p:txBody>
          <a:bodyPr wrap="none" rtlCol="0">
            <a:spAutoFit/>
          </a:bodyPr>
          <a:lstStyle/>
          <a:p>
            <a:pPr algn="ctr"/>
            <a:r>
              <a:rPr lang="zh-CN" altLang="en-US" sz="6000" b="1" cap="all" spc="600"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谢  谢 </a:t>
            </a:r>
            <a:endParaRPr lang="zh-CN" altLang="en-US" sz="4400" b="1" cap="all" spc="600"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11" name="矩形 10"/>
          <p:cNvSpPr/>
          <p:nvPr/>
        </p:nvSpPr>
        <p:spPr>
          <a:xfrm>
            <a:off x="2464067" y="5189847"/>
            <a:ext cx="7292072" cy="475615"/>
          </a:xfrm>
          <a:prstGeom prst="rect">
            <a:avLst/>
          </a:prstGeom>
        </p:spPr>
        <p:txBody>
          <a:bodyPr wrap="square">
            <a:spAutoFit/>
          </a:bodyPr>
          <a:lstStyle/>
          <a:p>
            <a:pPr algn="ctr">
              <a:lnSpc>
                <a:spcPts val="3000"/>
              </a:lnSpc>
            </a:pPr>
            <a:r>
              <a:rPr lang="en-US" altLang="zh-CN"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导    学：     邢台广播电视大学     李英霞</a:t>
            </a:r>
            <a:endParaRPr lang="en-US" altLang="zh-CN"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TextBox 75"/>
          <p:cNvSpPr txBox="1"/>
          <p:nvPr/>
        </p:nvSpPr>
        <p:spPr>
          <a:xfrm>
            <a:off x="4003675" y="5782310"/>
            <a:ext cx="4212590" cy="587375"/>
          </a:xfrm>
          <a:prstGeom prst="rect">
            <a:avLst/>
          </a:prstGeom>
          <a:noFill/>
        </p:spPr>
        <p:txBody>
          <a:bodyPr wrap="square" lIns="126868" tIns="63434" rIns="126868" bIns="63434" rtlCol="0">
            <a:spAutoFit/>
          </a:bodyPr>
          <a:p>
            <a:pPr algn="l">
              <a:lnSpc>
                <a:spcPct val="150000"/>
              </a:lnSpc>
            </a:pPr>
            <a:r>
              <a:rPr lang="zh-CN" altLang="en-US"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电   话：       216</a:t>
            </a:r>
            <a:r>
              <a:rPr lang="en-US" altLang="zh-CN"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5986</a:t>
            </a:r>
            <a:r>
              <a:rPr lang="zh-CN" altLang="en-US"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403室</a:t>
            </a:r>
            <a:endParaRPr lang="zh-CN" altLang="en-US" sz="2000" b="1" cap="all"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500"/>
                                  </p:stCondLst>
                                  <p:childTnLst>
                                    <p:set>
                                      <p:cBhvr>
                                        <p:cTn id="6" dur="1" fill="hold">
                                          <p:stCondLst>
                                            <p:cond delay="0"/>
                                          </p:stCondLst>
                                        </p:cTn>
                                        <p:tgtEl>
                                          <p:spTgt spid="76"/>
                                        </p:tgtEl>
                                        <p:attrNameLst>
                                          <p:attrName>style.visibility</p:attrName>
                                        </p:attrNameLst>
                                      </p:cBhvr>
                                      <p:to>
                                        <p:strVal val="visible"/>
                                      </p:to>
                                    </p:set>
                                    <p:animEffect transition="in" filter="circle(in)">
                                      <p:cBhvr>
                                        <p:cTn id="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91775" y="1933669"/>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5" name="椭圆 4"/>
          <p:cNvSpPr/>
          <p:nvPr/>
        </p:nvSpPr>
        <p:spPr>
          <a:xfrm>
            <a:off x="1686851" y="2118291"/>
            <a:ext cx="1307513" cy="1307513"/>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2" name="椭圆 11"/>
          <p:cNvSpPr/>
          <p:nvPr/>
        </p:nvSpPr>
        <p:spPr>
          <a:xfrm>
            <a:off x="2772931" y="1944597"/>
            <a:ext cx="390517" cy="390517"/>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3" name="椭圆 12"/>
          <p:cNvSpPr/>
          <p:nvPr/>
        </p:nvSpPr>
        <p:spPr>
          <a:xfrm>
            <a:off x="1417110" y="2261397"/>
            <a:ext cx="286781" cy="286781"/>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4" name="椭圆 13"/>
          <p:cNvSpPr/>
          <p:nvPr/>
        </p:nvSpPr>
        <p:spPr>
          <a:xfrm>
            <a:off x="1273719" y="3647274"/>
            <a:ext cx="160345" cy="160345"/>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5" name="椭圆 14"/>
          <p:cNvSpPr/>
          <p:nvPr/>
        </p:nvSpPr>
        <p:spPr>
          <a:xfrm>
            <a:off x="1686851" y="3308201"/>
            <a:ext cx="220530" cy="220530"/>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6" name="椭圆 15"/>
          <p:cNvSpPr/>
          <p:nvPr/>
        </p:nvSpPr>
        <p:spPr>
          <a:xfrm>
            <a:off x="3016329" y="2979248"/>
            <a:ext cx="228296" cy="228296"/>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7" name="椭圆 16"/>
          <p:cNvSpPr/>
          <p:nvPr/>
        </p:nvSpPr>
        <p:spPr>
          <a:xfrm>
            <a:off x="2839822" y="3599497"/>
            <a:ext cx="154542" cy="154542"/>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8" name="椭圆 17"/>
          <p:cNvSpPr/>
          <p:nvPr/>
        </p:nvSpPr>
        <p:spPr>
          <a:xfrm>
            <a:off x="1252338" y="2979248"/>
            <a:ext cx="99708" cy="99708"/>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cxnSp>
        <p:nvCxnSpPr>
          <p:cNvPr id="20" name="Straight Connector 109"/>
          <p:cNvCxnSpPr/>
          <p:nvPr/>
        </p:nvCxnSpPr>
        <p:spPr>
          <a:xfrm>
            <a:off x="4145690" y="3341380"/>
            <a:ext cx="6306605" cy="0"/>
          </a:xfrm>
          <a:prstGeom prst="line">
            <a:avLst/>
          </a:prstGeom>
          <a:noFill/>
          <a:ln w="6350" cap="rnd" cmpd="sng" algn="ctr">
            <a:solidFill>
              <a:srgbClr val="FFFFFF">
                <a:lumMod val="65000"/>
              </a:srgbClr>
            </a:solidFill>
            <a:prstDash val="solid"/>
            <a:miter lim="800000"/>
            <a:headEnd type="oval"/>
            <a:tailEnd type="oval"/>
          </a:ln>
          <a:effectLst/>
        </p:spPr>
      </p:cxnSp>
      <p:sp>
        <p:nvSpPr>
          <p:cNvPr id="21" name="文本框 5"/>
          <p:cNvSpPr txBox="1">
            <a:spLocks noChangeArrowheads="1"/>
          </p:cNvSpPr>
          <p:nvPr/>
        </p:nvSpPr>
        <p:spPr bwMode="auto">
          <a:xfrm>
            <a:off x="4145915" y="1714500"/>
            <a:ext cx="6078220" cy="392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dist" defTabSz="685800" fontAlgn="base">
              <a:spcBef>
                <a:spcPct val="0"/>
              </a:spcBef>
              <a:spcAft>
                <a:spcPct val="0"/>
              </a:spcAft>
              <a:defRPr/>
            </a:pPr>
            <a:r>
              <a:rPr lang="zh-CN" altLang="en-US" sz="5400" b="1" dirty="0" smtClean="0">
                <a:solidFill>
                  <a:schemeClr val="accent1">
                    <a:lumMod val="75000"/>
                  </a:schemeClr>
                </a:solidFill>
                <a:latin typeface="微软雅黑" panose="020B0503020204020204" pitchFamily="34" charset="-122"/>
                <a:ea typeface="微软雅黑" panose="020B0503020204020204" pitchFamily="34" charset="-122"/>
              </a:rPr>
              <a:t>主要讲三个问题</a:t>
            </a:r>
            <a:endPar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endParaRPr>
          </a:p>
          <a:p>
            <a:pPr algn="l" defTabSz="685800" fontAlgn="base">
              <a:spcBef>
                <a:spcPct val="0"/>
              </a:spcBef>
              <a:spcAft>
                <a:spcPct val="0"/>
              </a:spcAft>
              <a:defRPr/>
            </a:pPr>
            <a:r>
              <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rPr>
              <a:t> </a:t>
            </a:r>
            <a:endPar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endParaRPr>
          </a:p>
          <a:p>
            <a:pPr algn="l" defTabSz="685800" fontAlgn="base">
              <a:spcBef>
                <a:spcPts val="600"/>
              </a:spcBef>
              <a:spcAft>
                <a:spcPts val="600"/>
              </a:spcAft>
              <a:defRPr/>
            </a:pPr>
            <a:endPar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endParaRPr>
          </a:p>
          <a:p>
            <a:pPr algn="l" defTabSz="685800" fontAlgn="base">
              <a:spcBef>
                <a:spcPts val="600"/>
              </a:spcBef>
              <a:spcAft>
                <a:spcPts val="600"/>
              </a:spcAft>
              <a:defRPr/>
            </a:pPr>
            <a:r>
              <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rPr>
              <a:t>一、课程概况</a:t>
            </a:r>
            <a:endPar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endParaRPr>
          </a:p>
          <a:p>
            <a:pPr algn="l" defTabSz="685800" fontAlgn="base">
              <a:spcBef>
                <a:spcPts val="600"/>
              </a:spcBef>
              <a:spcAft>
                <a:spcPts val="600"/>
              </a:spcAft>
              <a:defRPr/>
            </a:pPr>
            <a:r>
              <a:rPr lang="zh-CN" altLang="en-US" sz="3200" dirty="0" smtClean="0">
                <a:solidFill>
                  <a:schemeClr val="accent1">
                    <a:lumMod val="75000"/>
                  </a:schemeClr>
                </a:solidFill>
                <a:latin typeface="微软雅黑" panose="020B0503020204020204" pitchFamily="34" charset="-122"/>
                <a:ea typeface="微软雅黑" panose="020B0503020204020204" pitchFamily="34" charset="-122"/>
              </a:rPr>
              <a:t>二、学习资源介绍</a:t>
            </a:r>
            <a:endPar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endParaRPr>
          </a:p>
          <a:p>
            <a:pPr algn="l" defTabSz="685800" fontAlgn="base">
              <a:spcBef>
                <a:spcPts val="600"/>
              </a:spcBef>
              <a:spcAft>
                <a:spcPts val="600"/>
              </a:spcAft>
              <a:defRPr/>
            </a:pPr>
            <a:r>
              <a:rPr lang="zh-CN" altLang="en-US" sz="3200" dirty="0">
                <a:solidFill>
                  <a:schemeClr val="accent1">
                    <a:lumMod val="75000"/>
                  </a:schemeClr>
                </a:solidFill>
                <a:latin typeface="微软雅黑" panose="020B0503020204020204" pitchFamily="34" charset="-122"/>
                <a:ea typeface="微软雅黑" panose="020B0503020204020204" pitchFamily="34" charset="-122"/>
              </a:rPr>
              <a:t>三、学习建议</a:t>
            </a:r>
            <a:endParaRPr lang="zh-CN" altLang="en-US" sz="3200"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91775" y="1933669"/>
            <a:ext cx="1676757" cy="1676757"/>
          </a:xfrm>
          <a:prstGeom prst="ellipse">
            <a:avLst/>
          </a:prstGeom>
          <a:noFill/>
          <a:ln w="9525" cap="flat" cmpd="sng" algn="ctr">
            <a:solidFill>
              <a:sysClr val="window" lastClr="FFFFFF">
                <a:lumMod val="75000"/>
              </a:sysClr>
            </a:solid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5" name="椭圆 4"/>
          <p:cNvSpPr/>
          <p:nvPr/>
        </p:nvSpPr>
        <p:spPr>
          <a:xfrm>
            <a:off x="1686851" y="2118291"/>
            <a:ext cx="1307513" cy="1307513"/>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2" name="椭圆 11"/>
          <p:cNvSpPr/>
          <p:nvPr/>
        </p:nvSpPr>
        <p:spPr>
          <a:xfrm>
            <a:off x="2772931" y="1944597"/>
            <a:ext cx="390517" cy="390517"/>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3" name="椭圆 12"/>
          <p:cNvSpPr/>
          <p:nvPr/>
        </p:nvSpPr>
        <p:spPr>
          <a:xfrm>
            <a:off x="1417110" y="2261397"/>
            <a:ext cx="286781" cy="286781"/>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4" name="椭圆 13"/>
          <p:cNvSpPr/>
          <p:nvPr/>
        </p:nvSpPr>
        <p:spPr>
          <a:xfrm>
            <a:off x="1273719" y="3647274"/>
            <a:ext cx="160345" cy="160345"/>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5" name="椭圆 14"/>
          <p:cNvSpPr/>
          <p:nvPr/>
        </p:nvSpPr>
        <p:spPr>
          <a:xfrm>
            <a:off x="1686851" y="3308201"/>
            <a:ext cx="220530" cy="220530"/>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6" name="椭圆 15"/>
          <p:cNvSpPr/>
          <p:nvPr/>
        </p:nvSpPr>
        <p:spPr>
          <a:xfrm>
            <a:off x="3016329" y="2979248"/>
            <a:ext cx="228296" cy="228296"/>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7" name="椭圆 16"/>
          <p:cNvSpPr/>
          <p:nvPr/>
        </p:nvSpPr>
        <p:spPr>
          <a:xfrm>
            <a:off x="2839822" y="3599497"/>
            <a:ext cx="154542" cy="154542"/>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sp>
        <p:nvSpPr>
          <p:cNvPr id="18" name="椭圆 17"/>
          <p:cNvSpPr/>
          <p:nvPr/>
        </p:nvSpPr>
        <p:spPr>
          <a:xfrm>
            <a:off x="1252338" y="2979248"/>
            <a:ext cx="99708" cy="99708"/>
          </a:xfrm>
          <a:prstGeom prst="ellipse">
            <a:avLst/>
          </a:prstGeom>
          <a:solidFill>
            <a:schemeClr val="accent1">
              <a:lumMod val="75000"/>
            </a:schemeClr>
          </a:solidFill>
          <a:ln w="12700" cap="flat" cmpd="sng" algn="ctr">
            <a:noFill/>
            <a:prstDash val="solid"/>
            <a:miter lim="800000"/>
          </a:ln>
          <a:effectLst>
            <a:outerShdw blurRad="139700" dist="101600" dir="5400000" algn="t" rotWithShape="0">
              <a:prstClr val="black">
                <a:alpha val="40000"/>
              </a:prstClr>
            </a:out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Light" panose="020F0302020204030204"/>
              <a:cs typeface="+mn-cs"/>
            </a:endParaRPr>
          </a:p>
        </p:txBody>
      </p:sp>
      <p:cxnSp>
        <p:nvCxnSpPr>
          <p:cNvPr id="20" name="Straight Connector 109"/>
          <p:cNvCxnSpPr/>
          <p:nvPr/>
        </p:nvCxnSpPr>
        <p:spPr>
          <a:xfrm>
            <a:off x="4145690" y="3341380"/>
            <a:ext cx="6306605" cy="0"/>
          </a:xfrm>
          <a:prstGeom prst="line">
            <a:avLst/>
          </a:prstGeom>
          <a:noFill/>
          <a:ln w="6350" cap="rnd" cmpd="sng" algn="ctr">
            <a:solidFill>
              <a:srgbClr val="FFFFFF">
                <a:lumMod val="65000"/>
              </a:srgbClr>
            </a:solidFill>
            <a:prstDash val="solid"/>
            <a:miter lim="800000"/>
            <a:headEnd type="oval"/>
            <a:tailEnd type="oval"/>
          </a:ln>
          <a:effectLst/>
        </p:spPr>
      </p:cxnSp>
      <p:sp>
        <p:nvSpPr>
          <p:cNvPr id="21" name="文本框 5"/>
          <p:cNvSpPr txBox="1">
            <a:spLocks noChangeArrowheads="1"/>
          </p:cNvSpPr>
          <p:nvPr/>
        </p:nvSpPr>
        <p:spPr bwMode="auto">
          <a:xfrm>
            <a:off x="4355011" y="2354167"/>
            <a:ext cx="5868866"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dist" defTabSz="685800" fontAlgn="base">
              <a:spcBef>
                <a:spcPct val="0"/>
              </a:spcBef>
              <a:spcAft>
                <a:spcPct val="0"/>
              </a:spcAft>
              <a:defRPr/>
            </a:pPr>
            <a:r>
              <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rPr>
              <a:t>课 程 概 况</a:t>
            </a:r>
            <a:endParaRPr lang="zh-CN" altLang="en-US" sz="4800"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任意多边形 15"/>
          <p:cNvSpPr/>
          <p:nvPr>
            <p:custDataLst>
              <p:tags r:id="rId1"/>
            </p:custDataLst>
          </p:nvPr>
        </p:nvSpPr>
        <p:spPr bwMode="auto">
          <a:xfrm>
            <a:off x="1787525" y="1886585"/>
            <a:ext cx="1376680" cy="1321435"/>
          </a:xfrm>
          <a:custGeom>
            <a:avLst/>
            <a:gdLst>
              <a:gd name="T0" fmla="*/ 0 w 1153318"/>
              <a:gd name="T1" fmla="*/ 0 h 1389644"/>
              <a:gd name="T2" fmla="*/ 1153318 w 1153318"/>
              <a:gd name="T3" fmla="*/ 1389644 h 1389644"/>
            </a:gdLst>
            <a:ahLst/>
            <a:cxnLst/>
            <a:rect l="T0" t="T1" r="T2" b="T3"/>
            <a:pathLst>
              <a:path w="1153318" h="1389644">
                <a:moveTo>
                  <a:pt x="0" y="239717"/>
                </a:moveTo>
                <a:lnTo>
                  <a:pt x="2381" y="239717"/>
                </a:lnTo>
                <a:lnTo>
                  <a:pt x="2381" y="371475"/>
                </a:lnTo>
                <a:cubicBezTo>
                  <a:pt x="43156" y="371475"/>
                  <a:pt x="83931" y="371475"/>
                  <a:pt x="124801" y="371475"/>
                </a:cubicBezTo>
                <a:lnTo>
                  <a:pt x="124801" y="239717"/>
                </a:lnTo>
                <a:lnTo>
                  <a:pt x="278499" y="239717"/>
                </a:lnTo>
                <a:lnTo>
                  <a:pt x="256367" y="371475"/>
                </a:lnTo>
                <a:cubicBezTo>
                  <a:pt x="298475" y="371475"/>
                  <a:pt x="340679" y="371475"/>
                  <a:pt x="382788" y="371475"/>
                </a:cubicBezTo>
                <a:cubicBezTo>
                  <a:pt x="385265" y="349246"/>
                  <a:pt x="387742" y="327017"/>
                  <a:pt x="390219" y="304788"/>
                </a:cubicBezTo>
                <a:cubicBezTo>
                  <a:pt x="404795" y="304788"/>
                  <a:pt x="419371" y="304788"/>
                  <a:pt x="433947" y="304788"/>
                </a:cubicBezTo>
                <a:cubicBezTo>
                  <a:pt x="436138" y="327017"/>
                  <a:pt x="438329" y="349246"/>
                  <a:pt x="440520" y="371475"/>
                </a:cubicBezTo>
                <a:cubicBezTo>
                  <a:pt x="482153" y="371475"/>
                  <a:pt x="523880" y="371475"/>
                  <a:pt x="565512" y="371475"/>
                </a:cubicBezTo>
                <a:lnTo>
                  <a:pt x="540710" y="239717"/>
                </a:lnTo>
                <a:lnTo>
                  <a:pt x="585614" y="239717"/>
                </a:lnTo>
                <a:lnTo>
                  <a:pt x="585614" y="371475"/>
                </a:lnTo>
                <a:cubicBezTo>
                  <a:pt x="626389" y="371475"/>
                  <a:pt x="667164" y="371475"/>
                  <a:pt x="707939" y="371475"/>
                </a:cubicBezTo>
                <a:lnTo>
                  <a:pt x="707939" y="239717"/>
                </a:lnTo>
                <a:lnTo>
                  <a:pt x="744579" y="239717"/>
                </a:lnTo>
                <a:lnTo>
                  <a:pt x="745093" y="248065"/>
                </a:lnTo>
                <a:cubicBezTo>
                  <a:pt x="745093" y="289170"/>
                  <a:pt x="745093" y="330370"/>
                  <a:pt x="745093" y="371475"/>
                </a:cubicBezTo>
                <a:cubicBezTo>
                  <a:pt x="783010" y="371475"/>
                  <a:pt x="820832" y="371475"/>
                  <a:pt x="858748" y="371475"/>
                </a:cubicBezTo>
                <a:cubicBezTo>
                  <a:pt x="858748" y="338898"/>
                  <a:pt x="858748" y="306225"/>
                  <a:pt x="858748" y="273552"/>
                </a:cubicBezTo>
                <a:lnTo>
                  <a:pt x="858025" y="239717"/>
                </a:lnTo>
                <a:lnTo>
                  <a:pt x="958399" y="239717"/>
                </a:lnTo>
                <a:lnTo>
                  <a:pt x="958399" y="371475"/>
                </a:lnTo>
                <a:cubicBezTo>
                  <a:pt x="999174" y="371475"/>
                  <a:pt x="1039949" y="371475"/>
                  <a:pt x="1080724" y="371475"/>
                </a:cubicBezTo>
                <a:lnTo>
                  <a:pt x="1080724" y="239717"/>
                </a:lnTo>
                <a:lnTo>
                  <a:pt x="1149927" y="239717"/>
                </a:lnTo>
                <a:lnTo>
                  <a:pt x="1149927" y="1389644"/>
                </a:lnTo>
                <a:lnTo>
                  <a:pt x="0" y="1389644"/>
                </a:lnTo>
                <a:lnTo>
                  <a:pt x="0" y="239717"/>
                </a:lnTo>
                <a:close/>
                <a:moveTo>
                  <a:pt x="412130" y="82880"/>
                </a:moveTo>
                <a:cubicBezTo>
                  <a:pt x="399650" y="153975"/>
                  <a:pt x="391838" y="206003"/>
                  <a:pt x="388599" y="238867"/>
                </a:cubicBezTo>
                <a:cubicBezTo>
                  <a:pt x="402603" y="238867"/>
                  <a:pt x="416703" y="238867"/>
                  <a:pt x="430708" y="238867"/>
                </a:cubicBezTo>
                <a:cubicBezTo>
                  <a:pt x="424515" y="196804"/>
                  <a:pt x="418323" y="144777"/>
                  <a:pt x="412130" y="82880"/>
                </a:cubicBezTo>
                <a:close/>
                <a:moveTo>
                  <a:pt x="707939" y="63526"/>
                </a:moveTo>
                <a:cubicBezTo>
                  <a:pt x="707939" y="91120"/>
                  <a:pt x="707939" y="118619"/>
                  <a:pt x="707939" y="146214"/>
                </a:cubicBezTo>
                <a:cubicBezTo>
                  <a:pt x="721657" y="146214"/>
                  <a:pt x="731279" y="144681"/>
                  <a:pt x="736805" y="141711"/>
                </a:cubicBezTo>
                <a:cubicBezTo>
                  <a:pt x="742330" y="138740"/>
                  <a:pt x="745093" y="129063"/>
                  <a:pt x="745093" y="112679"/>
                </a:cubicBezTo>
                <a:cubicBezTo>
                  <a:pt x="745093" y="105876"/>
                  <a:pt x="745093" y="99073"/>
                  <a:pt x="745093" y="92270"/>
                </a:cubicBezTo>
                <a:cubicBezTo>
                  <a:pt x="745093" y="80485"/>
                  <a:pt x="742426" y="72724"/>
                  <a:pt x="737091" y="69083"/>
                </a:cubicBezTo>
                <a:cubicBezTo>
                  <a:pt x="731851" y="65442"/>
                  <a:pt x="722038" y="63526"/>
                  <a:pt x="707939" y="63526"/>
                </a:cubicBezTo>
                <a:close/>
                <a:moveTo>
                  <a:pt x="124801" y="63526"/>
                </a:moveTo>
                <a:cubicBezTo>
                  <a:pt x="124801" y="95049"/>
                  <a:pt x="124801" y="126572"/>
                  <a:pt x="124801" y="158095"/>
                </a:cubicBezTo>
                <a:cubicBezTo>
                  <a:pt x="128231" y="158287"/>
                  <a:pt x="131279" y="158382"/>
                  <a:pt x="133756" y="158382"/>
                </a:cubicBezTo>
                <a:cubicBezTo>
                  <a:pt x="144998" y="158382"/>
                  <a:pt x="152810" y="156179"/>
                  <a:pt x="157192" y="151771"/>
                </a:cubicBezTo>
                <a:cubicBezTo>
                  <a:pt x="161479" y="147460"/>
                  <a:pt x="163670" y="138357"/>
                  <a:pt x="163670" y="124560"/>
                </a:cubicBezTo>
                <a:cubicBezTo>
                  <a:pt x="163670" y="114403"/>
                  <a:pt x="163670" y="104247"/>
                  <a:pt x="163670" y="94091"/>
                </a:cubicBezTo>
                <a:cubicBezTo>
                  <a:pt x="163670" y="81347"/>
                  <a:pt x="161193" y="73107"/>
                  <a:pt x="156144" y="69274"/>
                </a:cubicBezTo>
                <a:cubicBezTo>
                  <a:pt x="151095" y="65442"/>
                  <a:pt x="140615" y="63526"/>
                  <a:pt x="124801" y="63526"/>
                </a:cubicBezTo>
                <a:close/>
                <a:moveTo>
                  <a:pt x="885995" y="0"/>
                </a:moveTo>
                <a:cubicBezTo>
                  <a:pt x="975166" y="0"/>
                  <a:pt x="1064242" y="0"/>
                  <a:pt x="1153318" y="0"/>
                </a:cubicBezTo>
                <a:cubicBezTo>
                  <a:pt x="1153318" y="24816"/>
                  <a:pt x="1153318" y="49537"/>
                  <a:pt x="1153318" y="74353"/>
                </a:cubicBezTo>
                <a:cubicBezTo>
                  <a:pt x="1129120" y="74353"/>
                  <a:pt x="1104922" y="74353"/>
                  <a:pt x="1080724" y="74353"/>
                </a:cubicBezTo>
                <a:lnTo>
                  <a:pt x="1080724" y="239717"/>
                </a:lnTo>
                <a:lnTo>
                  <a:pt x="958399" y="239717"/>
                </a:lnTo>
                <a:lnTo>
                  <a:pt x="958399" y="74353"/>
                </a:lnTo>
                <a:cubicBezTo>
                  <a:pt x="934296" y="74353"/>
                  <a:pt x="910098" y="74353"/>
                  <a:pt x="885995" y="74353"/>
                </a:cubicBezTo>
                <a:cubicBezTo>
                  <a:pt x="885995" y="49537"/>
                  <a:pt x="885995" y="24816"/>
                  <a:pt x="885995" y="0"/>
                </a:cubicBezTo>
                <a:close/>
                <a:moveTo>
                  <a:pt x="585614" y="0"/>
                </a:moveTo>
                <a:cubicBezTo>
                  <a:pt x="614480" y="0"/>
                  <a:pt x="643347" y="0"/>
                  <a:pt x="672213" y="0"/>
                </a:cubicBezTo>
                <a:cubicBezTo>
                  <a:pt x="729946" y="0"/>
                  <a:pt x="769006" y="1725"/>
                  <a:pt x="789393" y="5270"/>
                </a:cubicBezTo>
                <a:cubicBezTo>
                  <a:pt x="809876" y="8815"/>
                  <a:pt x="826548" y="17822"/>
                  <a:pt x="839409" y="32194"/>
                </a:cubicBezTo>
                <a:cubicBezTo>
                  <a:pt x="852270" y="46662"/>
                  <a:pt x="858748" y="69753"/>
                  <a:pt x="858748" y="101468"/>
                </a:cubicBezTo>
                <a:cubicBezTo>
                  <a:pt x="858748" y="130309"/>
                  <a:pt x="854176" y="149759"/>
                  <a:pt x="845125" y="159724"/>
                </a:cubicBezTo>
                <a:cubicBezTo>
                  <a:pt x="835979" y="169689"/>
                  <a:pt x="818069" y="175629"/>
                  <a:pt x="791298" y="177641"/>
                </a:cubicBezTo>
                <a:cubicBezTo>
                  <a:pt x="815497" y="182336"/>
                  <a:pt x="831787" y="188660"/>
                  <a:pt x="840171" y="196708"/>
                </a:cubicBezTo>
                <a:cubicBezTo>
                  <a:pt x="848459" y="204661"/>
                  <a:pt x="853604" y="211943"/>
                  <a:pt x="855700" y="218554"/>
                </a:cubicBezTo>
                <a:cubicBezTo>
                  <a:pt x="856700" y="221908"/>
                  <a:pt x="857462" y="228160"/>
                  <a:pt x="857974" y="237322"/>
                </a:cubicBezTo>
                <a:lnTo>
                  <a:pt x="858025" y="239717"/>
                </a:lnTo>
                <a:lnTo>
                  <a:pt x="744579" y="239717"/>
                </a:lnTo>
                <a:lnTo>
                  <a:pt x="743605" y="223896"/>
                </a:lnTo>
                <a:cubicBezTo>
                  <a:pt x="742616" y="217740"/>
                  <a:pt x="741140" y="213476"/>
                  <a:pt x="739187" y="211081"/>
                </a:cubicBezTo>
                <a:cubicBezTo>
                  <a:pt x="735185" y="206386"/>
                  <a:pt x="724801" y="203990"/>
                  <a:pt x="707939" y="203990"/>
                </a:cubicBezTo>
                <a:lnTo>
                  <a:pt x="707939" y="239717"/>
                </a:lnTo>
                <a:lnTo>
                  <a:pt x="585614" y="239717"/>
                </a:lnTo>
                <a:lnTo>
                  <a:pt x="585614" y="0"/>
                </a:lnTo>
                <a:close/>
                <a:moveTo>
                  <a:pt x="318767" y="0"/>
                </a:moveTo>
                <a:cubicBezTo>
                  <a:pt x="377643" y="0"/>
                  <a:pt x="436614" y="0"/>
                  <a:pt x="495585" y="0"/>
                </a:cubicBezTo>
                <a:lnTo>
                  <a:pt x="540710" y="239717"/>
                </a:lnTo>
                <a:lnTo>
                  <a:pt x="278499" y="239717"/>
                </a:lnTo>
                <a:lnTo>
                  <a:pt x="318767" y="0"/>
                </a:lnTo>
                <a:close/>
                <a:moveTo>
                  <a:pt x="2381" y="0"/>
                </a:moveTo>
                <a:cubicBezTo>
                  <a:pt x="43537" y="0"/>
                  <a:pt x="84598" y="0"/>
                  <a:pt x="125658" y="0"/>
                </a:cubicBezTo>
                <a:cubicBezTo>
                  <a:pt x="158907" y="0"/>
                  <a:pt x="184534" y="2108"/>
                  <a:pt x="202445" y="6228"/>
                </a:cubicBezTo>
                <a:cubicBezTo>
                  <a:pt x="220355" y="10348"/>
                  <a:pt x="233883" y="16289"/>
                  <a:pt x="242838" y="24050"/>
                </a:cubicBezTo>
                <a:cubicBezTo>
                  <a:pt x="251889" y="31907"/>
                  <a:pt x="257986" y="41296"/>
                  <a:pt x="261130" y="52411"/>
                </a:cubicBezTo>
                <a:cubicBezTo>
                  <a:pt x="264369" y="63526"/>
                  <a:pt x="265989" y="80676"/>
                  <a:pt x="265989" y="103959"/>
                </a:cubicBezTo>
                <a:cubicBezTo>
                  <a:pt x="265989" y="114691"/>
                  <a:pt x="265989" y="125518"/>
                  <a:pt x="265989" y="136345"/>
                </a:cubicBezTo>
                <a:cubicBezTo>
                  <a:pt x="265989" y="160011"/>
                  <a:pt x="262845" y="177354"/>
                  <a:pt x="256652" y="188181"/>
                </a:cubicBezTo>
                <a:cubicBezTo>
                  <a:pt x="250460" y="199008"/>
                  <a:pt x="239123" y="207344"/>
                  <a:pt x="222546" y="213189"/>
                </a:cubicBezTo>
                <a:cubicBezTo>
                  <a:pt x="205970" y="219033"/>
                  <a:pt x="184344" y="221908"/>
                  <a:pt x="157573" y="221908"/>
                </a:cubicBezTo>
                <a:cubicBezTo>
                  <a:pt x="146617" y="221908"/>
                  <a:pt x="135661" y="221908"/>
                  <a:pt x="124801" y="221908"/>
                </a:cubicBezTo>
                <a:lnTo>
                  <a:pt x="124801" y="239717"/>
                </a:lnTo>
                <a:lnTo>
                  <a:pt x="2381" y="239717"/>
                </a:lnTo>
                <a:lnTo>
                  <a:pt x="2381" y="0"/>
                </a:lnTo>
                <a:close/>
              </a:path>
            </a:pathLst>
          </a:custGeom>
          <a:solidFill>
            <a:srgbClr val="2F5597"/>
          </a:solidFill>
          <a:ln>
            <a:noFill/>
          </a:ln>
        </p:spPr>
        <p:txBody>
          <a:bodyPr lIns="121761" tIns="395486" rIns="121761"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7100" dirty="0">
                <a:solidFill>
                  <a:schemeClr val="bg1"/>
                </a:solidFill>
                <a:latin typeface="Impact" panose="020B0806030902050204" pitchFamily="34" charset="0"/>
              </a:rPr>
              <a:t>01  </a:t>
            </a:r>
            <a:endParaRPr lang="zh-CN" altLang="en-US" sz="71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195955" y="1075055"/>
            <a:ext cx="8502015" cy="4707890"/>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sz="40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sz="40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学    习   说   明</a:t>
            </a:r>
            <a:endParaRPr lang="zh-CN" altLang="en-US" sz="40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endPar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本课程 5 学分</a:t>
            </a:r>
            <a:endPar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共 90 学时</a:t>
            </a:r>
            <a:endPar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开设一学期</a:t>
            </a:r>
            <a:endPar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endParaRPr lang="zh-CN" altLang="en-US" sz="32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417183" y="1420982"/>
            <a:ext cx="3280323"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989570" y="1485900"/>
            <a:ext cx="3579495" cy="22860"/>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376" y="3309755"/>
            <a:ext cx="3098363" cy="0"/>
          </a:xfrm>
          <a:prstGeom prst="line">
            <a:avLst/>
          </a:prstGeom>
          <a:ln w="9525">
            <a:solidFill>
              <a:srgbClr val="000000"/>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7989550" y="3539859"/>
            <a:ext cx="3366227" cy="145"/>
          </a:xfrm>
          <a:prstGeom prst="line">
            <a:avLst/>
          </a:prstGeom>
          <a:ln w="9525">
            <a:solidFill>
              <a:srgbClr val="000000"/>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25" name="任意多边形 24"/>
          <p:cNvSpPr/>
          <p:nvPr/>
        </p:nvSpPr>
        <p:spPr>
          <a:xfrm rot="18218127">
            <a:off x="5048433" y="1658548"/>
            <a:ext cx="1464628" cy="1960695"/>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49665" tIns="0" rIns="0" bIns="0" rtlCol="0" anchor="ctr"/>
          <a:lstStyle/>
          <a:p>
            <a:pPr algn="ctr"/>
            <a:r>
              <a:rPr lang="zh-CN" altLang="en-US" sz="3440" dirty="0" smtClean="0">
                <a:solidFill>
                  <a:srgbClr val="FFFFFF"/>
                </a:solidFill>
                <a:latin typeface="微软雅黑" panose="020B0503020204020204" pitchFamily="34" charset="-122"/>
                <a:ea typeface="微软雅黑" panose="020B0503020204020204" pitchFamily="34" charset="-122"/>
              </a:rPr>
              <a:t>课</a:t>
            </a:r>
            <a:endParaRPr lang="zh-CN" altLang="en-US" sz="3440" dirty="0">
              <a:solidFill>
                <a:srgbClr val="FFFFFF"/>
              </a:solidFill>
              <a:latin typeface="微软雅黑" panose="020B0503020204020204" pitchFamily="34" charset="-122"/>
              <a:ea typeface="微软雅黑" panose="020B0503020204020204" pitchFamily="34" charset="-122"/>
            </a:endParaRPr>
          </a:p>
        </p:txBody>
      </p:sp>
      <p:sp>
        <p:nvSpPr>
          <p:cNvPr id="26" name="任意多边形 25"/>
          <p:cNvSpPr/>
          <p:nvPr/>
        </p:nvSpPr>
        <p:spPr>
          <a:xfrm rot="1955786">
            <a:off x="6188440" y="2810705"/>
            <a:ext cx="1532766" cy="1873533"/>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249665" tIns="0" rIns="0" bIns="0" rtlCol="0" anchor="ctr"/>
          <a:lstStyle/>
          <a:p>
            <a:pPr algn="ctr"/>
            <a:r>
              <a:rPr lang="zh-CN" altLang="en-US" sz="3440" dirty="0" smtClean="0">
                <a:solidFill>
                  <a:srgbClr val="FFFFFF"/>
                </a:solidFill>
                <a:latin typeface="微软雅黑" panose="020B0503020204020204" pitchFamily="34" charset="-122"/>
                <a:ea typeface="微软雅黑" panose="020B0503020204020204" pitchFamily="34" charset="-122"/>
              </a:rPr>
              <a:t>程</a:t>
            </a:r>
            <a:endParaRPr lang="zh-CN" altLang="en-US" sz="3440" dirty="0">
              <a:solidFill>
                <a:srgbClr val="FFFFFF"/>
              </a:solidFill>
              <a:latin typeface="微软雅黑" panose="020B0503020204020204" pitchFamily="34" charset="-122"/>
              <a:ea typeface="微软雅黑" panose="020B0503020204020204" pitchFamily="34" charset="-122"/>
            </a:endParaRPr>
          </a:p>
        </p:txBody>
      </p:sp>
      <p:sp>
        <p:nvSpPr>
          <p:cNvPr id="27" name="任意多边形 26"/>
          <p:cNvSpPr/>
          <p:nvPr/>
        </p:nvSpPr>
        <p:spPr>
          <a:xfrm rot="7109777">
            <a:off x="5054755" y="3932031"/>
            <a:ext cx="1464628" cy="1960695"/>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249665" tIns="0" rIns="0" bIns="0" rtlCol="0" anchor="ctr"/>
          <a:lstStyle/>
          <a:p>
            <a:pPr algn="ctr"/>
            <a:r>
              <a:rPr lang="zh-CN" altLang="en-US" sz="3440" dirty="0" smtClean="0">
                <a:solidFill>
                  <a:srgbClr val="FFFFFF"/>
                </a:solidFill>
                <a:latin typeface="微软雅黑" panose="020B0503020204020204" pitchFamily="34" charset="-122"/>
                <a:ea typeface="微软雅黑" panose="020B0503020204020204" pitchFamily="34" charset="-122"/>
              </a:rPr>
              <a:t>大</a:t>
            </a:r>
            <a:endParaRPr lang="zh-CN" altLang="en-US" sz="3440" dirty="0">
              <a:solidFill>
                <a:srgbClr val="FFFFFF"/>
              </a:solidFill>
              <a:latin typeface="微软雅黑" panose="020B0503020204020204" pitchFamily="34" charset="-122"/>
              <a:ea typeface="微软雅黑" panose="020B0503020204020204" pitchFamily="34" charset="-122"/>
            </a:endParaRPr>
          </a:p>
        </p:txBody>
      </p:sp>
      <p:sp>
        <p:nvSpPr>
          <p:cNvPr id="28" name="任意多边形 27"/>
          <p:cNvSpPr/>
          <p:nvPr/>
        </p:nvSpPr>
        <p:spPr>
          <a:xfrm rot="12790540">
            <a:off x="3865859" y="2786618"/>
            <a:ext cx="1532766" cy="1873532"/>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49800" tIns="0" rIns="0" bIns="0" rtlCol="0" anchor="ctr"/>
          <a:lstStyle/>
          <a:p>
            <a:pPr algn="ctr"/>
            <a:r>
              <a:rPr lang="zh-CN" altLang="en-US" sz="3440" dirty="0" smtClean="0">
                <a:solidFill>
                  <a:srgbClr val="FFFFFF"/>
                </a:solidFill>
                <a:latin typeface="微软雅黑" panose="020B0503020204020204" pitchFamily="34" charset="-122"/>
                <a:ea typeface="微软雅黑" panose="020B0503020204020204" pitchFamily="34" charset="-122"/>
              </a:rPr>
              <a:t>纲</a:t>
            </a:r>
            <a:endParaRPr lang="zh-CN" altLang="en-US" sz="3440" dirty="0">
              <a:solidFill>
                <a:srgbClr val="FFFFFF"/>
              </a:solidFill>
              <a:latin typeface="微软雅黑" panose="020B0503020204020204" pitchFamily="34" charset="-122"/>
              <a:ea typeface="微软雅黑" panose="020B0503020204020204" pitchFamily="34" charset="-122"/>
            </a:endParaRPr>
          </a:p>
        </p:txBody>
      </p:sp>
      <p:sp>
        <p:nvSpPr>
          <p:cNvPr id="29" name="文本框 14"/>
          <p:cNvSpPr txBox="1"/>
          <p:nvPr/>
        </p:nvSpPr>
        <p:spPr>
          <a:xfrm>
            <a:off x="599445" y="1508480"/>
            <a:ext cx="3665473" cy="1658832"/>
          </a:xfrm>
          <a:prstGeom prst="rect">
            <a:avLst/>
          </a:prstGeom>
          <a:noFill/>
        </p:spPr>
        <p:txBody>
          <a:bodyPr wrap="square" lIns="126868" tIns="63434" rIns="126868" bIns="63434" rtlCol="0">
            <a:noAutofit/>
          </a:bodyPr>
          <a:lstStyle/>
          <a:p>
            <a:pPr>
              <a:lnSpc>
                <a:spcPct val="120000"/>
              </a:lnSpc>
            </a:pPr>
            <a:r>
              <a:rPr lang="zh-CN" altLang="zh-CN" sz="2500" dirty="0" smtClean="0">
                <a:solidFill>
                  <a:schemeClr val="accent1">
                    <a:lumMod val="75000"/>
                  </a:schemeClr>
                </a:solidFill>
              </a:rPr>
              <a:t>教育部</a:t>
            </a:r>
            <a:r>
              <a:rPr lang="en-US" altLang="zh-CN" sz="2500" dirty="0" smtClean="0">
                <a:solidFill>
                  <a:schemeClr val="accent1">
                    <a:lumMod val="75000"/>
                  </a:schemeClr>
                </a:solidFill>
              </a:rPr>
              <a:t>“</a:t>
            </a:r>
            <a:r>
              <a:rPr lang="zh-CN" altLang="en-US" sz="2500" dirty="0" smtClean="0">
                <a:solidFill>
                  <a:schemeClr val="accent1">
                    <a:lumMod val="75000"/>
                  </a:schemeClr>
                </a:solidFill>
              </a:rPr>
              <a:t>一村一名大学生计划</a:t>
            </a:r>
            <a:r>
              <a:rPr lang="en-US" altLang="zh-CN" sz="2500" dirty="0" smtClean="0">
                <a:solidFill>
                  <a:schemeClr val="accent1">
                    <a:lumMod val="75000"/>
                  </a:schemeClr>
                </a:solidFill>
              </a:rPr>
              <a:t>”</a:t>
            </a:r>
            <a:r>
              <a:rPr lang="zh-CN" altLang="en-US" sz="2500" dirty="0" smtClean="0">
                <a:solidFill>
                  <a:schemeClr val="accent1">
                    <a:lumMod val="75000"/>
                  </a:schemeClr>
                </a:solidFill>
              </a:rPr>
              <a:t>《乡镇行政管理》</a:t>
            </a:r>
            <a:r>
              <a:rPr lang="zh-CN" altLang="zh-CN" sz="2500" dirty="0" smtClean="0">
                <a:solidFill>
                  <a:schemeClr val="accent1">
                    <a:lumMod val="75000"/>
                  </a:schemeClr>
                </a:solidFill>
              </a:rPr>
              <a:t>专业基础课</a:t>
            </a:r>
            <a:endParaRPr lang="zh-CN" altLang="zh-CN" sz="2500" dirty="0" smtClean="0">
              <a:solidFill>
                <a:schemeClr val="accent1">
                  <a:lumMod val="75000"/>
                </a:schemeClr>
              </a:solidFill>
            </a:endParaRPr>
          </a:p>
        </p:txBody>
      </p:sp>
      <p:sp>
        <p:nvSpPr>
          <p:cNvPr id="30" name="文本框 15"/>
          <p:cNvSpPr txBox="1"/>
          <p:nvPr/>
        </p:nvSpPr>
        <p:spPr>
          <a:xfrm>
            <a:off x="438150" y="3540125"/>
            <a:ext cx="3644265" cy="2374900"/>
          </a:xfrm>
          <a:prstGeom prst="rect">
            <a:avLst/>
          </a:prstGeom>
          <a:noFill/>
        </p:spPr>
        <p:txBody>
          <a:bodyPr wrap="square" lIns="126868" tIns="63434" rIns="126868" bIns="63434" rtlCol="0">
            <a:noAutofit/>
          </a:bodyPr>
          <a:lstStyle/>
          <a:p>
            <a:pPr>
              <a:lnSpc>
                <a:spcPct val="120000"/>
              </a:lnSpc>
            </a:pPr>
            <a:r>
              <a:rPr lang="zh-CN" altLang="en-US" sz="2500" dirty="0" smtClean="0">
                <a:solidFill>
                  <a:schemeClr val="accent1">
                    <a:lumMod val="75000"/>
                  </a:schemeClr>
                </a:solidFill>
              </a:rPr>
              <a:t>本课程旨在介绍社会学的基本知识、理论和分析问题的方法，为学员在农村管理实践中提供参考和指引</a:t>
            </a:r>
            <a:endParaRPr lang="zh-CN" altLang="en-US" sz="2500" dirty="0" smtClean="0">
              <a:solidFill>
                <a:schemeClr val="accent1">
                  <a:lumMod val="75000"/>
                </a:schemeClr>
              </a:solidFill>
            </a:endParaRPr>
          </a:p>
        </p:txBody>
      </p:sp>
      <p:sp>
        <p:nvSpPr>
          <p:cNvPr id="31" name="文本框 16"/>
          <p:cNvSpPr txBox="1"/>
          <p:nvPr/>
        </p:nvSpPr>
        <p:spPr>
          <a:xfrm>
            <a:off x="7831537" y="3936546"/>
            <a:ext cx="4128620" cy="1827447"/>
          </a:xfrm>
          <a:prstGeom prst="rect">
            <a:avLst/>
          </a:prstGeom>
          <a:noFill/>
        </p:spPr>
        <p:txBody>
          <a:bodyPr wrap="square" lIns="126868" tIns="63434" rIns="126868" bIns="63434" rtlCol="0">
            <a:noAutofit/>
          </a:bodyPr>
          <a:lstStyle/>
          <a:p>
            <a:pPr>
              <a:lnSpc>
                <a:spcPct val="120000"/>
              </a:lnSpc>
            </a:pPr>
            <a:r>
              <a:rPr lang="zh-CN" altLang="en-US" sz="2500" dirty="0" smtClean="0">
                <a:solidFill>
                  <a:schemeClr val="accent1">
                    <a:lumMod val="75000"/>
                  </a:schemeClr>
                </a:solidFill>
              </a:rPr>
              <a:t>结合实践中的</a:t>
            </a:r>
            <a:r>
              <a:rPr lang="zh-CN" altLang="en-US" sz="2500" dirty="0" smtClean="0">
                <a:solidFill>
                  <a:schemeClr val="accent1">
                    <a:lumMod val="75000"/>
                  </a:schemeClr>
                </a:solidFill>
                <a:sym typeface="+mn-ea"/>
              </a:rPr>
              <a:t>相关</a:t>
            </a:r>
            <a:r>
              <a:rPr lang="zh-CN" altLang="en-US" sz="2500" dirty="0" smtClean="0">
                <a:solidFill>
                  <a:schemeClr val="accent1">
                    <a:lumMod val="75000"/>
                  </a:schemeClr>
                </a:solidFill>
              </a:rPr>
              <a:t>案例</a:t>
            </a:r>
            <a:endParaRPr lang="en-US" altLang="zh-CN" sz="2500" dirty="0" smtClean="0">
              <a:solidFill>
                <a:schemeClr val="accent1">
                  <a:lumMod val="75000"/>
                </a:schemeClr>
              </a:solidFill>
            </a:endParaRPr>
          </a:p>
          <a:p>
            <a:pPr>
              <a:lnSpc>
                <a:spcPct val="120000"/>
              </a:lnSpc>
            </a:pPr>
            <a:r>
              <a:rPr lang="zh-CN" altLang="en-US" sz="2500" dirty="0" smtClean="0">
                <a:solidFill>
                  <a:schemeClr val="accent1">
                    <a:lumMod val="75000"/>
                  </a:schemeClr>
                </a:solidFill>
              </a:rPr>
              <a:t>实现实践和理论有效结合，使理论真正应用于实践</a:t>
            </a:r>
            <a:endParaRPr lang="zh-CN" altLang="en-US" sz="2500" dirty="0" smtClean="0">
              <a:solidFill>
                <a:schemeClr val="accent1">
                  <a:lumMod val="75000"/>
                </a:schemeClr>
              </a:solidFill>
            </a:endParaRPr>
          </a:p>
        </p:txBody>
      </p:sp>
      <p:sp>
        <p:nvSpPr>
          <p:cNvPr id="32" name="文本框 17"/>
          <p:cNvSpPr txBox="1"/>
          <p:nvPr/>
        </p:nvSpPr>
        <p:spPr>
          <a:xfrm>
            <a:off x="7831763" y="1691204"/>
            <a:ext cx="3893928" cy="1704205"/>
          </a:xfrm>
          <a:prstGeom prst="rect">
            <a:avLst/>
          </a:prstGeom>
          <a:noFill/>
        </p:spPr>
        <p:txBody>
          <a:bodyPr wrap="square" lIns="126868" tIns="63434" rIns="126868" bIns="63434" rtlCol="0">
            <a:noAutofit/>
          </a:bodyPr>
          <a:lstStyle/>
          <a:p>
            <a:pPr>
              <a:lnSpc>
                <a:spcPct val="120000"/>
              </a:lnSpc>
            </a:pPr>
            <a:r>
              <a:rPr lang="en-US" altLang="zh-CN" sz="2500" dirty="0" smtClean="0">
                <a:solidFill>
                  <a:schemeClr val="accent1">
                    <a:lumMod val="75000"/>
                  </a:schemeClr>
                </a:solidFill>
              </a:rPr>
              <a:t>5</a:t>
            </a:r>
            <a:r>
              <a:rPr lang="zh-CN" sz="2500" dirty="0" smtClean="0">
                <a:solidFill>
                  <a:schemeClr val="accent1">
                    <a:lumMod val="75000"/>
                  </a:schemeClr>
                </a:solidFill>
              </a:rPr>
              <a:t>学分，</a:t>
            </a:r>
            <a:r>
              <a:rPr lang="en-US" altLang="zh-CN" sz="2500" dirty="0" smtClean="0">
                <a:solidFill>
                  <a:schemeClr val="accent1">
                    <a:lumMod val="75000"/>
                  </a:schemeClr>
                </a:solidFill>
              </a:rPr>
              <a:t>90</a:t>
            </a:r>
            <a:r>
              <a:rPr lang="zh-CN" sz="2500" dirty="0" smtClean="0">
                <a:solidFill>
                  <a:schemeClr val="accent1">
                    <a:lumMod val="75000"/>
                  </a:schemeClr>
                </a:solidFill>
              </a:rPr>
              <a:t>学时。</a:t>
            </a:r>
            <a:endParaRPr lang="zh-CN" sz="2500" dirty="0" smtClean="0">
              <a:solidFill>
                <a:schemeClr val="accent1">
                  <a:lumMod val="75000"/>
                </a:schemeClr>
              </a:solidFill>
            </a:endParaRPr>
          </a:p>
          <a:p>
            <a:pPr>
              <a:lnSpc>
                <a:spcPct val="120000"/>
              </a:lnSpc>
            </a:pPr>
            <a:r>
              <a:rPr lang="zh-CN" sz="2500" dirty="0" smtClean="0">
                <a:solidFill>
                  <a:schemeClr val="accent1">
                    <a:lumMod val="75000"/>
                  </a:schemeClr>
                </a:solidFill>
              </a:rPr>
              <a:t>在第二学期开设</a:t>
            </a:r>
            <a:endParaRPr lang="zh-CN" sz="2500" dirty="0" smtClean="0">
              <a:solidFill>
                <a:schemeClr val="accent1">
                  <a:lumMod val="75000"/>
                </a:schemeClr>
              </a:solidFill>
            </a:endParaRPr>
          </a:p>
        </p:txBody>
      </p:sp>
      <p:sp>
        <p:nvSpPr>
          <p:cNvPr id="2" name="标题 1"/>
          <p:cNvSpPr>
            <a:spLocks noGrp="1"/>
          </p:cNvSpPr>
          <p:nvPr>
            <p:ph type="title"/>
          </p:nvPr>
        </p:nvSpPr>
        <p:spPr>
          <a:xfrm>
            <a:off x="838200" y="95250"/>
            <a:ext cx="10515600" cy="1325563"/>
          </a:xfrm>
        </p:spPr>
        <p:txBody>
          <a:bodyPr>
            <a:scene3d>
              <a:camera prst="orthographicFront"/>
              <a:lightRig rig="threePt" dir="t"/>
            </a:scene3d>
          </a:bodyPr>
          <a:lstStyle/>
          <a:p>
            <a:r>
              <a:rPr lang="zh-CN" altLang="en-US" dirty="0" smtClean="0">
                <a:solidFill>
                  <a:schemeClr val="tx1"/>
                </a:solidFill>
                <a:effectLst>
                  <a:outerShdw blurRad="38100" dist="19050" dir="2700000" algn="tl" rotWithShape="0">
                    <a:schemeClr val="dk1">
                      <a:alpha val="40000"/>
                    </a:schemeClr>
                  </a:outerShdw>
                </a:effectLst>
              </a:rPr>
              <a:t>课程大纲</a:t>
            </a:r>
            <a:endParaRPr lang="zh-CN" altLang="en-US" dirty="0" smtClean="0">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2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8" presetClass="emph" presetSubtype="0" fill="hold" grpId="1" nodeType="withEffect">
                                  <p:stCondLst>
                                    <p:cond delay="0"/>
                                  </p:stCondLst>
                                  <p:childTnLst>
                                    <p:animRot by="21600000">
                                      <p:cBhvr>
                                        <p:cTn id="26" dur="500" fill="hold"/>
                                        <p:tgtEl>
                                          <p:spTgt spid="25"/>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6"/>
                                        </p:tgtEl>
                                        <p:attrNameLst>
                                          <p:attrName>r</p:attrName>
                                        </p:attrNameLst>
                                      </p:cBhvr>
                                    </p:animRot>
                                  </p:childTnLst>
                                </p:cTn>
                              </p:par>
                              <p:par>
                                <p:cTn id="29" presetID="8" presetClass="emph" presetSubtype="0" fill="hold" grpId="1" nodeType="withEffect">
                                  <p:stCondLst>
                                    <p:cond delay="0"/>
                                  </p:stCondLst>
                                  <p:childTnLst>
                                    <p:animRot by="21600000">
                                      <p:cBhvr>
                                        <p:cTn id="30" dur="500" fill="hold"/>
                                        <p:tgtEl>
                                          <p:spTgt spid="28"/>
                                        </p:tgtEl>
                                        <p:attrNameLst>
                                          <p:attrName>r</p:attrName>
                                        </p:attrNameLst>
                                      </p:cBhvr>
                                    </p:animRot>
                                  </p:childTnLst>
                                </p:cTn>
                              </p:par>
                              <p:par>
                                <p:cTn id="31" presetID="8" presetClass="emph" presetSubtype="0" fill="hold" grpId="1" nodeType="withEffect">
                                  <p:stCondLst>
                                    <p:cond delay="0"/>
                                  </p:stCondLst>
                                  <p:childTnLst>
                                    <p:animRot by="21600000">
                                      <p:cBhvr>
                                        <p:cTn id="32" dur="500" fill="hold"/>
                                        <p:tgtEl>
                                          <p:spTgt spid="27"/>
                                        </p:tgtEl>
                                        <p:attrNameLst>
                                          <p:attrName>r</p:attrName>
                                        </p:attrNameLst>
                                      </p:cBhvr>
                                    </p:animRo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2"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right)">
                                      <p:cBhvr>
                                        <p:cTn id="42" dur="500"/>
                                        <p:tgtEl>
                                          <p:spTgt spid="19"/>
                                        </p:tgtEl>
                                      </p:cBhvr>
                                    </p:animEffect>
                                  </p:childTnLst>
                                </p:cTn>
                              </p:par>
                              <p:par>
                                <p:cTn id="43" presetID="22" presetClass="entr" presetSubtype="2"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right)">
                                      <p:cBhvr>
                                        <p:cTn id="45" dur="500"/>
                                        <p:tgtEl>
                                          <p:spTgt spid="23"/>
                                        </p:tgtEl>
                                      </p:cBhvr>
                                    </p:animEffect>
                                  </p:childTnLst>
                                </p:cTn>
                              </p:par>
                            </p:childTnLst>
                          </p:cTn>
                        </p:par>
                        <p:par>
                          <p:cTn id="46" fill="hold">
                            <p:stCondLst>
                              <p:cond delay="1000"/>
                            </p:stCondLst>
                            <p:childTnLst>
                              <p:par>
                                <p:cTn id="47" presetID="22" presetClass="entr" presetSubtype="2"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19145" y="1259840"/>
            <a:ext cx="8409940" cy="4431030"/>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28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目   的   意   义</a:t>
            </a:r>
            <a:endParaRPr lang="zh-CN" altLang="en-US" sz="28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0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通过本课程的学习，使学生获取农村社会学的基本知识和基本原理。加深理解党和国家实施乡村振兴行动计划对实现两个百年奋斗目标和实现中华民族伟大复兴的重大意义，在中国特色社会主义市场经济不断深入，农村社会现代化进程不断加快的情况下，本课程可以为农村社区的建设、发展和管理提供超越一般经验常识的理论体系和实践指南。它可以为乡镇企业的决策及管理、农村城镇化、现代化及农村经济与社会协调、持续发展提供专业知识和咨询服务，指导广大学生为实现农村城镇化化、进而实现现代化而不懈努力，为学习其他课程奠定基础。</a:t>
            </a:r>
            <a:endParaRPr lang="zh-CN" altLang="en-US" sz="20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95980" y="1683385"/>
            <a:ext cx="8333105" cy="3507740"/>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28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rPr>
              <a:t>主   要   内   容</a:t>
            </a:r>
            <a:endParaRPr lang="zh-CN" altLang="en-US" sz="2800" dirty="0" smtClean="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本课程的主要内容分为十一章：</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绪论、农村居民与社会交往、农村初级群体、农村社会组织、农村社区与城镇化、农村生活方式、农村社会分层与社会流动、农村社会问题、农村社会控制与社会治理、农村社会保障与社会服务、农村发展与现代化等内容。</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80105" y="1213485"/>
            <a:ext cx="8348980" cy="5262245"/>
          </a:xfrm>
          <a:prstGeom prst="rect">
            <a:avLst/>
          </a:prstGeom>
          <a:noFill/>
          <a:ln>
            <a:solidFill>
              <a:schemeClr val="accent1"/>
            </a:solidFill>
            <a:prstDash val="sysDash"/>
          </a:ln>
        </p:spPr>
        <p:txBody>
          <a:bodyPr wrap="square" rtlCol="0">
            <a:spAutoFit/>
          </a:bodyPr>
          <a:lstStyle/>
          <a:p>
            <a:pPr algn="ct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zh-CN" altLang="en-US" sz="3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课  程  框  架</a:t>
            </a:r>
            <a:endParaRPr lang="zh-CN" altLang="en-US" sz="3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本课程的框架是这样安排的：</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一、农村社会学的性质、农村社会</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sym typeface="+mn-ea"/>
              </a:rPr>
              <a:t>与</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农村居民的关系 </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（第一章、第二章）</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二、农村社会的结构和运行机制（三</a:t>
            </a:r>
            <a:r>
              <a:rPr lang="en-US" altLang="zh-CN"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七章）</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三、分析问题，介绍社会治理和如何建立社会保障</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（第八章、第九章、第十章）</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四、探讨农村现代化问题（第十一章）</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a:p>
            <a:pPr fontAlgn="auto">
              <a:lnSpc>
                <a:spcPct val="150000"/>
              </a:lnSpc>
            </a:pPr>
            <a:r>
              <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rPr>
              <a:t>       </a:t>
            </a:r>
            <a:endParaRPr lang="zh-CN" altLang="en-US" sz="2400" dirty="0" smtClean="0">
              <a:solidFill>
                <a:schemeClr val="accent1">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任意多边形 49"/>
          <p:cNvSpPr/>
          <p:nvPr>
            <p:custDataLst>
              <p:tags r:id="rId1"/>
            </p:custDataLst>
          </p:nvPr>
        </p:nvSpPr>
        <p:spPr>
          <a:xfrm>
            <a:off x="1354348" y="751389"/>
            <a:ext cx="10837651" cy="45719"/>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8" rIns="96435" bIns="48218" numCol="1" spcCol="0" rtlCol="0" fromWordArt="0" anchor="ctr" anchorCtr="0" forceAA="0" compatLnSpc="1">
            <a:noAutofit/>
          </a:bodyP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descr="B8EARQN{XD5(02(]V]SIFGH"/>
          <p:cNvPicPr>
            <a:picLocks noChangeAspect="1"/>
          </p:cNvPicPr>
          <p:nvPr/>
        </p:nvPicPr>
        <p:blipFill>
          <a:blip r:embed="rId2"/>
          <a:stretch>
            <a:fillRect/>
          </a:stretch>
        </p:blipFill>
        <p:spPr>
          <a:xfrm>
            <a:off x="580390" y="1684020"/>
            <a:ext cx="2392680" cy="3489960"/>
          </a:xfrm>
          <a:prstGeom prst="rect">
            <a:avLst/>
          </a:prstGeom>
        </p:spPr>
      </p:pic>
      <p:pic>
        <p:nvPicPr>
          <p:cNvPr id="2" name="图片 1" descr="B8EARQN{XD5(02(]V]SIFGH"/>
          <p:cNvPicPr>
            <a:picLocks noChangeAspect="1"/>
          </p:cNvPicPr>
          <p:nvPr/>
        </p:nvPicPr>
        <p:blipFill>
          <a:blip r:embed="rId2"/>
          <a:stretch>
            <a:fillRect/>
          </a:stretch>
        </p:blipFill>
        <p:spPr>
          <a:xfrm>
            <a:off x="707390" y="1811020"/>
            <a:ext cx="2392680" cy="3489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p="http://schemas.openxmlformats.org/presentationml/2006/main">
  <p:tag name="TIMING" val="|2|2.1|0.8|1.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70118115938"/>
  <p:tag name="MH_LIBRARY" val="GRAPHIC"/>
  <p:tag name="MH_ORDER" val="任意多边形 15"/>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70118115938"/>
  <p:tag name="MH_LIBRARY" val="GRAPHIC"/>
  <p:tag name="MH_ORDER" val="任意多边形 15"/>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MH" val="20170118115938"/>
  <p:tag name="MH_LIBRARY" val="GRAPHIC"/>
  <p:tag name="MH_ORDER" val="任意多边形 15"/>
</p:tagLst>
</file>

<file path=ppt/tags/tag3.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5.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93">
      <a:dk1>
        <a:srgbClr val="000000"/>
      </a:dk1>
      <a:lt1>
        <a:srgbClr val="FFFFFF"/>
      </a:lt1>
      <a:dk2>
        <a:srgbClr val="44546A"/>
      </a:dk2>
      <a:lt2>
        <a:srgbClr val="E7E6E6"/>
      </a:lt2>
      <a:accent1>
        <a:srgbClr val="003366"/>
      </a:accent1>
      <a:accent2>
        <a:srgbClr val="003366"/>
      </a:accent2>
      <a:accent3>
        <a:srgbClr val="003366"/>
      </a:accent3>
      <a:accent4>
        <a:srgbClr val="003366"/>
      </a:accent4>
      <a:accent5>
        <a:srgbClr val="003366"/>
      </a:accent5>
      <a:accent6>
        <a:srgbClr val="003366"/>
      </a:accent6>
      <a:hlink>
        <a:srgbClr val="003366"/>
      </a:hlink>
      <a:folHlink>
        <a:srgbClr val="00336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2569</Words>
  <Application>WPS 演示</Application>
  <PresentationFormat>自定义</PresentationFormat>
  <Paragraphs>301</Paragraphs>
  <Slides>29</Slides>
  <Notes>2</Notes>
  <HiddenSlides>0</HiddenSlides>
  <MMClips>0</MMClips>
  <ScaleCrop>false</ScaleCrop>
  <HeadingPairs>
    <vt:vector size="6" baseType="variant">
      <vt:variant>
        <vt:lpstr>已用的字体</vt:lpstr>
      </vt:variant>
      <vt:variant>
        <vt:i4>28</vt:i4>
      </vt:variant>
      <vt:variant>
        <vt:lpstr>主题</vt:lpstr>
      </vt:variant>
      <vt:variant>
        <vt:i4>3</vt:i4>
      </vt:variant>
      <vt:variant>
        <vt:lpstr>幻灯片标题</vt:lpstr>
      </vt:variant>
      <vt:variant>
        <vt:i4>29</vt:i4>
      </vt:variant>
    </vt:vector>
  </HeadingPairs>
  <TitlesOfParts>
    <vt:vector size="60" baseType="lpstr">
      <vt:lpstr>Arial</vt:lpstr>
      <vt:lpstr>宋体</vt:lpstr>
      <vt:lpstr>Wingdings</vt:lpstr>
      <vt:lpstr>Calibri</vt:lpstr>
      <vt:lpstr>ITC Avant Garde Std Bk</vt:lpstr>
      <vt:lpstr>华文中宋</vt:lpstr>
      <vt:lpstr>Verdana</vt:lpstr>
      <vt:lpstr>微软雅黑</vt:lpstr>
      <vt:lpstr>Calibri</vt:lpstr>
      <vt:lpstr>新宋体</vt:lpstr>
      <vt:lpstr>Calibri Light</vt:lpstr>
      <vt:lpstr>Calibri Light</vt:lpstr>
      <vt:lpstr>方正宋刻本秀楷简体</vt:lpstr>
      <vt:lpstr>Impact</vt:lpstr>
      <vt:lpstr>Arial Unicode MS</vt:lpstr>
      <vt:lpstr>等线</vt:lpstr>
      <vt:lpstr>方正兰亭超细黑简体</vt:lpstr>
      <vt:lpstr>方正小标宋简体</vt:lpstr>
      <vt:lpstr>黑体</vt:lpstr>
      <vt:lpstr>Helvetica-Roman-SemiB</vt:lpstr>
      <vt:lpstr>SimSun-ExtB</vt:lpstr>
      <vt:lpstr>楷体</vt:lpstr>
      <vt:lpstr>Pirulen</vt:lpstr>
      <vt:lpstr>楷体_GB2312</vt:lpstr>
      <vt:lpstr>方正姚体</vt:lpstr>
      <vt:lpstr>等线 Light</vt:lpstr>
      <vt:lpstr>Segoe Print</vt:lpstr>
      <vt:lpstr>NumberOnly</vt:lpstr>
      <vt:lpstr>Office 主题​​</vt:lpstr>
      <vt:lpstr>自定义设计方案</vt:lpstr>
      <vt:lpstr>1_第一PPT，www.1ppt.com</vt:lpstr>
      <vt:lpstr>PowerPoint 演示文稿</vt:lpstr>
      <vt:lpstr>PowerPoint 演示文稿</vt:lpstr>
      <vt:lpstr>PowerPoint 演示文稿</vt:lpstr>
      <vt:lpstr>PowerPoint 演示文稿</vt:lpstr>
      <vt:lpstr>PowerPoint 演示文稿</vt:lpstr>
      <vt:lpstr>课程大纲</vt:lpstr>
      <vt:lpstr>PowerPoint 演示文稿</vt:lpstr>
      <vt:lpstr>PowerPoint 演示文稿</vt:lpstr>
      <vt:lpstr>PowerPoint 演示文稿</vt:lpstr>
      <vt:lpstr>PowerPoint 演示文稿</vt:lpstr>
      <vt:lpstr>目标要求</vt:lpstr>
      <vt:lpstr>PowerPoint 演示文稿</vt:lpstr>
      <vt:lpstr>PowerPoint 演示文稿</vt:lpstr>
      <vt:lpstr>PowerPoint 演示文稿</vt:lpstr>
      <vt:lpstr>PowerPoint 演示文稿</vt:lpstr>
      <vt:lpstr>PowerPoint 演示文稿</vt:lpstr>
      <vt:lpstr>文字教材</vt:lpstr>
      <vt:lpstr> 教材和责任教师</vt:lpstr>
      <vt:lpstr>            数字资源</vt:lpstr>
      <vt:lpstr>电脑终端学习演示</vt:lpstr>
      <vt:lpstr>PowerPoint 演示文稿</vt:lpstr>
      <vt:lpstr>具体方法</vt:lpstr>
      <vt:lpstr>PowerPoint 演示文稿</vt:lpstr>
      <vt:lpstr>PowerPoint 演示文稿</vt:lpstr>
      <vt:lpstr> 综合利用学习资源</vt:lpstr>
      <vt:lpstr>  考核形式      形成性考核 + 终结性考试                                                                                                                                                                </vt:lpstr>
      <vt:lpstr>（三）考核内容与要求</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apple</dc:creator>
  <cp:lastModifiedBy>Administrator</cp:lastModifiedBy>
  <cp:revision>436</cp:revision>
  <dcterms:created xsi:type="dcterms:W3CDTF">2018-05-25T08:27:00Z</dcterms:created>
  <dcterms:modified xsi:type="dcterms:W3CDTF">2021-09-15T06:46:53Z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ICV">
    <vt:lpwstr>62D36C7C54284FFE977F911764F0E2F6</vt:lpwstr>
  </property>
</Properties>
</file>