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24"/>
  </p:handoutMasterIdLst>
  <p:sldIdLst>
    <p:sldId id="256" r:id="rId3"/>
    <p:sldId id="258" r:id="rId5"/>
    <p:sldId id="259" r:id="rId6"/>
    <p:sldId id="260" r:id="rId7"/>
    <p:sldId id="287" r:id="rId8"/>
    <p:sldId id="288" r:id="rId9"/>
    <p:sldId id="289" r:id="rId10"/>
    <p:sldId id="264" r:id="rId11"/>
    <p:sldId id="274" r:id="rId12"/>
    <p:sldId id="265" r:id="rId13"/>
    <p:sldId id="290" r:id="rId14"/>
    <p:sldId id="291" r:id="rId15"/>
    <p:sldId id="292" r:id="rId16"/>
    <p:sldId id="275" r:id="rId17"/>
    <p:sldId id="295" r:id="rId18"/>
    <p:sldId id="294" r:id="rId19"/>
    <p:sldId id="266" r:id="rId20"/>
    <p:sldId id="296" r:id="rId21"/>
    <p:sldId id="270" r:id="rId22"/>
    <p:sldId id="267" r:id="rId23"/>
  </p:sldIdLst>
  <p:sldSz cx="12192000" cy="6858000"/>
  <p:notesSz cx="6858000" cy="9144000"/>
  <p:embeddedFontLst>
    <p:embeddedFont>
      <p:font typeface="微软雅黑" panose="020B0503020204020204" charset="-122"/>
      <p:regular r:id="rId28"/>
    </p:embeddedFont>
    <p:embeddedFont>
      <p:font typeface="思源黑体" panose="020B0400000000000000" charset="-122"/>
      <p:regular r:id="rId29"/>
    </p:embeddedFont>
    <p:embeddedFont>
      <p:font typeface="华文行楷" panose="02010800040101010101" charset="-122"/>
      <p:regular r:id="rId30"/>
    </p:embeddedFont>
    <p:embeddedFont>
      <p:font typeface="MS PMincho" panose="02020600040205080304" pitchFamily="18" charset="-128"/>
      <p:regular r:id="rId3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2" y="576"/>
      </p:cViewPr>
      <p:guideLst>
        <p:guide orient="horz" pos="2128"/>
        <p:guide pos="383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font" Target="fonts/font4.fntdata"/><Relationship Id="rId30" Type="http://schemas.openxmlformats.org/officeDocument/2006/relationships/font" Target="fonts/font3.fntdata"/><Relationship Id="rId3" Type="http://schemas.openxmlformats.org/officeDocument/2006/relationships/slide" Target="slides/slide1.xml"/><Relationship Id="rId29" Type="http://schemas.openxmlformats.org/officeDocument/2006/relationships/font" Target="fonts/font2.fntdata"/><Relationship Id="rId28" Type="http://schemas.openxmlformats.org/officeDocument/2006/relationships/font" Target="fonts/font1.fntdata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image" Target="../media/image1.png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image" Target="../media/image1.png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13" name="图片 12" descr="图层1"/>
          <p:cNvPicPr>
            <a:picLocks noChangeAspect="1"/>
          </p:cNvPicPr>
          <p:nvPr userDrawn="1"/>
        </p:nvPicPr>
        <p:blipFill>
          <a:blip r:embed="rId7"/>
          <a:srcRect l="2233" t="3261" r="2298" b="5670"/>
          <a:stretch>
            <a:fillRect/>
          </a:stretch>
        </p:blipFill>
        <p:spPr>
          <a:xfrm>
            <a:off x="1270" y="-4445"/>
            <a:ext cx="12189460" cy="68935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13" name="图片 12" descr="图层1"/>
          <p:cNvPicPr>
            <a:picLocks noChangeAspect="1"/>
          </p:cNvPicPr>
          <p:nvPr userDrawn="1"/>
        </p:nvPicPr>
        <p:blipFill>
          <a:blip r:embed="rId7"/>
          <a:srcRect l="2233" t="3261" r="2298" b="5670"/>
          <a:stretch>
            <a:fillRect/>
          </a:stretch>
        </p:blipFill>
        <p:spPr>
          <a:xfrm>
            <a:off x="1270" y="-4445"/>
            <a:ext cx="12189460" cy="68935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1.xml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2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3.xml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4.xml"/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5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6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7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9.xml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0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3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81.xml"/><Relationship Id="rId4" Type="http://schemas.openxmlformats.org/officeDocument/2006/relationships/image" Target="../media/image7.png"/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4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5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6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7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8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9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0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图层1"/>
          <p:cNvPicPr>
            <a:picLocks noChangeAspect="1"/>
          </p:cNvPicPr>
          <p:nvPr/>
        </p:nvPicPr>
        <p:blipFill>
          <a:blip r:embed="rId1"/>
          <a:srcRect l="2233" t="3261" r="2298" b="5670"/>
          <a:stretch>
            <a:fillRect/>
          </a:stretch>
        </p:blipFill>
        <p:spPr>
          <a:xfrm>
            <a:off x="1270" y="-4445"/>
            <a:ext cx="12189460" cy="6893560"/>
          </a:xfrm>
          <a:prstGeom prst="rect">
            <a:avLst/>
          </a:prstGeom>
        </p:spPr>
      </p:pic>
      <p:pic>
        <p:nvPicPr>
          <p:cNvPr id="9" name="图片 8" descr="图层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81330" y="1702435"/>
            <a:ext cx="3126740" cy="5186045"/>
          </a:xfrm>
          <a:prstGeom prst="rect">
            <a:avLst/>
          </a:prstGeom>
        </p:spPr>
      </p:pic>
      <p:sp>
        <p:nvSpPr>
          <p:cNvPr id="4098" name="标题 4097"/>
          <p:cNvSpPr>
            <a:spLocks noGrp="1"/>
          </p:cNvSpPr>
          <p:nvPr>
            <p:ph type="ctrTitle"/>
          </p:nvPr>
        </p:nvSpPr>
        <p:spPr>
          <a:xfrm>
            <a:off x="3240405" y="1702435"/>
            <a:ext cx="7315200" cy="2273300"/>
          </a:xfrm>
        </p:spPr>
        <p:txBody>
          <a:bodyPr anchor="b"/>
          <a:p>
            <a:pPr defTabSz="914400">
              <a:buSzTx/>
            </a:pPr>
            <a:r>
              <a:rPr lang="zh-CN" altLang="en-US" sz="8800" b="1" kern="1200" baseline="0" dirty="0">
                <a:solidFill>
                  <a:schemeClr val="bg1"/>
                </a:solidFill>
                <a:effectLst/>
                <a:latin typeface="华文行楷" panose="02010800040101010101" charset="-122"/>
                <a:ea typeface="华文行楷" panose="02010800040101010101" charset="-122"/>
              </a:rPr>
              <a:t>国际贸易术语</a:t>
            </a:r>
            <a:endParaRPr lang="zh-CN" altLang="en-US" sz="8800" b="1" kern="1200" baseline="0" dirty="0">
              <a:solidFill>
                <a:schemeClr val="bg1"/>
              </a:solidFill>
              <a:effectLst/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e01ff4eaac3c76283913eba40cbfa56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81190" y="-65405"/>
            <a:ext cx="5403850" cy="720534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26745" y="680085"/>
            <a:ext cx="7836535" cy="1062990"/>
          </a:xfrm>
          <a:prstGeom prst="rect">
            <a:avLst/>
          </a:prstGeom>
          <a:noFill/>
        </p:spPr>
        <p:txBody>
          <a:bodyPr anchor="ctr"/>
          <a:p>
            <a:pPr marL="0" marR="0" lvl="0" indent="0" algn="ctr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F</a:t>
            </a:r>
            <a:r>
              <a:rPr kumimoji="0" lang="zh-CN" altLang="en-US" sz="66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组</a:t>
            </a:r>
            <a:r>
              <a:rPr lang="zh-CN" altLang="en-US" sz="44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（主要运费未付）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85825" y="1859280"/>
            <a:ext cx="8035290" cy="42252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2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</a:t>
            </a:r>
            <a:r>
              <a:rPr lang="zh-CN" altLang="en-US" sz="32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包括FCA（货交承运人）、FAS（船边交货）和FOB（船上交货）。</a:t>
            </a:r>
            <a:endParaRPr lang="zh-CN" altLang="en-US" sz="32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2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在采用装运地或装运港交货条件而主要运费未付的情况，即要求卖方将货物交至买方指定的承运人时，应采用F组术语。</a:t>
            </a:r>
            <a:endParaRPr lang="zh-CN" altLang="en-US" sz="32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2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F组术语要求卖方按照买方的指示将货物交运，属于装运合同。</a:t>
            </a:r>
            <a:endParaRPr lang="zh-CN" altLang="en-US" sz="32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层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712200" y="784225"/>
            <a:ext cx="3735070" cy="61950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26745" y="680085"/>
            <a:ext cx="7726045" cy="106299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ctr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C</a:t>
            </a:r>
            <a:r>
              <a:rPr kumimoji="0" lang="zh-CN" altLang="en-US" sz="66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组</a:t>
            </a:r>
            <a:r>
              <a:rPr lang="zh-CN" altLang="en-US" sz="44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（主要运费已付）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5500" y="1731645"/>
            <a:ext cx="7886700" cy="4299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20000"/>
              </a:lnSpc>
              <a:buClrTx/>
              <a:buSzTx/>
              <a:buNone/>
            </a:pPr>
            <a:r>
              <a:rPr lang="en-US" altLang="zh-CN" sz="32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</a:t>
            </a:r>
            <a:r>
              <a:rPr lang="zh-CN" altLang="en-US" sz="28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</a:t>
            </a:r>
            <a:r>
              <a:rPr lang="zh-CN" altLang="en-US" sz="28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包括CFR（成本+运费）、CIF（成本+保险费+运费）、CPT（运费付至）和CIP（运费、保险费付至）。</a:t>
            </a:r>
            <a:endParaRPr lang="zh-CN" altLang="en-US" sz="28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 algn="l">
              <a:lnSpc>
                <a:spcPct val="120000"/>
              </a:lnSpc>
              <a:buClrTx/>
              <a:buSzTx/>
              <a:buNone/>
            </a:pPr>
            <a:r>
              <a:rPr lang="zh-CN" altLang="en-US" sz="28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在采用装运地或装运港交货条件而主要运费已付的情况下，则采用该组贸易术语。C组术语要求卖方按照通常条件自付费用订立运输合同，卖方支付运费运到的地点应在C组每一项术语后指明。C组术语也属于装运合同。</a:t>
            </a:r>
            <a:endParaRPr lang="zh-CN" altLang="en-US" sz="28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e01ff4eaac3c76283913eba40cbfa56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81190" y="-65405"/>
            <a:ext cx="5403850" cy="720534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26745" y="680085"/>
            <a:ext cx="5866130" cy="1062990"/>
          </a:xfrm>
          <a:prstGeom prst="rect">
            <a:avLst/>
          </a:prstGeom>
          <a:noFill/>
        </p:spPr>
        <p:txBody>
          <a:bodyPr anchor="ctr"/>
          <a:p>
            <a:pPr marL="0" marR="0" lvl="0" indent="0" algn="ctr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D</a:t>
            </a:r>
            <a:r>
              <a:rPr kumimoji="0" lang="zh-CN" altLang="en-US" sz="66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组</a:t>
            </a:r>
            <a:r>
              <a:rPr lang="zh-CN" altLang="en-US" sz="44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（到达）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67715" y="1743075"/>
            <a:ext cx="8035290" cy="42252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2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</a:t>
            </a:r>
            <a:r>
              <a:rPr lang="zh-CN" altLang="en-US" sz="32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包括FCA（货交承运人）、FAS（船边交货）和FOB（船上交货）。</a:t>
            </a:r>
            <a:endParaRPr lang="zh-CN" altLang="en-US" sz="32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2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在采用装运地或装运港交货条件而主要运费未付的情况，即要求卖方将货物交至买方指定的承运人时，应采用F组术语。</a:t>
            </a:r>
            <a:endParaRPr lang="zh-CN" altLang="en-US" sz="32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2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F组术语要求卖方按照买方的指示将货物交运，属于装运合同。</a:t>
            </a:r>
            <a:endParaRPr lang="zh-CN" altLang="en-US" sz="32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图形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3465" y="901700"/>
            <a:ext cx="514350" cy="419735"/>
          </a:xfrm>
          <a:prstGeom prst="rect">
            <a:avLst/>
          </a:prstGeom>
        </p:spPr>
      </p:pic>
      <p:pic>
        <p:nvPicPr>
          <p:cNvPr id="6" name="图片 5" descr="同学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150" y="4850765"/>
            <a:ext cx="9021445" cy="204216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231390" y="1217930"/>
            <a:ext cx="8228965" cy="30441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20000"/>
              </a:lnSpc>
              <a:buClrTx/>
              <a:buSzTx/>
              <a:buNone/>
            </a:pPr>
            <a:r>
              <a:rPr lang="zh-CN" altLang="en-US" sz="3200" kern="0" noProof="0" dirty="0">
                <a:ln>
                  <a:noFill/>
                </a:ln>
                <a:blipFill>
                  <a:blip r:embed="rId3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适用于任何运输方式的贸易术语：</a:t>
            </a:r>
            <a:endParaRPr lang="zh-CN" altLang="en-US" sz="3200" kern="0" noProof="0" dirty="0">
              <a:ln>
                <a:noFill/>
              </a:ln>
              <a:blipFill>
                <a:blip r:embed="rId3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 algn="l">
              <a:lnSpc>
                <a:spcPct val="120000"/>
              </a:lnSpc>
              <a:buClrTx/>
              <a:buSzTx/>
              <a:buNone/>
            </a:pPr>
            <a:r>
              <a:rPr lang="zh-CN" altLang="en-US" sz="3200" kern="0" noProof="0" dirty="0">
                <a:ln>
                  <a:noFill/>
                </a:ln>
                <a:blipFill>
                  <a:blip r:embed="rId3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EXW、FCA、CPT、CIP、DAF、DDU和DDP。</a:t>
            </a:r>
            <a:endParaRPr lang="zh-CN" altLang="en-US" sz="3200" kern="0" noProof="0" dirty="0">
              <a:ln>
                <a:noFill/>
              </a:ln>
              <a:blipFill>
                <a:blip r:embed="rId3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 algn="l">
              <a:lnSpc>
                <a:spcPct val="120000"/>
              </a:lnSpc>
              <a:buClrTx/>
              <a:buSzTx/>
              <a:buNone/>
            </a:pPr>
            <a:r>
              <a:rPr lang="zh-CN" altLang="en-US" sz="3200" kern="0" noProof="0" dirty="0">
                <a:ln>
                  <a:noFill/>
                </a:ln>
                <a:blipFill>
                  <a:blip r:embed="rId3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</a:t>
            </a:r>
            <a:endParaRPr lang="zh-CN" altLang="en-US" sz="3200" kern="0" noProof="0" dirty="0">
              <a:ln>
                <a:noFill/>
              </a:ln>
              <a:blipFill>
                <a:blip r:embed="rId3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 algn="l">
              <a:lnSpc>
                <a:spcPct val="120000"/>
              </a:lnSpc>
              <a:buClrTx/>
              <a:buSzTx/>
              <a:buNone/>
            </a:pPr>
            <a:r>
              <a:rPr lang="zh-CN" altLang="en-US" sz="3200" kern="0" noProof="0" dirty="0">
                <a:ln>
                  <a:noFill/>
                </a:ln>
                <a:blipFill>
                  <a:blip r:embed="rId3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适用于海运及内河运输的贸易术语：</a:t>
            </a:r>
            <a:endParaRPr lang="zh-CN" altLang="en-US" sz="3200" kern="0" noProof="0" dirty="0">
              <a:ln>
                <a:noFill/>
              </a:ln>
              <a:blipFill>
                <a:blip r:embed="rId3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 algn="l">
              <a:lnSpc>
                <a:spcPct val="120000"/>
              </a:lnSpc>
              <a:buClrTx/>
              <a:buSzTx/>
              <a:buNone/>
            </a:pPr>
            <a:r>
              <a:rPr lang="zh-CN" altLang="en-US" sz="3200" kern="0" noProof="0" dirty="0">
                <a:ln>
                  <a:noFill/>
                </a:ln>
                <a:blipFill>
                  <a:blip r:embed="rId3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FAS、FOB、CFR、CIF、DES和DEQ。</a:t>
            </a:r>
            <a:endParaRPr lang="zh-CN" altLang="en-US" sz="3200" kern="0" noProof="0" dirty="0">
              <a:ln>
                <a:noFill/>
              </a:ln>
              <a:blipFill>
                <a:blip r:embed="rId3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层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712200" y="784225"/>
            <a:ext cx="3735070" cy="61950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96900" y="630555"/>
            <a:ext cx="3992880" cy="106299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ctr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FOB</a:t>
            </a:r>
            <a:endParaRPr kumimoji="0" lang="en-US" altLang="zh-CN" sz="6600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74700" y="1249045"/>
            <a:ext cx="7734300" cy="4105275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                                </a:t>
            </a: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Free on board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 marL="0" marR="0" lvl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 marL="0" marR="0" lvl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 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 marL="0" marR="0" lvl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即“装运港船上交货（……指定装运港）”，简称船上交货。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 marL="0" marR="0" lvl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 marL="0" marR="0" lvl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是指卖方按照合同的规定，在指定的装运港将货物装上买方指定的船上，负责办理出口清关手续，并承担货物越过船舷以前的一切风险。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层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712200" y="784225"/>
            <a:ext cx="3735070" cy="61950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96900" y="630555"/>
            <a:ext cx="3992880" cy="106299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ctr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华文行楷" panose="02010800040101010101" charset="-122"/>
                <a:ea typeface="华文行楷" panose="02010800040101010101" charset="-122"/>
                <a:cs typeface="+mn-lt"/>
                <a:sym typeface="+mn-ea"/>
              </a:rPr>
              <a:t>卖方责任</a:t>
            </a:r>
            <a:endParaRPr kumimoji="0" lang="zh-CN" altLang="en-US" sz="4800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华文行楷" panose="02010800040101010101" charset="-122"/>
              <a:ea typeface="华文行楷" panose="02010800040101010101" charset="-122"/>
              <a:cs typeface="+mn-lt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7900" y="1185545"/>
            <a:ext cx="7734300" cy="4105275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                </a:t>
            </a:r>
            <a:endParaRPr lang="zh-CN" altLang="en-US" sz="32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 marL="0" marR="0" lvl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      </a:t>
            </a:r>
            <a:endParaRPr lang="zh-CN" altLang="en-US" sz="24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 algn="l">
              <a:lnSpc>
                <a:spcPct val="125000"/>
              </a:lnSpc>
              <a:buClrTx/>
              <a:buSzTx/>
              <a:buFontTx/>
              <a:buNone/>
            </a:pPr>
            <a:r>
              <a:rPr lang="zh-CN" altLang="en-US" sz="24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（1）负责提供商业发票和证明货物已交至船上的通常单据。</a:t>
            </a:r>
            <a:endParaRPr lang="zh-CN" altLang="en-US" sz="24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 algn="l">
              <a:lnSpc>
                <a:spcPct val="125000"/>
              </a:lnSpc>
              <a:buClrTx/>
              <a:buSzTx/>
              <a:buFontTx/>
              <a:buNone/>
            </a:pPr>
            <a:r>
              <a:rPr lang="zh-CN" altLang="en-US" sz="24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（2）负责在合同规定的日期或期间内，在指定装运港，将符合合同的货物按港口惯常方式交至买方指定的船上，并给予买方充分的通知。</a:t>
            </a:r>
            <a:endParaRPr lang="zh-CN" altLang="en-US" sz="24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 algn="l">
              <a:lnSpc>
                <a:spcPct val="125000"/>
              </a:lnSpc>
              <a:buClrTx/>
              <a:buSzTx/>
              <a:buFontTx/>
              <a:buNone/>
            </a:pPr>
            <a:r>
              <a:rPr lang="zh-CN" altLang="en-US" sz="24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（3）负责货物在装运港越过船舷为止的一切费用和风险。</a:t>
            </a:r>
            <a:endParaRPr lang="zh-CN" altLang="en-US" sz="24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 algn="l">
              <a:lnSpc>
                <a:spcPct val="125000"/>
              </a:lnSpc>
              <a:buClrTx/>
              <a:buSzTx/>
              <a:buFontTx/>
              <a:buNone/>
            </a:pPr>
            <a:r>
              <a:rPr lang="zh-CN" altLang="en-US" sz="24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（4）负责办理货物出口手续，取得出口许可证或其他核准书。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层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712200" y="784225"/>
            <a:ext cx="3735070" cy="61950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96900" y="630555"/>
            <a:ext cx="3992880" cy="106299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ctr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华文行楷" panose="02010800040101010101" charset="-122"/>
                <a:ea typeface="华文行楷" panose="02010800040101010101" charset="-122"/>
                <a:cs typeface="+mn-lt"/>
                <a:sym typeface="+mn-ea"/>
              </a:rPr>
              <a:t>买方责任</a:t>
            </a:r>
            <a:endParaRPr kumimoji="0" lang="zh-CN" altLang="en-US" sz="4800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华文行楷" panose="02010800040101010101" charset="-122"/>
              <a:ea typeface="华文行楷" panose="02010800040101010101" charset="-122"/>
              <a:cs typeface="+mn-lt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7900" y="996950"/>
            <a:ext cx="7734300" cy="4105275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                </a:t>
            </a:r>
            <a:endParaRPr lang="zh-CN" altLang="en-US" sz="32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 marL="0" marR="0" lvl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       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 marL="0" marR="0" lvl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 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None/>
            </a:pPr>
            <a:r>
              <a:rPr lang="zh-CN" altLang="en-US" sz="24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（1）负责按合同规定支付价款。</a:t>
            </a:r>
            <a:endParaRPr lang="zh-CN" altLang="en-US" sz="24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None/>
            </a:pPr>
            <a:r>
              <a:rPr lang="zh-CN" altLang="en-US" sz="24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（2）负责租船或订舱，支付运费，并给予卖方关于船名、装船地点和要求交货时间的充分通知。</a:t>
            </a:r>
            <a:endParaRPr lang="zh-CN" altLang="en-US" sz="24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24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（3）自负风险和费用取得进口许可证或其他核准书，并办理货物进口以及必要时经由另一国过境运输的一切海关手续。</a:t>
            </a:r>
            <a:endParaRPr lang="zh-CN" altLang="en-US" sz="24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24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（4）负担货物在装运港越过船舷后的一切费用和风险。</a:t>
            </a:r>
            <a:endParaRPr lang="zh-CN" altLang="en-US" sz="24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24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（5）收取卖方按合同规定交付的货物，接受与合</a:t>
            </a:r>
            <a:endParaRPr lang="zh-CN" altLang="en-US" sz="24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24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同相符的单据。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9" name="组合 30748"/>
          <p:cNvGrpSpPr/>
          <p:nvPr/>
        </p:nvGrpSpPr>
        <p:grpSpPr>
          <a:xfrm>
            <a:off x="1469072" y="872173"/>
            <a:ext cx="9109076" cy="5113337"/>
            <a:chOff x="22" y="663"/>
            <a:chExt cx="5738" cy="3221"/>
          </a:xfrm>
        </p:grpSpPr>
        <p:grpSp>
          <p:nvGrpSpPr>
            <p:cNvPr id="30750" name="组合 30749"/>
            <p:cNvGrpSpPr/>
            <p:nvPr/>
          </p:nvGrpSpPr>
          <p:grpSpPr>
            <a:xfrm>
              <a:off x="2081" y="2016"/>
              <a:ext cx="480" cy="720"/>
              <a:chOff x="2081" y="2016"/>
              <a:chExt cx="480" cy="720"/>
            </a:xfrm>
          </p:grpSpPr>
          <p:sp>
            <p:nvSpPr>
              <p:cNvPr id="30751" name="直接连接符 30750"/>
              <p:cNvSpPr/>
              <p:nvPr/>
            </p:nvSpPr>
            <p:spPr>
              <a:xfrm flipH="1">
                <a:off x="2081" y="2016"/>
                <a:ext cx="240" cy="19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sp>
          <p:sp>
            <p:nvSpPr>
              <p:cNvPr id="30752" name="直接连接符 30751"/>
              <p:cNvSpPr/>
              <p:nvPr/>
            </p:nvSpPr>
            <p:spPr>
              <a:xfrm>
                <a:off x="2321" y="2016"/>
                <a:ext cx="240" cy="19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sp>
          <p:sp>
            <p:nvSpPr>
              <p:cNvPr id="30753" name="直接连接符 30752"/>
              <p:cNvSpPr/>
              <p:nvPr/>
            </p:nvSpPr>
            <p:spPr>
              <a:xfrm>
                <a:off x="2081" y="2208"/>
                <a:ext cx="96" cy="48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sp>
          <p:sp>
            <p:nvSpPr>
              <p:cNvPr id="30754" name="直接连接符 30753"/>
              <p:cNvSpPr/>
              <p:nvPr/>
            </p:nvSpPr>
            <p:spPr>
              <a:xfrm flipH="1">
                <a:off x="2465" y="2208"/>
                <a:ext cx="96" cy="48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sp>
          <p:sp>
            <p:nvSpPr>
              <p:cNvPr id="30755" name="直接连接符 30754"/>
              <p:cNvSpPr/>
              <p:nvPr/>
            </p:nvSpPr>
            <p:spPr>
              <a:xfrm>
                <a:off x="2321" y="2016"/>
                <a:ext cx="0" cy="72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sp>
          <p:sp>
            <p:nvSpPr>
              <p:cNvPr id="30756" name="椭圆 30755"/>
              <p:cNvSpPr/>
              <p:nvPr/>
            </p:nvSpPr>
            <p:spPr>
              <a:xfrm>
                <a:off x="2129" y="2208"/>
                <a:ext cx="144" cy="96"/>
              </a:xfrm>
              <a:prstGeom prst="ellipse">
                <a:avLst/>
              </a:prstGeom>
              <a:solidFill>
                <a:schemeClr val="accent1"/>
              </a:solidFill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sz="2800">
                  <a:solidFill>
                    <a:schemeClr val="bg1"/>
                  </a:solidFill>
                  <a:latin typeface="华文行楷" panose="02010800040101010101" charset="-122"/>
                  <a:ea typeface="华文行楷" panose="02010800040101010101" charset="-122"/>
                </a:endParaRPr>
              </a:p>
            </p:txBody>
          </p:sp>
          <p:sp>
            <p:nvSpPr>
              <p:cNvPr id="30757" name="椭圆 30756"/>
              <p:cNvSpPr/>
              <p:nvPr/>
            </p:nvSpPr>
            <p:spPr>
              <a:xfrm>
                <a:off x="2369" y="2208"/>
                <a:ext cx="144" cy="96"/>
              </a:xfrm>
              <a:prstGeom prst="ellipse">
                <a:avLst/>
              </a:prstGeom>
              <a:solidFill>
                <a:schemeClr val="accent1"/>
              </a:solidFill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sz="2800">
                  <a:solidFill>
                    <a:schemeClr val="bg1"/>
                  </a:solidFill>
                  <a:latin typeface="华文行楷" panose="02010800040101010101" charset="-122"/>
                  <a:ea typeface="华文行楷" panose="02010800040101010101" charset="-122"/>
                </a:endParaRPr>
              </a:p>
            </p:txBody>
          </p:sp>
        </p:grpSp>
        <p:sp>
          <p:nvSpPr>
            <p:cNvPr id="30758" name="矩形 30757"/>
            <p:cNvSpPr/>
            <p:nvPr/>
          </p:nvSpPr>
          <p:spPr>
            <a:xfrm>
              <a:off x="2149" y="2061"/>
              <a:ext cx="96" cy="144"/>
            </a:xfrm>
            <a:prstGeom prst="rect">
              <a:avLst/>
            </a:prstGeom>
            <a:solidFill>
              <a:srgbClr val="993300"/>
            </a:solidFill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800">
                <a:solidFill>
                  <a:schemeClr val="bg1"/>
                </a:solidFill>
                <a:latin typeface="华文行楷" panose="02010800040101010101" charset="-122"/>
                <a:ea typeface="华文行楷" panose="02010800040101010101" charset="-122"/>
              </a:endParaRPr>
            </a:p>
          </p:txBody>
        </p:sp>
        <p:sp>
          <p:nvSpPr>
            <p:cNvPr id="30759" name="直接连接符 30758"/>
            <p:cNvSpPr/>
            <p:nvPr/>
          </p:nvSpPr>
          <p:spPr>
            <a:xfrm>
              <a:off x="449" y="2256"/>
              <a:ext cx="1488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30760" name="直接连接符 30759"/>
            <p:cNvSpPr/>
            <p:nvPr/>
          </p:nvSpPr>
          <p:spPr>
            <a:xfrm>
              <a:off x="4577" y="2304"/>
              <a:ext cx="528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30761" name="直接连接符 30760"/>
            <p:cNvSpPr/>
            <p:nvPr/>
          </p:nvSpPr>
          <p:spPr>
            <a:xfrm>
              <a:off x="1937" y="2256"/>
              <a:ext cx="0" cy="48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30762" name="直接连接符 30761"/>
            <p:cNvSpPr/>
            <p:nvPr/>
          </p:nvSpPr>
          <p:spPr>
            <a:xfrm>
              <a:off x="4577" y="2304"/>
              <a:ext cx="0" cy="48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30763" name="任意多边形 30762"/>
            <p:cNvSpPr/>
            <p:nvPr/>
          </p:nvSpPr>
          <p:spPr>
            <a:xfrm>
              <a:off x="1937" y="2688"/>
              <a:ext cx="2640" cy="96"/>
            </a:xfrm>
            <a:custGeom>
              <a:avLst/>
              <a:gdLst/>
              <a:ahLst/>
              <a:cxnLst/>
              <a:pathLst>
                <a:path w="2040" h="97">
                  <a:moveTo>
                    <a:pt x="0" y="59"/>
                  </a:moveTo>
                  <a:cubicBezTo>
                    <a:pt x="50" y="26"/>
                    <a:pt x="119" y="25"/>
                    <a:pt x="176" y="19"/>
                  </a:cubicBezTo>
                  <a:cubicBezTo>
                    <a:pt x="233" y="0"/>
                    <a:pt x="172" y="11"/>
                    <a:pt x="208" y="35"/>
                  </a:cubicBezTo>
                  <a:cubicBezTo>
                    <a:pt x="219" y="43"/>
                    <a:pt x="235" y="40"/>
                    <a:pt x="248" y="43"/>
                  </a:cubicBezTo>
                  <a:cubicBezTo>
                    <a:pt x="287" y="69"/>
                    <a:pt x="338" y="48"/>
                    <a:pt x="384" y="43"/>
                  </a:cubicBezTo>
                  <a:cubicBezTo>
                    <a:pt x="424" y="30"/>
                    <a:pt x="400" y="32"/>
                    <a:pt x="456" y="51"/>
                  </a:cubicBezTo>
                  <a:cubicBezTo>
                    <a:pt x="464" y="54"/>
                    <a:pt x="480" y="59"/>
                    <a:pt x="480" y="59"/>
                  </a:cubicBezTo>
                  <a:cubicBezTo>
                    <a:pt x="491" y="56"/>
                    <a:pt x="501" y="54"/>
                    <a:pt x="512" y="51"/>
                  </a:cubicBezTo>
                  <a:cubicBezTo>
                    <a:pt x="528" y="46"/>
                    <a:pt x="560" y="35"/>
                    <a:pt x="560" y="35"/>
                  </a:cubicBezTo>
                  <a:cubicBezTo>
                    <a:pt x="655" y="54"/>
                    <a:pt x="557" y="29"/>
                    <a:pt x="624" y="59"/>
                  </a:cubicBezTo>
                  <a:cubicBezTo>
                    <a:pt x="639" y="66"/>
                    <a:pt x="656" y="70"/>
                    <a:pt x="672" y="75"/>
                  </a:cubicBezTo>
                  <a:cubicBezTo>
                    <a:pt x="680" y="78"/>
                    <a:pt x="696" y="83"/>
                    <a:pt x="696" y="83"/>
                  </a:cubicBezTo>
                  <a:cubicBezTo>
                    <a:pt x="732" y="59"/>
                    <a:pt x="737" y="70"/>
                    <a:pt x="776" y="83"/>
                  </a:cubicBezTo>
                  <a:cubicBezTo>
                    <a:pt x="792" y="78"/>
                    <a:pt x="808" y="72"/>
                    <a:pt x="824" y="67"/>
                  </a:cubicBezTo>
                  <a:cubicBezTo>
                    <a:pt x="832" y="64"/>
                    <a:pt x="848" y="59"/>
                    <a:pt x="848" y="59"/>
                  </a:cubicBezTo>
                  <a:cubicBezTo>
                    <a:pt x="864" y="70"/>
                    <a:pt x="878" y="97"/>
                    <a:pt x="896" y="91"/>
                  </a:cubicBezTo>
                  <a:cubicBezTo>
                    <a:pt x="968" y="67"/>
                    <a:pt x="979" y="66"/>
                    <a:pt x="1064" y="59"/>
                  </a:cubicBezTo>
                  <a:cubicBezTo>
                    <a:pt x="1072" y="62"/>
                    <a:pt x="1081" y="62"/>
                    <a:pt x="1088" y="67"/>
                  </a:cubicBezTo>
                  <a:cubicBezTo>
                    <a:pt x="1097" y="73"/>
                    <a:pt x="1101" y="91"/>
                    <a:pt x="1112" y="91"/>
                  </a:cubicBezTo>
                  <a:cubicBezTo>
                    <a:pt x="1123" y="91"/>
                    <a:pt x="1126" y="72"/>
                    <a:pt x="1136" y="67"/>
                  </a:cubicBezTo>
                  <a:cubicBezTo>
                    <a:pt x="1151" y="59"/>
                    <a:pt x="1184" y="51"/>
                    <a:pt x="1184" y="51"/>
                  </a:cubicBezTo>
                  <a:cubicBezTo>
                    <a:pt x="1216" y="62"/>
                    <a:pt x="1237" y="69"/>
                    <a:pt x="1256" y="75"/>
                  </a:cubicBezTo>
                  <a:cubicBezTo>
                    <a:pt x="1264" y="78"/>
                    <a:pt x="1280" y="83"/>
                    <a:pt x="1280" y="83"/>
                  </a:cubicBezTo>
                  <a:cubicBezTo>
                    <a:pt x="1316" y="71"/>
                    <a:pt x="1314" y="54"/>
                    <a:pt x="1352" y="67"/>
                  </a:cubicBezTo>
                  <a:cubicBezTo>
                    <a:pt x="1404" y="60"/>
                    <a:pt x="1461" y="42"/>
                    <a:pt x="1512" y="59"/>
                  </a:cubicBezTo>
                  <a:cubicBezTo>
                    <a:pt x="1553" y="51"/>
                    <a:pt x="1575" y="59"/>
                    <a:pt x="1616" y="51"/>
                  </a:cubicBezTo>
                  <a:cubicBezTo>
                    <a:pt x="1627" y="54"/>
                    <a:pt x="1637" y="58"/>
                    <a:pt x="1648" y="59"/>
                  </a:cubicBezTo>
                  <a:cubicBezTo>
                    <a:pt x="1685" y="63"/>
                    <a:pt x="1723" y="60"/>
                    <a:pt x="1760" y="67"/>
                  </a:cubicBezTo>
                  <a:cubicBezTo>
                    <a:pt x="1778" y="70"/>
                    <a:pt x="1791" y="85"/>
                    <a:pt x="1808" y="91"/>
                  </a:cubicBezTo>
                  <a:cubicBezTo>
                    <a:pt x="1832" y="88"/>
                    <a:pt x="1856" y="87"/>
                    <a:pt x="1880" y="83"/>
                  </a:cubicBezTo>
                  <a:cubicBezTo>
                    <a:pt x="1902" y="79"/>
                    <a:pt x="1944" y="67"/>
                    <a:pt x="1944" y="67"/>
                  </a:cubicBezTo>
                  <a:cubicBezTo>
                    <a:pt x="1968" y="70"/>
                    <a:pt x="1992" y="71"/>
                    <a:pt x="2016" y="75"/>
                  </a:cubicBezTo>
                  <a:cubicBezTo>
                    <a:pt x="2024" y="76"/>
                    <a:pt x="2040" y="83"/>
                    <a:pt x="2040" y="83"/>
                  </a:cubicBezTo>
                </a:path>
              </a:pathLst>
            </a:custGeom>
            <a:noFill/>
            <a:ln w="38100" cap="flat" cmpd="sng">
              <a:solidFill>
                <a:schemeClr val="tx1">
                  <a:alpha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800">
                <a:solidFill>
                  <a:schemeClr val="bg1"/>
                </a:solidFill>
                <a:latin typeface="华文行楷" panose="02010800040101010101" charset="-122"/>
                <a:ea typeface="华文行楷" panose="02010800040101010101" charset="-122"/>
              </a:endParaRPr>
            </a:p>
          </p:txBody>
        </p:sp>
        <p:sp>
          <p:nvSpPr>
            <p:cNvPr id="30764" name="矩形 30763"/>
            <p:cNvSpPr/>
            <p:nvPr/>
          </p:nvSpPr>
          <p:spPr>
            <a:xfrm>
              <a:off x="1649" y="2112"/>
              <a:ext cx="288" cy="144"/>
            </a:xfrm>
            <a:prstGeom prst="rect">
              <a:avLst/>
            </a:prstGeom>
            <a:solidFill>
              <a:schemeClr val="accent1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800">
                <a:solidFill>
                  <a:schemeClr val="bg1"/>
                </a:solidFill>
                <a:latin typeface="华文行楷" panose="02010800040101010101" charset="-122"/>
                <a:ea typeface="华文行楷" panose="02010800040101010101" charset="-122"/>
              </a:endParaRPr>
            </a:p>
          </p:txBody>
        </p:sp>
        <p:sp>
          <p:nvSpPr>
            <p:cNvPr id="30765" name="等腰三角形 30764"/>
            <p:cNvSpPr/>
            <p:nvPr/>
          </p:nvSpPr>
          <p:spPr>
            <a:xfrm>
              <a:off x="209" y="1776"/>
              <a:ext cx="384" cy="192"/>
            </a:xfrm>
            <a:prstGeom prst="triangle">
              <a:avLst>
                <a:gd name="adj" fmla="val 50000"/>
              </a:avLst>
            </a:prstGeom>
            <a:solidFill>
              <a:srgbClr val="CCFFCC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800">
                <a:solidFill>
                  <a:schemeClr val="bg1"/>
                </a:solidFill>
                <a:latin typeface="华文行楷" panose="02010800040101010101" charset="-122"/>
                <a:ea typeface="华文行楷" panose="02010800040101010101" charset="-122"/>
              </a:endParaRPr>
            </a:p>
          </p:txBody>
        </p:sp>
        <p:sp>
          <p:nvSpPr>
            <p:cNvPr id="30766" name="矩形 30765"/>
            <p:cNvSpPr/>
            <p:nvPr/>
          </p:nvSpPr>
          <p:spPr>
            <a:xfrm>
              <a:off x="257" y="1968"/>
              <a:ext cx="288" cy="288"/>
            </a:xfrm>
            <a:prstGeom prst="rect">
              <a:avLst/>
            </a:prstGeom>
            <a:solidFill>
              <a:srgbClr val="CCFFCC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800">
                <a:solidFill>
                  <a:schemeClr val="bg1"/>
                </a:solidFill>
                <a:latin typeface="华文行楷" panose="02010800040101010101" charset="-122"/>
                <a:ea typeface="华文行楷" panose="02010800040101010101" charset="-122"/>
              </a:endParaRPr>
            </a:p>
          </p:txBody>
        </p:sp>
        <p:sp>
          <p:nvSpPr>
            <p:cNvPr id="30767" name="等腰三角形 30766"/>
            <p:cNvSpPr/>
            <p:nvPr/>
          </p:nvSpPr>
          <p:spPr>
            <a:xfrm>
              <a:off x="5057" y="1824"/>
              <a:ext cx="384" cy="192"/>
            </a:xfrm>
            <a:prstGeom prst="triangle">
              <a:avLst>
                <a:gd name="adj" fmla="val 50000"/>
              </a:avLst>
            </a:prstGeom>
            <a:solidFill>
              <a:srgbClr val="FF99CC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800">
                <a:solidFill>
                  <a:schemeClr val="bg1"/>
                </a:solidFill>
                <a:latin typeface="华文行楷" panose="02010800040101010101" charset="-122"/>
                <a:ea typeface="华文行楷" panose="02010800040101010101" charset="-122"/>
              </a:endParaRPr>
            </a:p>
          </p:txBody>
        </p:sp>
        <p:sp>
          <p:nvSpPr>
            <p:cNvPr id="30768" name="矩形 30767"/>
            <p:cNvSpPr/>
            <p:nvPr/>
          </p:nvSpPr>
          <p:spPr>
            <a:xfrm>
              <a:off x="5105" y="2016"/>
              <a:ext cx="288" cy="288"/>
            </a:xfrm>
            <a:prstGeom prst="rect">
              <a:avLst/>
            </a:prstGeom>
            <a:solidFill>
              <a:srgbClr val="FF99CC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800">
                <a:solidFill>
                  <a:schemeClr val="bg1"/>
                </a:solidFill>
                <a:latin typeface="华文行楷" panose="02010800040101010101" charset="-122"/>
                <a:ea typeface="华文行楷" panose="02010800040101010101" charset="-122"/>
              </a:endParaRPr>
            </a:p>
          </p:txBody>
        </p:sp>
        <p:sp>
          <p:nvSpPr>
            <p:cNvPr id="30769" name="文本框 30768"/>
            <p:cNvSpPr txBox="1"/>
            <p:nvPr/>
          </p:nvSpPr>
          <p:spPr>
            <a:xfrm>
              <a:off x="22" y="1447"/>
              <a:ext cx="907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zh-CN" altLang="en-US" sz="2800" dirty="0">
                  <a:solidFill>
                    <a:schemeClr val="bg1"/>
                  </a:solidFill>
                  <a:latin typeface="华文行楷" panose="02010800040101010101" charset="-122"/>
                  <a:ea typeface="华文行楷" panose="02010800040101010101" charset="-122"/>
                </a:rPr>
                <a:t>出口方</a:t>
              </a:r>
              <a:endParaRPr lang="zh-CN" altLang="en-US" sz="2800" dirty="0">
                <a:solidFill>
                  <a:schemeClr val="bg1"/>
                </a:solidFill>
                <a:latin typeface="华文行楷" panose="02010800040101010101" charset="-122"/>
                <a:ea typeface="华文行楷" panose="02010800040101010101" charset="-122"/>
              </a:endParaRPr>
            </a:p>
          </p:txBody>
        </p:sp>
        <p:sp>
          <p:nvSpPr>
            <p:cNvPr id="30770" name="文本框 30769"/>
            <p:cNvSpPr txBox="1"/>
            <p:nvPr/>
          </p:nvSpPr>
          <p:spPr>
            <a:xfrm>
              <a:off x="1333" y="2406"/>
              <a:ext cx="604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algn="l">
                <a:spcBef>
                  <a:spcPct val="50000"/>
                </a:spcBef>
              </a:pPr>
              <a:r>
                <a:rPr lang="zh-CN" altLang="en-US" sz="2800" dirty="0">
                  <a:solidFill>
                    <a:schemeClr val="bg1"/>
                  </a:solidFill>
                  <a:latin typeface="华文行楷" panose="02010800040101010101" charset="-122"/>
                  <a:ea typeface="华文行楷" panose="02010800040101010101" charset="-122"/>
                </a:rPr>
                <a:t>码头</a:t>
              </a:r>
              <a:endParaRPr lang="zh-CN" altLang="en-US" sz="2800" dirty="0">
                <a:solidFill>
                  <a:schemeClr val="bg1"/>
                </a:solidFill>
                <a:latin typeface="华文行楷" panose="02010800040101010101" charset="-122"/>
                <a:ea typeface="华文行楷" panose="02010800040101010101" charset="-122"/>
              </a:endParaRPr>
            </a:p>
          </p:txBody>
        </p:sp>
        <p:sp>
          <p:nvSpPr>
            <p:cNvPr id="30771" name="文本框 30770"/>
            <p:cNvSpPr txBox="1"/>
            <p:nvPr/>
          </p:nvSpPr>
          <p:spPr>
            <a:xfrm>
              <a:off x="4824" y="1389"/>
              <a:ext cx="936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zh-CN" altLang="en-US" sz="2800" dirty="0">
                  <a:solidFill>
                    <a:schemeClr val="bg1"/>
                  </a:solidFill>
                  <a:latin typeface="华文行楷" panose="02010800040101010101" charset="-122"/>
                  <a:ea typeface="华文行楷" panose="02010800040101010101" charset="-122"/>
                </a:rPr>
                <a:t>进口方</a:t>
              </a:r>
              <a:endParaRPr lang="zh-CN" altLang="en-US" sz="2800" dirty="0">
                <a:solidFill>
                  <a:schemeClr val="bg1"/>
                </a:solidFill>
                <a:latin typeface="华文行楷" panose="02010800040101010101" charset="-122"/>
                <a:ea typeface="华文行楷" panose="02010800040101010101" charset="-122"/>
              </a:endParaRPr>
            </a:p>
          </p:txBody>
        </p:sp>
        <p:sp>
          <p:nvSpPr>
            <p:cNvPr id="30772" name="直接连接符 30771"/>
            <p:cNvSpPr/>
            <p:nvPr/>
          </p:nvSpPr>
          <p:spPr>
            <a:xfrm>
              <a:off x="2081" y="1968"/>
              <a:ext cx="0" cy="240"/>
            </a:xfrm>
            <a:prstGeom prst="line">
              <a:avLst/>
            </a:prstGeom>
            <a:ln w="25400" cap="flat" cmpd="sng">
              <a:solidFill>
                <a:schemeClr val="hlink"/>
              </a:solidFill>
              <a:prstDash val="solid"/>
              <a:miter/>
              <a:headEnd type="none" w="med" len="med"/>
              <a:tailEnd type="triangle" w="sm" len="lg"/>
            </a:ln>
          </p:spPr>
        </p:sp>
        <p:sp>
          <p:nvSpPr>
            <p:cNvPr id="30773" name="直接连接符 30772"/>
            <p:cNvSpPr/>
            <p:nvPr/>
          </p:nvSpPr>
          <p:spPr>
            <a:xfrm flipV="1">
              <a:off x="1793" y="1344"/>
              <a:ext cx="288" cy="768"/>
            </a:xfrm>
            <a:prstGeom prst="line">
              <a:avLst/>
            </a:prstGeom>
            <a:ln w="444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30774" name="直接连接符 30773"/>
            <p:cNvSpPr/>
            <p:nvPr/>
          </p:nvSpPr>
          <p:spPr>
            <a:xfrm>
              <a:off x="2081" y="1344"/>
              <a:ext cx="48" cy="336"/>
            </a:xfrm>
            <a:prstGeom prst="line">
              <a:avLst/>
            </a:prstGeom>
            <a:ln w="444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30775" name="矩形 30774"/>
            <p:cNvSpPr/>
            <p:nvPr/>
          </p:nvSpPr>
          <p:spPr>
            <a:xfrm>
              <a:off x="2081" y="1680"/>
              <a:ext cx="96" cy="144"/>
            </a:xfrm>
            <a:prstGeom prst="rect">
              <a:avLst/>
            </a:prstGeom>
            <a:solidFill>
              <a:srgbClr val="993300"/>
            </a:solidFill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800">
                <a:solidFill>
                  <a:schemeClr val="bg1"/>
                </a:solidFill>
                <a:latin typeface="华文行楷" panose="02010800040101010101" charset="-122"/>
                <a:ea typeface="华文行楷" panose="02010800040101010101" charset="-122"/>
              </a:endParaRPr>
            </a:p>
          </p:txBody>
        </p:sp>
        <p:sp>
          <p:nvSpPr>
            <p:cNvPr id="30776" name="直接连接符 30775"/>
            <p:cNvSpPr/>
            <p:nvPr/>
          </p:nvSpPr>
          <p:spPr>
            <a:xfrm>
              <a:off x="2064" y="663"/>
              <a:ext cx="0" cy="3221"/>
            </a:xfrm>
            <a:prstGeom prst="line">
              <a:avLst/>
            </a:prstGeom>
            <a:ln w="25400" cap="flat" cmpd="sng">
              <a:solidFill>
                <a:srgbClr val="000000"/>
              </a:solidFill>
              <a:prstDash val="dashDot"/>
              <a:headEnd type="none" w="med" len="med"/>
              <a:tailEnd type="none" w="med" len="med"/>
            </a:ln>
          </p:spPr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75360" y="565150"/>
            <a:ext cx="9264015" cy="5289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  <a:buNone/>
            </a:pPr>
            <a:r>
              <a:rPr lang="zh-CN" altLang="en-US" sz="4000" kern="0" noProof="0" dirty="0">
                <a:ln>
                  <a:noFill/>
                </a:ln>
                <a:blipFill>
                  <a:blip r:embed="rId1"/>
                </a:blipFill>
                <a:effectLst/>
                <a:uLnTx/>
                <a:uFillTx/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+mn-ea"/>
              </a:rPr>
              <a:t>FOB的变形</a:t>
            </a:r>
            <a:endParaRPr lang="zh-CN" altLang="en-US" sz="4000" kern="0" noProof="0" dirty="0">
              <a:ln>
                <a:noFill/>
              </a:ln>
              <a:blipFill>
                <a:blip r:embed="rId1"/>
              </a:blipFill>
              <a:effectLst/>
              <a:uLnTx/>
              <a:uFillTx/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  <a:sym typeface="+mn-ea"/>
            </a:endParaRPr>
          </a:p>
          <a:p>
            <a:pPr>
              <a:lnSpc>
                <a:spcPct val="130000"/>
              </a:lnSpc>
              <a:buNone/>
            </a:pPr>
            <a:endParaRPr lang="zh-CN" altLang="en-US" sz="2400" kern="0" noProof="0" dirty="0">
              <a:ln>
                <a:noFill/>
              </a:ln>
              <a:blipFill>
                <a:blip r:embed="rId1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en-US" sz="2400" kern="0" noProof="0" dirty="0">
                <a:ln>
                  <a:noFill/>
                </a:ln>
                <a:blipFill>
                  <a:blip r:embed="rId1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</a:t>
            </a:r>
            <a:r>
              <a:rPr lang="zh-CN" altLang="en-US" sz="2800" kern="0" noProof="0" dirty="0">
                <a:ln>
                  <a:noFill/>
                </a:ln>
                <a:blipFill>
                  <a:blip r:embed="rId1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（1）FOB Liner Terms（班轮条件）。在班轮运输条件下，装船费用包括在班轮运费之中，与装船的有关各项费用均由负责办理运输事宜的买方承担。这一变形中，卖方不再负担这些费用。</a:t>
            </a:r>
            <a:endParaRPr lang="zh-CN" altLang="en-US" sz="2800" kern="0" noProof="0" dirty="0">
              <a:ln>
                <a:noFill/>
              </a:ln>
              <a:blipFill>
                <a:blip r:embed="rId1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en-US" sz="2800" kern="0" noProof="0" dirty="0">
                <a:ln>
                  <a:noFill/>
                </a:ln>
                <a:blipFill>
                  <a:blip r:embed="rId1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（2）FOB under Tackle（吊钩下装货）。卖方仅负责将货物交到买方指派船只的吊钩所及之处，以后的装船费用概由买方负担。</a:t>
            </a:r>
            <a:endParaRPr lang="zh-CN" altLang="en-US" sz="2800" kern="0" noProof="0" dirty="0">
              <a:ln>
                <a:noFill/>
              </a:ln>
              <a:blipFill>
                <a:blip r:embed="rId1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287" name="内容占位符 90286"/>
          <p:cNvGraphicFramePr/>
          <p:nvPr>
            <p:ph idx="4294967295"/>
          </p:nvPr>
        </p:nvGraphicFramePr>
        <p:xfrm>
          <a:off x="1524000" y="475615"/>
          <a:ext cx="9144000" cy="5907405"/>
        </p:xfrm>
        <a:graphic>
          <a:graphicData uri="http://schemas.openxmlformats.org/drawingml/2006/table">
            <a:tbl>
              <a:tblPr/>
              <a:tblGrid>
                <a:gridCol w="1273175"/>
                <a:gridCol w="2232025"/>
                <a:gridCol w="1224280"/>
                <a:gridCol w="1160145"/>
                <a:gridCol w="1162050"/>
                <a:gridCol w="1162050"/>
                <a:gridCol w="930275"/>
              </a:tblGrid>
              <a:tr h="64389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术语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交货地点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风险界限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运输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保险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报关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运输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方式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交货性质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MS PMincho" panose="02020600040205080304" pitchFamily="18" charset="-128"/>
                        </a:rPr>
                        <a:t>EXW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MS PMincho" panose="02020600040205080304" pitchFamily="18" charset="-128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工厂货交买方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买方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买方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买方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任何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实际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26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MS PMincho" panose="02020600040205080304" pitchFamily="18" charset="-128"/>
                        </a:rPr>
                        <a:t>FCA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MS PMincho" panose="02020600040205080304" pitchFamily="18" charset="-128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启运地货交承运人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买方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买方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分别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任何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象征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64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MS PMincho" panose="02020600040205080304" pitchFamily="18" charset="-128"/>
                        </a:rPr>
                        <a:t>FAS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MS PMincho" panose="02020600040205080304" pitchFamily="18" charset="-128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装运港船边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买方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买方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分别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水上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实际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18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MS PMincho" panose="02020600040205080304" pitchFamily="18" charset="-128"/>
                        </a:rPr>
                        <a:t>FOB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MS PMincho" panose="02020600040205080304" pitchFamily="18" charset="-128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装运港船舷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买方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买方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分别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水上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象征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MS PMincho" panose="02020600040205080304" pitchFamily="18" charset="-128"/>
                        </a:rPr>
                        <a:t>CFR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MS PMincho" panose="02020600040205080304" pitchFamily="18" charset="-128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装运港船舷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卖方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买方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分别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水上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象征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19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MS PMincho" panose="02020600040205080304" pitchFamily="18" charset="-128"/>
                        </a:rPr>
                        <a:t>CIF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MS PMincho" panose="02020600040205080304" pitchFamily="18" charset="-128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装运港船舷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卖方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卖方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分别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水上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象征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MS PMincho" panose="02020600040205080304" pitchFamily="18" charset="-128"/>
                        </a:rPr>
                        <a:t>CPT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MS PMincho" panose="02020600040205080304" pitchFamily="18" charset="-128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启运地货交承运人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卖方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买方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分别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任何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象征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23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MS PMincho" panose="02020600040205080304" pitchFamily="18" charset="-128"/>
                        </a:rPr>
                        <a:t>CIP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MS PMincho" panose="02020600040205080304" pitchFamily="18" charset="-128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启运地货交承运人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卖方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卖方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分别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任何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象征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96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MS PMincho" panose="02020600040205080304" pitchFamily="18" charset="-128"/>
                        </a:rPr>
                        <a:t>DAF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MS PMincho" panose="02020600040205080304" pitchFamily="18" charset="-128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边境货交买方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分别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分别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分别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任何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实际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57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MS PMincho" panose="02020600040205080304" pitchFamily="18" charset="-128"/>
                        </a:rPr>
                        <a:t>DES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MS PMincho" panose="02020600040205080304" pitchFamily="18" charset="-128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目的港船上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卖方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卖方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分别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水上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实际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29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MS PMincho" panose="02020600040205080304" pitchFamily="18" charset="-128"/>
                        </a:rPr>
                        <a:t>DEQ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MS PMincho" panose="02020600040205080304" pitchFamily="18" charset="-128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目的港码头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卖方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卖方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分别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水上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实际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MS PMincho" panose="02020600040205080304" pitchFamily="18" charset="-128"/>
                        </a:rPr>
                        <a:t>DDU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MS PMincho" panose="02020600040205080304" pitchFamily="18" charset="-128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目的地货交买方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卖方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卖方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分别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任何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实际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19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MS PMincho" panose="02020600040205080304" pitchFamily="18" charset="-128"/>
                        </a:rPr>
                        <a:t>DDP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MS PMincho" panose="02020600040205080304" pitchFamily="18" charset="-128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目的地货交买方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卖方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卖方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卖方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任何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宋体" panose="02010600030101010101" pitchFamily="2" charset="-122"/>
                        </a:rPr>
                        <a:t>实际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层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9204325" y="1600200"/>
            <a:ext cx="3242945" cy="5379085"/>
          </a:xfrm>
          <a:prstGeom prst="rect">
            <a:avLst/>
          </a:prstGeom>
        </p:spPr>
      </p:pic>
      <p:pic>
        <p:nvPicPr>
          <p:cNvPr id="6" name="图片 5" descr="5d542"/>
          <p:cNvPicPr>
            <a:picLocks noChangeAspect="1"/>
          </p:cNvPicPr>
          <p:nvPr/>
        </p:nvPicPr>
        <p:blipFill>
          <a:blip r:embed="rId2"/>
          <a:srcRect r="59870"/>
          <a:stretch>
            <a:fillRect/>
          </a:stretch>
        </p:blipFill>
        <p:spPr>
          <a:xfrm>
            <a:off x="1000760" y="865505"/>
            <a:ext cx="1959610" cy="91821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989007" y="485140"/>
            <a:ext cx="1908175" cy="106299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dist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000" dirty="0">
                <a:ln>
                  <a:noFill/>
                </a:ln>
                <a:blipFill>
                  <a:blip r:embed="rId3"/>
                </a:blipFill>
                <a:latin typeface="思源黑体" panose="020B0400000000000000" charset="-122"/>
                <a:ea typeface="思源黑体" panose="020B0400000000000000" charset="-122"/>
                <a:sym typeface="+mn-ea"/>
              </a:rPr>
              <a:t>目录</a:t>
            </a:r>
            <a:endParaRPr kumimoji="0" lang="zh-CN" altLang="en-US" sz="6000" i="0" u="none" strike="noStrike" kern="0" cap="none" spc="0" normalizeH="0" baseline="0" noProof="0" dirty="0">
              <a:ln>
                <a:noFill/>
              </a:ln>
              <a:blipFill>
                <a:blip r:embed="rId3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6920" y="2747645"/>
            <a:ext cx="1207770" cy="106299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ctr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600" dirty="0">
                <a:ln>
                  <a:noFill/>
                </a:ln>
                <a:blipFill>
                  <a:blip r:embed="rId3"/>
                </a:blipFill>
                <a:latin typeface="思源黑体" panose="020B0400000000000000" charset="-122"/>
                <a:ea typeface="思源黑体" panose="020B0400000000000000" charset="-122"/>
                <a:sym typeface="+mn-ea"/>
              </a:rPr>
              <a:t>01</a:t>
            </a:r>
            <a:endParaRPr kumimoji="0" lang="en-US" altLang="zh-CN" sz="3600" i="0" u="none" strike="noStrike" kern="0" cap="none" spc="0" normalizeH="0" baseline="0" noProof="0" dirty="0">
              <a:ln>
                <a:noFill/>
              </a:ln>
              <a:blipFill>
                <a:blip r:embed="rId3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13890" y="2843530"/>
            <a:ext cx="2847975" cy="71374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blipFill>
                  <a:blip r:embed="rId3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贸易术语含义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blipFill>
                <a:blip r:embed="rId3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07720" y="4040505"/>
            <a:ext cx="1207770" cy="106299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ctr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600">
                <a:ln>
                  <a:noFill/>
                </a:ln>
                <a:blipFill>
                  <a:blip r:embed="rId3"/>
                </a:blipFill>
                <a:latin typeface="思源黑体" panose="020B0400000000000000" charset="-122"/>
                <a:ea typeface="思源黑体" panose="020B0400000000000000" charset="-122"/>
                <a:sym typeface="+mn-ea"/>
              </a:rPr>
              <a:t>02</a:t>
            </a:r>
            <a:endParaRPr kumimoji="0" lang="en-US" altLang="zh-CN" sz="3600" i="0" u="none" strike="noStrike" kern="0" cap="none" spc="0" normalizeH="0" baseline="0" noProof="0" dirty="0">
              <a:ln>
                <a:noFill/>
              </a:ln>
              <a:blipFill>
                <a:blip r:embed="rId3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964690" y="4149090"/>
            <a:ext cx="2847975" cy="71374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kern="0" noProof="0" dirty="0">
                <a:ln>
                  <a:noFill/>
                </a:ln>
                <a:blipFill>
                  <a:blip r:embed="rId3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功能及其作用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blipFill>
                <a:blip r:embed="rId3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821555" y="2747645"/>
            <a:ext cx="1207770" cy="106299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ctr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600">
                <a:ln>
                  <a:noFill/>
                </a:ln>
                <a:blipFill>
                  <a:blip r:embed="rId3"/>
                </a:blipFill>
                <a:latin typeface="思源黑体" panose="020B0400000000000000" charset="-122"/>
                <a:ea typeface="思源黑体" panose="020B0400000000000000" charset="-122"/>
                <a:sym typeface="+mn-ea"/>
              </a:rPr>
              <a:t>03</a:t>
            </a:r>
            <a:endParaRPr kumimoji="0" lang="en-US" altLang="zh-CN" sz="3600" i="0" u="none" strike="noStrike" kern="0" cap="none" spc="0" normalizeH="0" baseline="0" noProof="0" dirty="0">
              <a:ln>
                <a:noFill/>
              </a:ln>
              <a:blipFill>
                <a:blip r:embed="rId3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889625" y="2843530"/>
            <a:ext cx="2847975" cy="71374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kern="0" noProof="0" dirty="0">
                <a:ln>
                  <a:noFill/>
                </a:ln>
                <a:blipFill>
                  <a:blip r:embed="rId3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1</a:t>
            </a:r>
            <a:r>
              <a:rPr lang="zh-CN" altLang="en-US" sz="3200" kern="0" noProof="0" dirty="0">
                <a:ln>
                  <a:noFill/>
                </a:ln>
                <a:blipFill>
                  <a:blip r:embed="rId3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3个贸易术语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blipFill>
                <a:blip r:embed="rId3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872355" y="4040505"/>
            <a:ext cx="1207770" cy="106299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ctr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600">
                <a:ln>
                  <a:noFill/>
                </a:ln>
                <a:blipFill>
                  <a:blip r:embed="rId3"/>
                </a:blipFill>
                <a:latin typeface="思源黑体" panose="020B0400000000000000" charset="-122"/>
                <a:ea typeface="思源黑体" panose="020B0400000000000000" charset="-122"/>
                <a:sym typeface="+mn-ea"/>
              </a:rPr>
              <a:t>04</a:t>
            </a:r>
            <a:endParaRPr kumimoji="0" lang="en-US" altLang="zh-CN" sz="3600" i="0" u="none" strike="noStrike" kern="0" cap="none" spc="0" normalizeH="0" baseline="0" noProof="0" dirty="0">
              <a:ln>
                <a:noFill/>
              </a:ln>
              <a:blipFill>
                <a:blip r:embed="rId3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940425" y="4149090"/>
            <a:ext cx="2847975" cy="71374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blipFill>
                  <a:blip r:embed="rId3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主要贸易术语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blipFill>
                <a:blip r:embed="rId3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5" grpId="0"/>
      <p:bldP spid="7" grpId="0"/>
      <p:bldP spid="8" grpId="0"/>
      <p:bldP spid="10" grpId="0"/>
      <p:bldP spid="12" grpId="0"/>
      <p:bldP spid="13" grpId="0"/>
      <p:bldP spid="15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图形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0390" y="612775"/>
            <a:ext cx="514350" cy="41973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85545" y="318770"/>
            <a:ext cx="2847975" cy="71374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单击此处输入您的标题</a:t>
            </a:r>
            <a:endParaRPr kumimoji="0" lang="zh-CN" altLang="en-US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  <p:sp>
        <p:nvSpPr>
          <p:cNvPr id="16" name="TextBox 1210"/>
          <p:cNvSpPr/>
          <p:nvPr/>
        </p:nvSpPr>
        <p:spPr>
          <a:xfrm>
            <a:off x="1185545" y="859790"/>
            <a:ext cx="3084830" cy="2755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587625" y="1971040"/>
            <a:ext cx="6689725" cy="1101090"/>
            <a:chOff x="2272" y="3392"/>
            <a:chExt cx="7170" cy="1180"/>
          </a:xfrm>
        </p:grpSpPr>
        <p:pic>
          <p:nvPicPr>
            <p:cNvPr id="4" name="图片 3" descr="5d54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2" y="3450"/>
              <a:ext cx="5916" cy="1112"/>
            </a:xfrm>
            <a:prstGeom prst="rect">
              <a:avLst/>
            </a:prstGeom>
          </p:spPr>
        </p:pic>
        <p:pic>
          <p:nvPicPr>
            <p:cNvPr id="2" name="图片 1" descr="5d542"/>
            <p:cNvPicPr>
              <a:picLocks noChangeAspect="1"/>
            </p:cNvPicPr>
            <p:nvPr/>
          </p:nvPicPr>
          <p:blipFill>
            <a:blip r:embed="rId3"/>
            <a:srcRect t="-1799" r="80798" b="-4406"/>
            <a:stretch>
              <a:fillRect/>
            </a:stretch>
          </p:blipFill>
          <p:spPr>
            <a:xfrm>
              <a:off x="8306" y="3392"/>
              <a:ext cx="1136" cy="1181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2587625" y="2025015"/>
            <a:ext cx="668972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algn="dist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72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华文行楷" panose="02010800040101010101" charset="-122"/>
                <a:ea typeface="华文行楷" panose="02010800040101010101" charset="-122"/>
                <a:cs typeface="+mn-lt"/>
                <a:sym typeface="+mn-ea"/>
              </a:rPr>
              <a:t>感谢同学们！</a:t>
            </a:r>
            <a:endParaRPr lang="zh-CN" altLang="en-US" sz="72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华文行楷" panose="02010800040101010101" charset="-122"/>
              <a:ea typeface="华文行楷" panose="02010800040101010101" charset="-122"/>
              <a:cs typeface="+mn-lt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959610" y="3485515"/>
            <a:ext cx="827214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600" kern="0" noProof="0" dirty="0">
              <a:ln>
                <a:noFill/>
              </a:ln>
              <a:solidFill>
                <a:schemeClr val="bg1"/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6" name="图片 5" descr="同学们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150" y="4850765"/>
            <a:ext cx="9021445" cy="204216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层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712200" y="784225"/>
            <a:ext cx="3735070" cy="619506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94055" y="784225"/>
            <a:ext cx="7603490" cy="4939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5000"/>
              </a:lnSpc>
              <a:buClrTx/>
              <a:buSzTx/>
              <a:buFontTx/>
            </a:pP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一</a:t>
            </a: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、</a:t>
            </a: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国际贸易术语的含义</a:t>
            </a:r>
            <a:endParaRPr lang="zh-CN" altLang="en-US" sz="36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 lvl="0" algn="l">
              <a:lnSpc>
                <a:spcPct val="125000"/>
              </a:lnSpc>
              <a:buClrTx/>
              <a:buSzTx/>
              <a:buFontTx/>
            </a:pP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国际贸易术语：又称价格条件，是在国际贸易的长期实践中逐步形成的，它是一个简短的概念或外文缩写来表示商品的价格构成、买卖双方各应负担的责任、费用和风险，以及货物所有权转移的界限。</a:t>
            </a:r>
            <a:endParaRPr lang="zh-CN" altLang="en-US" sz="36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图形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0390" y="612775"/>
            <a:ext cx="514350" cy="41973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183005" y="405130"/>
            <a:ext cx="9502140" cy="41713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  <a:buNone/>
            </a:pP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贸易术语具有双重性：</a:t>
            </a:r>
            <a:endParaRPr lang="zh-CN" altLang="en-US" sz="36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>
              <a:lnSpc>
                <a:spcPct val="130000"/>
              </a:lnSpc>
              <a:buNone/>
            </a:pPr>
            <a:endParaRPr lang="zh-CN" altLang="en-US" sz="36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</a:t>
            </a:r>
            <a:r>
              <a:rPr lang="zh-CN" altLang="en-US" sz="32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一方面，它是用来确定交货条件，即说明买卖双方在交接货物时各自承担的风险、责任和费用</a:t>
            </a:r>
            <a:endParaRPr lang="zh-CN" altLang="en-US" sz="32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en-US" sz="32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另一方面，表示该商品的价格构成因素。</a:t>
            </a:r>
            <a:endParaRPr lang="zh-CN" altLang="en-US" sz="32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en-US" sz="32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如：CIF（采购成本+出口关税+保险费+国际运费）</a:t>
            </a:r>
            <a:endParaRPr lang="zh-CN" altLang="en-US" sz="32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图形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0390" y="612775"/>
            <a:ext cx="514350" cy="41973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094740" y="393700"/>
            <a:ext cx="10420985" cy="56153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609600" indent="-609600">
              <a:lnSpc>
                <a:spcPct val="125000"/>
              </a:lnSpc>
              <a:buNone/>
            </a:pPr>
            <a:r>
              <a:rPr lang="en-US" altLang="zh-CN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</a:t>
            </a: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二、</a:t>
            </a: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贸易术语的功能  ：</a:t>
            </a:r>
            <a:endParaRPr lang="zh-CN" altLang="en-US" sz="36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 marL="609600" indent="-609600">
              <a:lnSpc>
                <a:spcPct val="125000"/>
              </a:lnSpc>
              <a:buNone/>
            </a:pP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</a:t>
            </a:r>
            <a:endParaRPr lang="zh-CN" altLang="en-US" sz="36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 marL="609600" indent="-609600">
              <a:lnSpc>
                <a:spcPct val="125000"/>
              </a:lnSpc>
              <a:buNone/>
            </a:pP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</a:t>
            </a:r>
            <a:r>
              <a:rPr lang="zh-CN" altLang="en-US" sz="28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1、确定卖方在什么地方交货，以什么方式办理交货</a:t>
            </a:r>
            <a:endParaRPr lang="zh-CN" altLang="en-US" sz="28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35000"/>
              </a:lnSpc>
              <a:buNone/>
            </a:pPr>
            <a:r>
              <a:rPr lang="zh-CN" altLang="en-US" sz="28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  2、确定由谁负责办理货物的运输、保险、通关过境的手续，由谁承担办理上述事项时所需的各项费用</a:t>
            </a:r>
            <a:endParaRPr lang="zh-CN" altLang="en-US" sz="28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>
              <a:lnSpc>
                <a:spcPct val="135000"/>
              </a:lnSpc>
              <a:buNone/>
            </a:pPr>
            <a:r>
              <a:rPr lang="en-US" altLang="zh-CN" sz="28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  3</a:t>
            </a:r>
            <a:r>
              <a:rPr lang="zh-CN" altLang="en-US" sz="28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、</a:t>
            </a:r>
            <a:r>
              <a:rPr lang="zh-CN" altLang="en-US" sz="28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确定买卖双方需要交接哪些有关的单据</a:t>
            </a:r>
            <a:endParaRPr lang="zh-CN" altLang="en-US" sz="28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35000"/>
              </a:lnSpc>
              <a:buNone/>
            </a:pPr>
            <a:r>
              <a:rPr lang="zh-CN" altLang="en-US" sz="28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  4、确定买卖双方应在什么时候付款，根据什么付款等</a:t>
            </a:r>
            <a:endParaRPr lang="zh-CN" altLang="en-US" sz="28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35000"/>
              </a:lnSpc>
              <a:buNone/>
            </a:pPr>
            <a:r>
              <a:rPr lang="zh-CN" altLang="en-US" sz="28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  5、划分了买卖双方在货物交接过程中的风险转移界限</a:t>
            </a:r>
            <a:endParaRPr lang="zh-CN" altLang="en-US" sz="28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 marL="609600" indent="-609600">
              <a:lnSpc>
                <a:spcPct val="125000"/>
              </a:lnSpc>
              <a:buNone/>
            </a:pPr>
            <a:endParaRPr lang="zh-CN" altLang="en-US" sz="28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图形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0390" y="612775"/>
            <a:ext cx="514350" cy="41973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89330" y="349250"/>
            <a:ext cx="10420985" cy="50501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  <a:buNone/>
            </a:pPr>
            <a:r>
              <a:rPr lang="en-US" altLang="zh-CN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</a:t>
            </a: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贸易术语的作用</a:t>
            </a:r>
            <a:endParaRPr lang="zh-CN" altLang="en-US" sz="36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>
              <a:lnSpc>
                <a:spcPct val="130000"/>
              </a:lnSpc>
              <a:buNone/>
            </a:pPr>
            <a:endParaRPr lang="zh-CN" altLang="en-US" sz="36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en-US" sz="28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  1、每种贸易术语都有其特定含义。</a:t>
            </a:r>
            <a:endParaRPr lang="zh-CN" altLang="en-US" sz="28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en-US" sz="28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  2、不同的贸易术语意味着买卖双方承担的责任不同，费用有差别。</a:t>
            </a:r>
            <a:endParaRPr lang="zh-CN" altLang="en-US" sz="28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en-US" sz="28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  3、使用贸易术语可以简化交易磋商的内容，缩短磋商时间，节省费用开支。</a:t>
            </a:r>
            <a:br>
              <a:rPr lang="zh-CN" altLang="en-US" sz="28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</a:br>
            <a:endParaRPr lang="zh-CN" altLang="en-US" sz="36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层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712200" y="784225"/>
            <a:ext cx="3735070" cy="619506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538605" y="959485"/>
            <a:ext cx="7603490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三、《2000年</a:t>
            </a: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国际</a:t>
            </a: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贸易术语解释通则》</a:t>
            </a:r>
            <a:endParaRPr lang="zh-CN" altLang="en-US" sz="36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将13个贸易术语划分为4组：</a:t>
            </a:r>
            <a:endParaRPr lang="zh-CN" altLang="en-US" sz="36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        按照卖方义务由小到大：</a:t>
            </a:r>
            <a:endParaRPr lang="zh-CN" altLang="en-US" sz="36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（1）E组。</a:t>
            </a:r>
            <a:endParaRPr lang="zh-CN" altLang="en-US" sz="36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（</a:t>
            </a:r>
            <a:r>
              <a:rPr lang="en-US" altLang="zh-CN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2</a:t>
            </a: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）</a:t>
            </a:r>
            <a:r>
              <a:rPr lang="en-US" altLang="zh-CN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F</a:t>
            </a: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组。</a:t>
            </a:r>
            <a:endParaRPr lang="zh-CN" altLang="en-US" sz="36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（</a:t>
            </a:r>
            <a:r>
              <a:rPr lang="en-US" altLang="zh-CN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3</a:t>
            </a: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）</a:t>
            </a:r>
            <a:r>
              <a:rPr lang="en-US" altLang="zh-CN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C</a:t>
            </a: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组。</a:t>
            </a:r>
            <a:endParaRPr lang="zh-CN" altLang="en-US" sz="36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（</a:t>
            </a:r>
            <a:r>
              <a:rPr lang="en-US" altLang="zh-CN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4</a:t>
            </a: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）</a:t>
            </a:r>
            <a:r>
              <a:rPr lang="en-US" altLang="zh-CN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D</a:t>
            </a: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组。</a:t>
            </a:r>
            <a:endParaRPr lang="zh-CN" altLang="en-US" sz="36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36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        </a:t>
            </a:r>
            <a:endParaRPr lang="zh-CN" altLang="en-US" sz="36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  <p:pic>
        <p:nvPicPr>
          <p:cNvPr id="103" name="图形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6815" y="2538730"/>
            <a:ext cx="514350" cy="41973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6" name="Group 1090"/>
          <p:cNvGrpSpPr/>
          <p:nvPr/>
        </p:nvGrpSpPr>
        <p:grpSpPr>
          <a:xfrm>
            <a:off x="1569720" y="368300"/>
            <a:ext cx="9372600" cy="6029325"/>
            <a:chOff x="144" y="384"/>
            <a:chExt cx="5904" cy="3798"/>
          </a:xfrm>
        </p:grpSpPr>
        <p:sp>
          <p:nvSpPr>
            <p:cNvPr id="98318" name="Text Box 1038"/>
            <p:cNvSpPr txBox="1">
              <a:spLocks noChangeArrowheads="1"/>
            </p:cNvSpPr>
            <p:nvPr/>
          </p:nvSpPr>
          <p:spPr bwMode="auto">
            <a:xfrm>
              <a:off x="144" y="432"/>
              <a:ext cx="624" cy="319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E  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组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启 运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19" name="Text Box 1039"/>
            <p:cNvSpPr txBox="1">
              <a:spLocks noChangeArrowheads="1"/>
            </p:cNvSpPr>
            <p:nvPr/>
          </p:nvSpPr>
          <p:spPr bwMode="auto">
            <a:xfrm>
              <a:off x="768" y="480"/>
              <a:ext cx="2640" cy="232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en-US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EXW EX Works                         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工厂交货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21" name="Text Box 1041"/>
            <p:cNvSpPr txBox="1">
              <a:spLocks noChangeArrowheads="1"/>
            </p:cNvSpPr>
            <p:nvPr/>
          </p:nvSpPr>
          <p:spPr bwMode="auto">
            <a:xfrm>
              <a:off x="720" y="816"/>
              <a:ext cx="3696" cy="649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FCA Free Carrier                         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货交承运人 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FAS Free Alongside Ship            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船边交货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CN" sz="180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FOB  </a:t>
              </a:r>
              <a:r>
                <a:rPr lang="en-US" altLang="zh-CN" sz="200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Free</a:t>
              </a:r>
              <a:r>
                <a:rPr lang="en-US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 On Board                  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装运港船上交货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8680" name="Line 1042"/>
            <p:cNvSpPr/>
            <p:nvPr/>
          </p:nvSpPr>
          <p:spPr>
            <a:xfrm>
              <a:off x="192" y="768"/>
              <a:ext cx="5424" cy="0"/>
            </a:xfrm>
            <a:prstGeom prst="line">
              <a:avLst/>
            </a:prstGeom>
            <a:ln w="9525" cap="flat" cmpd="sng">
              <a:solidFill>
                <a:schemeClr val="accent2"/>
              </a:solidFill>
              <a:prstDash val="solid"/>
              <a:headEnd type="none" w="med" len="med"/>
              <a:tailEnd type="none" w="lg" len="lg"/>
            </a:ln>
          </p:spPr>
        </p:sp>
        <p:sp>
          <p:nvSpPr>
            <p:cNvPr id="28681" name="Line 1043"/>
            <p:cNvSpPr/>
            <p:nvPr/>
          </p:nvSpPr>
          <p:spPr>
            <a:xfrm>
              <a:off x="192" y="384"/>
              <a:ext cx="5424" cy="0"/>
            </a:xfrm>
            <a:prstGeom prst="line">
              <a:avLst/>
            </a:prstGeom>
            <a:ln w="9525" cap="flat" cmpd="sng">
              <a:solidFill>
                <a:schemeClr val="accent2"/>
              </a:solidFill>
              <a:prstDash val="solid"/>
              <a:headEnd type="none" w="med" len="med"/>
              <a:tailEnd type="none" w="lg" len="lg"/>
            </a:ln>
          </p:spPr>
        </p:sp>
        <p:sp>
          <p:nvSpPr>
            <p:cNvPr id="28682" name="Line 1044"/>
            <p:cNvSpPr/>
            <p:nvPr/>
          </p:nvSpPr>
          <p:spPr>
            <a:xfrm>
              <a:off x="192" y="1440"/>
              <a:ext cx="5424" cy="0"/>
            </a:xfrm>
            <a:prstGeom prst="line">
              <a:avLst/>
            </a:prstGeom>
            <a:ln w="9525" cap="flat" cmpd="sng">
              <a:solidFill>
                <a:schemeClr val="accent2"/>
              </a:solidFill>
              <a:prstDash val="solid"/>
              <a:headEnd type="none" w="med" len="med"/>
              <a:tailEnd type="none" w="lg" len="lg"/>
            </a:ln>
          </p:spPr>
        </p:sp>
        <p:sp>
          <p:nvSpPr>
            <p:cNvPr id="98325" name="Text Box 1045"/>
            <p:cNvSpPr txBox="1">
              <a:spLocks noChangeArrowheads="1"/>
            </p:cNvSpPr>
            <p:nvPr/>
          </p:nvSpPr>
          <p:spPr bwMode="auto">
            <a:xfrm>
              <a:off x="144" y="912"/>
              <a:ext cx="960" cy="493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F  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组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主运费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未付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26" name="Text Box 1046"/>
            <p:cNvSpPr txBox="1">
              <a:spLocks noChangeArrowheads="1"/>
            </p:cNvSpPr>
            <p:nvPr/>
          </p:nvSpPr>
          <p:spPr bwMode="auto">
            <a:xfrm>
              <a:off x="144" y="1872"/>
              <a:ext cx="576" cy="493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组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主运费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已付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28" name="Text Box 1048"/>
            <p:cNvSpPr txBox="1">
              <a:spLocks noChangeArrowheads="1"/>
            </p:cNvSpPr>
            <p:nvPr/>
          </p:nvSpPr>
          <p:spPr bwMode="auto">
            <a:xfrm>
              <a:off x="144" y="3072"/>
              <a:ext cx="432" cy="493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D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组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到达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29" name="Text Box 1049"/>
            <p:cNvSpPr txBox="1">
              <a:spLocks noChangeArrowheads="1"/>
            </p:cNvSpPr>
            <p:nvPr/>
          </p:nvSpPr>
          <p:spPr bwMode="auto">
            <a:xfrm>
              <a:off x="768" y="1536"/>
              <a:ext cx="3456" cy="1313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CFR  Cost and Freight               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成本加运费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zh-CN" sz="1800" dirty="0" err="1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CIF   Cost,Insurance</a:t>
              </a:r>
              <a:r>
                <a:rPr lang="en-US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                  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成本加保险费、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          </a:t>
              </a:r>
              <a:r>
                <a:rPr lang="en-US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and Freight                      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运费</a:t>
              </a:r>
              <a:endParaRPr lang="zh-CN" altLang="zh-CN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140000"/>
                </a:lnSpc>
                <a:spcBef>
                  <a:spcPct val="50000"/>
                </a:spcBef>
              </a:pPr>
              <a:r>
                <a:rPr lang="en-US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CPT  Carriage Paid To              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运费付至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140000"/>
                </a:lnSpc>
                <a:spcBef>
                  <a:spcPct val="50000"/>
                </a:spcBef>
              </a:pPr>
              <a:r>
                <a:rPr lang="en-US" altLang="zh-CN" sz="180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CIP   Carriage and </a:t>
              </a:r>
              <a:endParaRPr lang="en-US" altLang="zh-CN" sz="180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30000"/>
                </a:lnSpc>
                <a:spcBef>
                  <a:spcPct val="50000"/>
                </a:spcBef>
              </a:pPr>
              <a:r>
                <a:rPr lang="en-US" altLang="zh-CN" sz="180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          Insurance Paid To</a:t>
              </a:r>
              <a:endParaRPr lang="en-US" altLang="zh-CN" sz="180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30" name="Text Box 1050"/>
            <p:cNvSpPr txBox="1">
              <a:spLocks noChangeArrowheads="1"/>
            </p:cNvSpPr>
            <p:nvPr/>
          </p:nvSpPr>
          <p:spPr bwMode="auto">
            <a:xfrm>
              <a:off x="720" y="2869"/>
              <a:ext cx="3120" cy="1313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DAF Delivered At Frontier         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边境交货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DES  Delivered Ex  Ship            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目的港船上交货 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90000"/>
                </a:lnSpc>
                <a:spcBef>
                  <a:spcPct val="50000"/>
                </a:spcBef>
              </a:pPr>
              <a:r>
                <a:rPr lang="en-US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DEQ Delivered Ex Quay            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目的港码头交货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155000"/>
                </a:lnSpc>
                <a:spcBef>
                  <a:spcPct val="50000"/>
                </a:spcBef>
              </a:pPr>
              <a:r>
                <a:rPr lang="en-US" altLang="zh-CN" sz="180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DDU Delivered Duty Unpaid </a:t>
              </a:r>
              <a:endParaRPr lang="en-US" altLang="zh-CN" sz="180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75000"/>
                </a:lnSpc>
                <a:spcBef>
                  <a:spcPct val="50000"/>
                </a:spcBef>
              </a:pPr>
              <a:endParaRPr lang="en-US" altLang="zh-CN" sz="180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0"/>
                </a:lnSpc>
                <a:spcBef>
                  <a:spcPct val="50000"/>
                </a:spcBef>
              </a:pPr>
              <a:r>
                <a:rPr lang="en-US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DDP Delivered Duty Paid           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完税后交货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8688" name="Line 1051"/>
            <p:cNvSpPr/>
            <p:nvPr/>
          </p:nvSpPr>
          <p:spPr>
            <a:xfrm>
              <a:off x="144" y="2832"/>
              <a:ext cx="5424" cy="0"/>
            </a:xfrm>
            <a:prstGeom prst="line">
              <a:avLst/>
            </a:prstGeom>
            <a:ln w="9525" cap="flat" cmpd="sng">
              <a:solidFill>
                <a:schemeClr val="accent2"/>
              </a:solidFill>
              <a:prstDash val="solid"/>
              <a:headEnd type="none" w="med" len="med"/>
              <a:tailEnd type="none" w="lg" len="lg"/>
            </a:ln>
          </p:spPr>
        </p:sp>
        <p:sp>
          <p:nvSpPr>
            <p:cNvPr id="28689" name="Line 1052"/>
            <p:cNvSpPr/>
            <p:nvPr/>
          </p:nvSpPr>
          <p:spPr>
            <a:xfrm>
              <a:off x="192" y="4176"/>
              <a:ext cx="5424" cy="0"/>
            </a:xfrm>
            <a:prstGeom prst="line">
              <a:avLst/>
            </a:prstGeom>
            <a:ln w="9525" cap="flat" cmpd="sng">
              <a:solidFill>
                <a:schemeClr val="accent2"/>
              </a:solidFill>
              <a:prstDash val="solid"/>
              <a:headEnd type="none" w="med" len="med"/>
              <a:tailEnd type="none" w="lg" len="lg"/>
            </a:ln>
          </p:spPr>
        </p:sp>
        <p:sp>
          <p:nvSpPr>
            <p:cNvPr id="98334" name="Text Box 1054"/>
            <p:cNvSpPr txBox="1">
              <a:spLocks noChangeArrowheads="1"/>
            </p:cNvSpPr>
            <p:nvPr/>
          </p:nvSpPr>
          <p:spPr bwMode="auto">
            <a:xfrm>
              <a:off x="2592" y="3696"/>
              <a:ext cx="1488" cy="145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未完税交货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35" name="Text Box 1055"/>
            <p:cNvSpPr txBox="1">
              <a:spLocks noChangeArrowheads="1"/>
            </p:cNvSpPr>
            <p:nvPr/>
          </p:nvSpPr>
          <p:spPr bwMode="auto">
            <a:xfrm>
              <a:off x="2544" y="2640"/>
              <a:ext cx="1536" cy="145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zh-CN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  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运费、保险费付至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39" name="Text Box 1059"/>
            <p:cNvSpPr txBox="1">
              <a:spLocks noChangeArrowheads="1"/>
            </p:cNvSpPr>
            <p:nvPr/>
          </p:nvSpPr>
          <p:spPr bwMode="auto">
            <a:xfrm>
              <a:off x="4080" y="432"/>
              <a:ext cx="1680" cy="319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适用于各种运输方式，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包括多式联运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40" name="Text Box 1060"/>
            <p:cNvSpPr txBox="1">
              <a:spLocks noChangeArrowheads="1"/>
            </p:cNvSpPr>
            <p:nvPr/>
          </p:nvSpPr>
          <p:spPr bwMode="auto">
            <a:xfrm>
              <a:off x="4080" y="816"/>
              <a:ext cx="1680" cy="622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lnSpc>
                  <a:spcPct val="75000"/>
                </a:lnSpc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同上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75000"/>
                </a:lnSpc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适用于海运及内河运输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75000"/>
                </a:lnSpc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同上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42" name="Text Box 1062"/>
            <p:cNvSpPr txBox="1">
              <a:spLocks noChangeArrowheads="1"/>
            </p:cNvSpPr>
            <p:nvPr/>
          </p:nvSpPr>
          <p:spPr bwMode="auto">
            <a:xfrm>
              <a:off x="4080" y="2112"/>
              <a:ext cx="1968" cy="353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lnSpc>
                  <a:spcPct val="60000"/>
                </a:lnSpc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适用于各种运输方式，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60000"/>
                </a:lnSpc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包括多式联运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43" name="Text Box 1063"/>
            <p:cNvSpPr txBox="1">
              <a:spLocks noChangeArrowheads="1"/>
            </p:cNvSpPr>
            <p:nvPr/>
          </p:nvSpPr>
          <p:spPr bwMode="auto">
            <a:xfrm>
              <a:off x="4080" y="2544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同上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44" name="Text Box 1064"/>
            <p:cNvSpPr txBox="1">
              <a:spLocks noChangeArrowheads="1"/>
            </p:cNvSpPr>
            <p:nvPr/>
          </p:nvSpPr>
          <p:spPr bwMode="auto">
            <a:xfrm>
              <a:off x="4080" y="1440"/>
              <a:ext cx="576" cy="231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同上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45" name="Text Box 1065"/>
            <p:cNvSpPr txBox="1">
              <a:spLocks noChangeArrowheads="1"/>
            </p:cNvSpPr>
            <p:nvPr/>
          </p:nvSpPr>
          <p:spPr bwMode="auto">
            <a:xfrm>
              <a:off x="4080" y="1728"/>
              <a:ext cx="912" cy="231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同上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46" name="Text Box 1066"/>
            <p:cNvSpPr txBox="1">
              <a:spLocks noChangeArrowheads="1"/>
            </p:cNvSpPr>
            <p:nvPr/>
          </p:nvSpPr>
          <p:spPr bwMode="auto">
            <a:xfrm>
              <a:off x="4080" y="2784"/>
              <a:ext cx="576" cy="231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同上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47" name="Text Box 1067"/>
            <p:cNvSpPr txBox="1">
              <a:spLocks noChangeArrowheads="1"/>
            </p:cNvSpPr>
            <p:nvPr/>
          </p:nvSpPr>
          <p:spPr bwMode="auto">
            <a:xfrm>
              <a:off x="4080" y="3312"/>
              <a:ext cx="576" cy="231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同上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48" name="Text Box 1068"/>
            <p:cNvSpPr txBox="1">
              <a:spLocks noChangeArrowheads="1"/>
            </p:cNvSpPr>
            <p:nvPr/>
          </p:nvSpPr>
          <p:spPr bwMode="auto">
            <a:xfrm>
              <a:off x="4080" y="3936"/>
              <a:ext cx="576" cy="231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同上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50" name="Text Box 1070"/>
            <p:cNvSpPr txBox="1">
              <a:spLocks noChangeArrowheads="1"/>
            </p:cNvSpPr>
            <p:nvPr/>
          </p:nvSpPr>
          <p:spPr bwMode="auto">
            <a:xfrm>
              <a:off x="4080" y="3120"/>
              <a:ext cx="1872" cy="162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lnSpc>
                  <a:spcPct val="60000"/>
                </a:lnSpc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适用于海运及内河运输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8351" name="Text Box 1071"/>
            <p:cNvSpPr txBox="1">
              <a:spLocks noChangeArrowheads="1"/>
            </p:cNvSpPr>
            <p:nvPr/>
          </p:nvSpPr>
          <p:spPr bwMode="auto">
            <a:xfrm>
              <a:off x="4080" y="3600"/>
              <a:ext cx="1680" cy="319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适用于各种运输方式，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l"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包括多式联运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8703" name="Line 1073"/>
            <p:cNvSpPr/>
            <p:nvPr/>
          </p:nvSpPr>
          <p:spPr>
            <a:xfrm>
              <a:off x="672" y="384"/>
              <a:ext cx="0" cy="3792"/>
            </a:xfrm>
            <a:prstGeom prst="line">
              <a:avLst/>
            </a:prstGeom>
            <a:ln w="9525" cap="flat" cmpd="sng">
              <a:solidFill>
                <a:schemeClr val="accent2"/>
              </a:solidFill>
              <a:prstDash val="solid"/>
              <a:headEnd type="none" w="med" len="med"/>
              <a:tailEnd type="none" w="lg" len="lg"/>
            </a:ln>
          </p:spPr>
        </p:sp>
        <p:sp>
          <p:nvSpPr>
            <p:cNvPr id="28704" name="Line 1074"/>
            <p:cNvSpPr/>
            <p:nvPr/>
          </p:nvSpPr>
          <p:spPr>
            <a:xfrm>
              <a:off x="672" y="1248"/>
              <a:ext cx="4944" cy="0"/>
            </a:xfrm>
            <a:prstGeom prst="line">
              <a:avLst/>
            </a:prstGeom>
            <a:ln w="9525" cap="flat" cmpd="sng">
              <a:solidFill>
                <a:srgbClr val="DDDDDD"/>
              </a:solidFill>
              <a:prstDash val="dash"/>
              <a:headEnd type="none" w="med" len="med"/>
              <a:tailEnd type="none" w="lg" len="lg"/>
            </a:ln>
          </p:spPr>
        </p:sp>
        <p:sp>
          <p:nvSpPr>
            <p:cNvPr id="28705" name="Line 1075"/>
            <p:cNvSpPr/>
            <p:nvPr/>
          </p:nvSpPr>
          <p:spPr>
            <a:xfrm>
              <a:off x="672" y="1680"/>
              <a:ext cx="4944" cy="0"/>
            </a:xfrm>
            <a:prstGeom prst="line">
              <a:avLst/>
            </a:prstGeom>
            <a:ln w="9525" cap="flat" cmpd="sng">
              <a:solidFill>
                <a:srgbClr val="DDDDDD"/>
              </a:solidFill>
              <a:prstDash val="dash"/>
              <a:headEnd type="none" w="med" len="med"/>
              <a:tailEnd type="none" w="lg" len="lg"/>
            </a:ln>
          </p:spPr>
        </p:sp>
        <p:sp>
          <p:nvSpPr>
            <p:cNvPr id="28706" name="Line 1076"/>
            <p:cNvSpPr/>
            <p:nvPr/>
          </p:nvSpPr>
          <p:spPr>
            <a:xfrm>
              <a:off x="672" y="1008"/>
              <a:ext cx="4944" cy="0"/>
            </a:xfrm>
            <a:prstGeom prst="line">
              <a:avLst/>
            </a:prstGeom>
            <a:ln w="9525" cap="flat" cmpd="sng">
              <a:solidFill>
                <a:srgbClr val="DDDDDD"/>
              </a:solidFill>
              <a:prstDash val="dash"/>
              <a:headEnd type="none" w="med" len="med"/>
              <a:tailEnd type="none" w="lg" len="lg"/>
            </a:ln>
          </p:spPr>
        </p:sp>
        <p:sp>
          <p:nvSpPr>
            <p:cNvPr id="28707" name="Line 1077"/>
            <p:cNvSpPr/>
            <p:nvPr/>
          </p:nvSpPr>
          <p:spPr>
            <a:xfrm>
              <a:off x="672" y="2064"/>
              <a:ext cx="4944" cy="0"/>
            </a:xfrm>
            <a:prstGeom prst="line">
              <a:avLst/>
            </a:prstGeom>
            <a:ln w="9525" cap="flat" cmpd="sng">
              <a:solidFill>
                <a:srgbClr val="DDDDDD"/>
              </a:solidFill>
              <a:prstDash val="dash"/>
              <a:headEnd type="none" w="med" len="med"/>
              <a:tailEnd type="none" w="lg" len="lg"/>
            </a:ln>
          </p:spPr>
        </p:sp>
        <p:sp>
          <p:nvSpPr>
            <p:cNvPr id="28708" name="Line 1079"/>
            <p:cNvSpPr/>
            <p:nvPr/>
          </p:nvSpPr>
          <p:spPr>
            <a:xfrm>
              <a:off x="672" y="2352"/>
              <a:ext cx="0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lg" len="lg"/>
            </a:ln>
          </p:spPr>
        </p:sp>
        <p:sp>
          <p:nvSpPr>
            <p:cNvPr id="28709" name="Line 1080"/>
            <p:cNvSpPr/>
            <p:nvPr/>
          </p:nvSpPr>
          <p:spPr>
            <a:xfrm>
              <a:off x="672" y="2496"/>
              <a:ext cx="4896" cy="0"/>
            </a:xfrm>
            <a:prstGeom prst="line">
              <a:avLst/>
            </a:prstGeom>
            <a:ln w="9525" cap="flat" cmpd="sng">
              <a:solidFill>
                <a:srgbClr val="DDDDDD"/>
              </a:solidFill>
              <a:prstDash val="dash"/>
              <a:headEnd type="none" w="med" len="med"/>
              <a:tailEnd type="none" w="lg" len="lg"/>
            </a:ln>
          </p:spPr>
        </p:sp>
        <p:sp>
          <p:nvSpPr>
            <p:cNvPr id="28710" name="Line 1082"/>
            <p:cNvSpPr/>
            <p:nvPr/>
          </p:nvSpPr>
          <p:spPr>
            <a:xfrm>
              <a:off x="672" y="3072"/>
              <a:ext cx="4896" cy="0"/>
            </a:xfrm>
            <a:prstGeom prst="line">
              <a:avLst/>
            </a:prstGeom>
            <a:ln w="9525" cap="flat" cmpd="sng">
              <a:solidFill>
                <a:srgbClr val="DDDDDD"/>
              </a:solidFill>
              <a:prstDash val="dash"/>
              <a:headEnd type="none" w="med" len="med"/>
              <a:tailEnd type="none" w="lg" len="lg"/>
            </a:ln>
          </p:spPr>
        </p:sp>
        <p:sp>
          <p:nvSpPr>
            <p:cNvPr id="28711" name="Line 1083"/>
            <p:cNvSpPr/>
            <p:nvPr/>
          </p:nvSpPr>
          <p:spPr>
            <a:xfrm>
              <a:off x="672" y="3312"/>
              <a:ext cx="4896" cy="0"/>
            </a:xfrm>
            <a:prstGeom prst="line">
              <a:avLst/>
            </a:prstGeom>
            <a:ln w="9525" cap="flat" cmpd="sng">
              <a:solidFill>
                <a:srgbClr val="DDDDDD"/>
              </a:solidFill>
              <a:prstDash val="dash"/>
              <a:headEnd type="none" w="med" len="med"/>
              <a:tailEnd type="none" w="lg" len="lg"/>
            </a:ln>
          </p:spPr>
        </p:sp>
        <p:sp>
          <p:nvSpPr>
            <p:cNvPr id="28712" name="Line 1084"/>
            <p:cNvSpPr/>
            <p:nvPr/>
          </p:nvSpPr>
          <p:spPr>
            <a:xfrm>
              <a:off x="672" y="3552"/>
              <a:ext cx="4896" cy="0"/>
            </a:xfrm>
            <a:prstGeom prst="line">
              <a:avLst/>
            </a:prstGeom>
            <a:ln w="9525" cap="flat" cmpd="sng">
              <a:solidFill>
                <a:srgbClr val="DDDDDD"/>
              </a:solidFill>
              <a:prstDash val="dash"/>
              <a:headEnd type="none" w="med" len="med"/>
              <a:tailEnd type="none" w="lg" len="lg"/>
            </a:ln>
          </p:spPr>
        </p:sp>
        <p:sp>
          <p:nvSpPr>
            <p:cNvPr id="28713" name="Line 1085"/>
            <p:cNvSpPr/>
            <p:nvPr/>
          </p:nvSpPr>
          <p:spPr>
            <a:xfrm>
              <a:off x="672" y="3936"/>
              <a:ext cx="4896" cy="0"/>
            </a:xfrm>
            <a:prstGeom prst="line">
              <a:avLst/>
            </a:prstGeom>
            <a:ln w="9525" cap="flat" cmpd="sng">
              <a:solidFill>
                <a:srgbClr val="DDDDDD"/>
              </a:solidFill>
              <a:prstDash val="dash"/>
              <a:headEnd type="none" w="med" len="med"/>
              <a:tailEnd type="none" w="lg" len="lg"/>
            </a:ln>
          </p:spPr>
        </p:sp>
        <p:sp>
          <p:nvSpPr>
            <p:cNvPr id="28714" name="Line 1086"/>
            <p:cNvSpPr/>
            <p:nvPr/>
          </p:nvSpPr>
          <p:spPr>
            <a:xfrm>
              <a:off x="2592" y="384"/>
              <a:ext cx="0" cy="3792"/>
            </a:xfrm>
            <a:prstGeom prst="line">
              <a:avLst/>
            </a:prstGeom>
            <a:ln w="9525" cap="flat" cmpd="sng">
              <a:solidFill>
                <a:schemeClr val="accent2"/>
              </a:solidFill>
              <a:prstDash val="solid"/>
              <a:headEnd type="none" w="med" len="med"/>
              <a:tailEnd type="none" w="lg" len="lg"/>
            </a:ln>
          </p:spPr>
        </p:sp>
        <p:sp>
          <p:nvSpPr>
            <p:cNvPr id="28715" name="Line 1087"/>
            <p:cNvSpPr/>
            <p:nvPr/>
          </p:nvSpPr>
          <p:spPr>
            <a:xfrm>
              <a:off x="4080" y="384"/>
              <a:ext cx="0" cy="3792"/>
            </a:xfrm>
            <a:prstGeom prst="line">
              <a:avLst/>
            </a:prstGeom>
            <a:ln w="9525" cap="flat" cmpd="sng">
              <a:solidFill>
                <a:schemeClr val="accent2"/>
              </a:solidFill>
              <a:prstDash val="solid"/>
              <a:headEnd type="none" w="med" len="med"/>
              <a:tailEnd type="none" w="lg" len="lg"/>
            </a:ln>
          </p:spPr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层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712200" y="784225"/>
            <a:ext cx="3735070" cy="61950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26745" y="680085"/>
            <a:ext cx="7296785" cy="106299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ctr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E</a:t>
            </a:r>
            <a:r>
              <a:rPr kumimoji="0" lang="zh-CN" altLang="en-US" sz="6600" i="0" u="none" strike="noStrike" kern="0" cap="none" spc="0" normalizeH="0" baseline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组</a:t>
            </a:r>
            <a:r>
              <a:rPr lang="zh-CN" altLang="en-US" sz="44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（工厂交货）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81735" y="1874520"/>
            <a:ext cx="8035290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2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   </a:t>
            </a:r>
            <a:r>
              <a:rPr lang="zh-CN" altLang="en-US" sz="32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EXW（工厂交货），即当卖方在其所在地或其他指定的地点将货物交给买方处置时，即完成交货。</a:t>
            </a:r>
            <a:endParaRPr lang="zh-CN" altLang="en-US" sz="3200" kern="0" noProof="0" dirty="0">
              <a:ln>
                <a:noFill/>
              </a:ln>
              <a:blipFill>
                <a:blip r:embed="rId2"/>
              </a:blip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+mn-lt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3200" kern="0" noProof="0" dirty="0">
                <a:ln>
                  <a:noFill/>
                </a:ln>
                <a:blipFill>
                  <a:blip r:embed="rId2"/>
                </a:blip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+mn-lt"/>
                <a:sym typeface="+mn-ea"/>
              </a:rPr>
              <a:t>      这是卖方承担责任最小的术语，买方必须承担在卖方所在地受领货物的全部费用和风险。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4244</Words>
  <Application>WPS 演示</Application>
  <PresentationFormat>宽屏</PresentationFormat>
  <Paragraphs>394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思源黑体</vt:lpstr>
      <vt:lpstr>Oswald Light</vt:lpstr>
      <vt:lpstr>Calibri</vt:lpstr>
      <vt:lpstr>汉仪铸字木头人W</vt:lpstr>
      <vt:lpstr>Meiryo</vt:lpstr>
      <vt:lpstr>Arial Narrow</vt:lpstr>
      <vt:lpstr>Calibri</vt:lpstr>
      <vt:lpstr>Arial Unicode MS</vt:lpstr>
      <vt:lpstr>Comic Sans MS</vt:lpstr>
      <vt:lpstr>华文行楷</vt:lpstr>
      <vt:lpstr>Segoe Print</vt:lpstr>
      <vt:lpstr>楷体_GB2312</vt:lpstr>
      <vt:lpstr>Times New Roman</vt:lpstr>
      <vt:lpstr>华文新魏</vt:lpstr>
      <vt:lpstr>MS PMincho</vt:lpstr>
      <vt:lpstr>Office 主题​​</vt:lpstr>
      <vt:lpstr>第三章  国际贸易术语与商品的价格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蓝色黑板风教师节快乐PPT模板</dc:title>
  <dc:creator>极简办公</dc:creator>
  <cp:keywords>www.jjppt.com</cp:keywords>
  <dc:description>www.jjppt.com</dc:description>
  <dc:subject> </dc:subject>
  <cp:category> </cp:category>
  <cp:lastModifiedBy>蓝魔YoYocup</cp:lastModifiedBy>
  <cp:revision>3</cp:revision>
  <dcterms:created xsi:type="dcterms:W3CDTF">2019-06-19T02:08:00Z</dcterms:created>
  <dcterms:modified xsi:type="dcterms:W3CDTF">2021-04-20T02:46:52Z</dcterms:modified>
  <cp:version>1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