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34"/>
  </p:handoutMasterIdLst>
  <p:sldIdLst>
    <p:sldId id="340" r:id="rId3"/>
    <p:sldId id="342" r:id="rId5"/>
    <p:sldId id="663" r:id="rId6"/>
    <p:sldId id="269" r:id="rId7"/>
    <p:sldId id="442" r:id="rId8"/>
    <p:sldId id="669" r:id="rId9"/>
    <p:sldId id="667" r:id="rId10"/>
    <p:sldId id="672" r:id="rId11"/>
    <p:sldId id="671" r:id="rId12"/>
    <p:sldId id="673" r:id="rId13"/>
    <p:sldId id="674" r:id="rId14"/>
    <p:sldId id="675" r:id="rId15"/>
    <p:sldId id="697" r:id="rId16"/>
    <p:sldId id="720" r:id="rId17"/>
    <p:sldId id="719" r:id="rId18"/>
    <p:sldId id="721" r:id="rId19"/>
    <p:sldId id="725" r:id="rId20"/>
    <p:sldId id="726" r:id="rId21"/>
    <p:sldId id="727" r:id="rId22"/>
    <p:sldId id="759" r:id="rId23"/>
    <p:sldId id="584" r:id="rId24"/>
    <p:sldId id="770" r:id="rId25"/>
    <p:sldId id="745" r:id="rId26"/>
    <p:sldId id="746" r:id="rId27"/>
    <p:sldId id="760" r:id="rId28"/>
    <p:sldId id="747" r:id="rId29"/>
    <p:sldId id="748" r:id="rId30"/>
    <p:sldId id="749" r:id="rId31"/>
    <p:sldId id="750" r:id="rId32"/>
    <p:sldId id="587" r:id="rId33"/>
  </p:sldIdLst>
  <p:sldSz cx="12192000" cy="6858000"/>
  <p:notesSz cx="6858000" cy="9144000"/>
  <p:embeddedFontLst>
    <p:embeddedFont>
      <p:font typeface="黑体" panose="02010609060101010101" pitchFamily="49" charset="-122"/>
      <p:regular r:id="rId39"/>
    </p:embeddedFont>
    <p:embeddedFont>
      <p:font typeface="汉仪颜楷简" panose="00020600040101010101" charset="-122"/>
      <p:regular r:id="rId40"/>
    </p:embeddedFont>
    <p:embeddedFont>
      <p:font typeface="汉仪雪君体简" panose="02010600000101010101" charset="-122"/>
      <p:regular r:id="rId41"/>
    </p:embeddedFont>
    <p:embeddedFont>
      <p:font typeface="汉仪程行简" panose="00020600040101010101" charset="-122"/>
      <p:regular r:id="rId42"/>
    </p:embeddedFont>
    <p:embeddedFont>
      <p:font typeface="Palatino Linotype" panose="02040502050505030304" charset="0"/>
      <p:regular r:id="rId43"/>
      <p:bold r:id="rId44"/>
      <p:italic r:id="rId45"/>
      <p:boldItalic r:id="rId46"/>
    </p:embeddedFont>
    <p:embeddedFont>
      <p:font typeface="微软雅黑" panose="020B0503020204020204" charset="-122"/>
      <p:regular r:id="rId47"/>
    </p:embeddedFont>
    <p:embeddedFont>
      <p:font typeface="Calibri" panose="020F0502020204030204" charset="0"/>
      <p:regular r:id="rId48"/>
      <p:bold r:id="rId49"/>
      <p:italic r:id="rId50"/>
      <p:boldItalic r:id="rId51"/>
    </p:embeddedFont>
  </p:embeddedFontLst>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06D34"/>
    <a:srgbClr val="B38B3D"/>
    <a:srgbClr val="855625"/>
    <a:srgbClr val="F3E7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35" d="100"/>
          <a:sy n="35" d="100"/>
        </p:scale>
        <p:origin x="1868" y="748"/>
      </p:cViewPr>
      <p:guideLst/>
    </p:cSldViewPr>
  </p:slideViewPr>
  <p:notesTextViewPr>
    <p:cViewPr>
      <p:scale>
        <a:sx n="1" d="1"/>
        <a:sy n="1" d="1"/>
      </p:scale>
      <p:origin x="0" y="0"/>
    </p:cViewPr>
  </p:notesTextViewPr>
  <p:sorterViewPr>
    <p:cViewPr>
      <p:scale>
        <a:sx n="36" d="100"/>
        <a:sy n="3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gs" Target="tags/tag49.xml"/><Relationship Id="rId51" Type="http://schemas.openxmlformats.org/officeDocument/2006/relationships/font" Target="fonts/font13.fntdata"/><Relationship Id="rId50" Type="http://schemas.openxmlformats.org/officeDocument/2006/relationships/font" Target="fonts/font12.fntdata"/><Relationship Id="rId5" Type="http://schemas.openxmlformats.org/officeDocument/2006/relationships/slide" Target="slides/slide2.xml"/><Relationship Id="rId49" Type="http://schemas.openxmlformats.org/officeDocument/2006/relationships/font" Target="fonts/font11.fntdata"/><Relationship Id="rId48" Type="http://schemas.openxmlformats.org/officeDocument/2006/relationships/font" Target="fonts/font10.fntdata"/><Relationship Id="rId47" Type="http://schemas.openxmlformats.org/officeDocument/2006/relationships/font" Target="fonts/font9.fntdata"/><Relationship Id="rId46" Type="http://schemas.openxmlformats.org/officeDocument/2006/relationships/font" Target="fonts/font8.fntdata"/><Relationship Id="rId45" Type="http://schemas.openxmlformats.org/officeDocument/2006/relationships/font" Target="fonts/font7.fntdata"/><Relationship Id="rId44" Type="http://schemas.openxmlformats.org/officeDocument/2006/relationships/font" Target="fonts/font6.fntdata"/><Relationship Id="rId43" Type="http://schemas.openxmlformats.org/officeDocument/2006/relationships/font" Target="fonts/font5.fntdata"/><Relationship Id="rId42" Type="http://schemas.openxmlformats.org/officeDocument/2006/relationships/font" Target="fonts/font4.fntdata"/><Relationship Id="rId41" Type="http://schemas.openxmlformats.org/officeDocument/2006/relationships/font" Target="fonts/font3.fntdata"/><Relationship Id="rId40" Type="http://schemas.openxmlformats.org/officeDocument/2006/relationships/font" Target="fonts/font2.fntdata"/><Relationship Id="rId4" Type="http://schemas.openxmlformats.org/officeDocument/2006/relationships/notesMaster" Target="notesMasters/notesMaster1.xml"/><Relationship Id="rId39" Type="http://schemas.openxmlformats.org/officeDocument/2006/relationships/font" Target="fonts/font1.fntdata"/><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2-12-08T13:29:26.161" idx="1">
    <p:pos x="7690" y="10"/>
    <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22-12-08T13:29:26.161" idx="1">
    <p:pos x="7690" y="10"/>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ln>
            <a:solidFill>
              <a:srgbClr val="000000">
                <a:alpha val="100000"/>
              </a:srgbClr>
            </a:solidFill>
            <a:miter lim="800000"/>
          </a:ln>
        </p:spPr>
      </p:sp>
      <p:sp>
        <p:nvSpPr>
          <p:cNvPr id="33795"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33796"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AFAB302-4960-41FD-8845-ED7A3216434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6F845C-44AB-437B-AD5C-9B37EA2DC1A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AFAB302-4960-41FD-8845-ED7A3216434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6F845C-44AB-437B-AD5C-9B37EA2DC1A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AFAB302-4960-41FD-8845-ED7A3216434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6F845C-44AB-437B-AD5C-9B37EA2DC1A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AFAB302-4960-41FD-8845-ED7A3216434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6F845C-44AB-437B-AD5C-9B37EA2DC1A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2AFAB302-4960-41FD-8845-ED7A3216434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6F845C-44AB-437B-AD5C-9B37EA2DC1A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2AFAB302-4960-41FD-8845-ED7A3216434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6F845C-44AB-437B-AD5C-9B37EA2DC1A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2AFAB302-4960-41FD-8845-ED7A3216434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A6F845C-44AB-437B-AD5C-9B37EA2DC1A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AFAB302-4960-41FD-8845-ED7A3216434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A6F845C-44AB-437B-AD5C-9B37EA2DC1A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AFAB302-4960-41FD-8845-ED7A3216434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A6F845C-44AB-437B-AD5C-9B37EA2DC1A6}" type="slidenum">
              <a:rPr lang="zh-CN" altLang="en-US" smtClean="0"/>
            </a:fld>
            <a:endParaRPr lang="zh-CN" altLang="en-US"/>
          </a:p>
        </p:txBody>
      </p:sp>
      <p:pic>
        <p:nvPicPr>
          <p:cNvPr id="543848167" name="IM 4"/>
          <p:cNvPicPr/>
          <p:nvPr userDrawn="1"/>
        </p:nvPicPr>
        <p:blipFill>
          <a:blip r:embed="rId2">
            <a:extLst>
              <a:ext uri="{28A0092B-C50C-407E-A947-70E740481C1C}">
                <a14:useLocalDpi xmlns:a14="http://schemas.microsoft.com/office/drawing/2010/main" val="0"/>
              </a:ext>
            </a:extLst>
          </a:blip>
          <a:stretch>
            <a:fillRect/>
          </a:stretch>
        </p:blipFill>
        <p:spPr>
          <a:xfrm>
            <a:off x="312103" y="281305"/>
            <a:ext cx="2216785" cy="60325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AFAB302-4960-41FD-8845-ED7A3216434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6F845C-44AB-437B-AD5C-9B37EA2DC1A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AFAB302-4960-41FD-8845-ED7A3216434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6F845C-44AB-437B-AD5C-9B37EA2DC1A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FAB302-4960-41FD-8845-ED7A3216434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6F845C-44AB-437B-AD5C-9B37EA2DC1A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1.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5" Type="http://schemas.openxmlformats.org/officeDocument/2006/relationships/notesSlide" Target="../notesSlides/notesSlide2.xml"/><Relationship Id="rId14" Type="http://schemas.openxmlformats.org/officeDocument/2006/relationships/slideLayout" Target="../slideLayouts/slideLayout2.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7" Type="http://schemas.openxmlformats.org/officeDocument/2006/relationships/slideLayout" Target="../slideLayouts/slideLayout2.xml"/><Relationship Id="rId16" Type="http://schemas.openxmlformats.org/officeDocument/2006/relationships/tags" Target="../tags/tag27.xml"/><Relationship Id="rId15" Type="http://schemas.openxmlformats.org/officeDocument/2006/relationships/tags" Target="../tags/tag26.xml"/><Relationship Id="rId14" Type="http://schemas.openxmlformats.org/officeDocument/2006/relationships/tags" Target="../tags/tag25.xml"/><Relationship Id="rId13" Type="http://schemas.openxmlformats.org/officeDocument/2006/relationships/tags" Target="../tags/tag24.xml"/><Relationship Id="rId12" Type="http://schemas.openxmlformats.org/officeDocument/2006/relationships/tags" Target="../tags/tag23.xml"/><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tags" Target="../tags/tag28.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image" Target="../media/image2.jpeg"/><Relationship Id="rId15" Type="http://schemas.openxmlformats.org/officeDocument/2006/relationships/slideLayout" Target="../slideLayouts/slideLayout7.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tags" Target="../tags/tag29.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2.xml"/><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4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44.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https://www.bilibili.com/video/BV1ZV41187Nq/?spm_id_from=333.337.search-card.all.click&amp;vd_source=2282cb51061979fbf4567655fbc6f013" TargetMode="External"/><Relationship Id="rId2" Type="http://schemas.openxmlformats.org/officeDocument/2006/relationships/image" Target="../media/image2.jpeg"/><Relationship Id="rId1" Type="http://schemas.openxmlformats.org/officeDocument/2006/relationships/tags" Target="../tags/tag45.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https://www.bilibili.com/video/BV1DZ4y1B7Fe/?spm_id_from=333.337.search-card.all.click" TargetMode="External"/><Relationship Id="rId2" Type="http://schemas.openxmlformats.org/officeDocument/2006/relationships/image" Target="../media/image2.jpeg"/><Relationship Id="rId1" Type="http://schemas.openxmlformats.org/officeDocument/2006/relationships/tags" Target="../tags/tag46.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47.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image" Target="../media/image12.png"/><Relationship Id="rId2" Type="http://schemas.openxmlformats.org/officeDocument/2006/relationships/image" Target="../media/image2.jpeg"/><Relationship Id="rId1" Type="http://schemas.openxmlformats.org/officeDocument/2006/relationships/tags" Target="../tags/tag48.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png"/><Relationship Id="rId3" Type="http://schemas.openxmlformats.org/officeDocument/2006/relationships/hyperlink" Target="https://www.bilibili.com/video/BV1ti4y1N7FT/?spm_id_from=333.337.search-card.all.click" TargetMode="External"/><Relationship Id="rId2" Type="http://schemas.openxmlformats.org/officeDocument/2006/relationships/image" Target="../media/image4.png"/><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44444"/>
          <a:stretch>
            <a:fillRect/>
          </a:stretch>
        </p:blipFill>
        <p:spPr>
          <a:xfrm>
            <a:off x="0" y="0"/>
            <a:ext cx="12192000" cy="6858000"/>
          </a:xfrm>
          <a:prstGeom prst="rect">
            <a:avLst/>
          </a:prstGeom>
        </p:spPr>
      </p:pic>
      <p:grpSp>
        <p:nvGrpSpPr>
          <p:cNvPr id="4" name="组合 3"/>
          <p:cNvGrpSpPr/>
          <p:nvPr/>
        </p:nvGrpSpPr>
        <p:grpSpPr>
          <a:xfrm>
            <a:off x="166370" y="1369695"/>
            <a:ext cx="8084820" cy="4463415"/>
            <a:chOff x="653" y="2009"/>
            <a:chExt cx="12732" cy="7029"/>
          </a:xfrm>
        </p:grpSpPr>
        <p:sp>
          <p:nvSpPr>
            <p:cNvPr id="3" name="文本框 2"/>
            <p:cNvSpPr txBox="1"/>
            <p:nvPr/>
          </p:nvSpPr>
          <p:spPr>
            <a:xfrm>
              <a:off x="653" y="2009"/>
              <a:ext cx="12732" cy="4942"/>
            </a:xfrm>
            <a:prstGeom prst="rect">
              <a:avLst/>
            </a:prstGeom>
            <a:noFill/>
          </p:spPr>
          <p:txBody>
            <a:bodyPr wrap="square" rtlCol="0">
              <a:spAutoFit/>
            </a:bodyPr>
            <a:lstStyle/>
            <a:p>
              <a:pPr indent="0" algn="l" fontAlgn="auto">
                <a:lnSpc>
                  <a:spcPct val="150000"/>
                </a:lnSpc>
              </a:pPr>
              <a:r>
                <a:rPr lang="zh-CN" altLang="en-US" sz="4400" b="1" dirty="0">
                  <a:solidFill>
                    <a:srgbClr val="855625"/>
                  </a:solidFill>
                  <a:cs typeface="+mn-ea"/>
                  <a:sym typeface="+mn-lt"/>
                </a:rPr>
                <a:t>《监督学》重难点辅导</a:t>
              </a:r>
              <a:endParaRPr lang="zh-CN" altLang="en-US" sz="4400" b="1" dirty="0">
                <a:solidFill>
                  <a:srgbClr val="855625"/>
                </a:solidFill>
                <a:cs typeface="+mn-ea"/>
                <a:sym typeface="+mn-lt"/>
              </a:endParaRPr>
            </a:p>
            <a:p>
              <a:pPr indent="0" algn="ctr" fontAlgn="auto">
                <a:lnSpc>
                  <a:spcPct val="150000"/>
                </a:lnSpc>
              </a:pPr>
              <a:r>
                <a:rPr lang="zh-CN" altLang="en-US" sz="4400" b="1" dirty="0">
                  <a:solidFill>
                    <a:srgbClr val="855625"/>
                  </a:solidFill>
                  <a:cs typeface="+mn-ea"/>
                  <a:sym typeface="+mn-lt"/>
                </a:rPr>
                <a:t>第二章</a:t>
              </a:r>
              <a:endParaRPr lang="zh-CN" altLang="en-US" sz="4400" b="1" dirty="0">
                <a:solidFill>
                  <a:srgbClr val="855625"/>
                </a:solidFill>
                <a:cs typeface="+mn-ea"/>
                <a:sym typeface="+mn-lt"/>
              </a:endParaRPr>
            </a:p>
            <a:p>
              <a:pPr indent="0" algn="ctr" fontAlgn="auto">
                <a:lnSpc>
                  <a:spcPct val="150000"/>
                </a:lnSpc>
              </a:pPr>
              <a:r>
                <a:rPr lang="zh-CN" altLang="en-US" sz="4400" b="1" dirty="0">
                  <a:solidFill>
                    <a:srgbClr val="855625"/>
                  </a:solidFill>
                  <a:latin typeface="黑体" panose="02010609060101010101" pitchFamily="49" charset="-122"/>
                  <a:ea typeface="黑体" panose="02010609060101010101" pitchFamily="49" charset="-122"/>
                  <a:cs typeface="+mn-ea"/>
                  <a:sym typeface="+mn-lt"/>
                </a:rPr>
                <a:t>监督思想与监督理论</a:t>
              </a:r>
              <a:endParaRPr lang="zh-CN" altLang="en-US" sz="4400" b="1" dirty="0">
                <a:solidFill>
                  <a:srgbClr val="855625"/>
                </a:solidFill>
                <a:latin typeface="黑体" panose="02010609060101010101" pitchFamily="49" charset="-122"/>
                <a:ea typeface="黑体" panose="02010609060101010101" pitchFamily="49" charset="-122"/>
                <a:cs typeface="+mn-ea"/>
                <a:sym typeface="+mn-lt"/>
              </a:endParaRPr>
            </a:p>
          </p:txBody>
        </p:sp>
        <p:cxnSp>
          <p:nvCxnSpPr>
            <p:cNvPr id="5" name="直接连接符 4"/>
            <p:cNvCxnSpPr/>
            <p:nvPr/>
          </p:nvCxnSpPr>
          <p:spPr>
            <a:xfrm>
              <a:off x="1750" y="6951"/>
              <a:ext cx="10538" cy="0"/>
            </a:xfrm>
            <a:prstGeom prst="line">
              <a:avLst/>
            </a:prstGeom>
            <a:ln w="76200">
              <a:solidFill>
                <a:srgbClr val="906D34"/>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2034" y="8022"/>
              <a:ext cx="9600" cy="1016"/>
            </a:xfrm>
            <a:prstGeom prst="rect">
              <a:avLst/>
            </a:prstGeom>
          </p:spPr>
          <p:txBody>
            <a:bodyPr>
              <a:spAutoFit/>
            </a:bodyPr>
            <a:lstStyle/>
            <a:p>
              <a:pPr algn="ctr">
                <a:lnSpc>
                  <a:spcPct val="150000"/>
                </a:lnSpc>
              </a:pPr>
              <a:r>
                <a:rPr lang="zh-CN" altLang="en-US" sz="2400" b="1" dirty="0">
                  <a:solidFill>
                    <a:srgbClr val="855625"/>
                  </a:solidFill>
                  <a:ea typeface="宋体" panose="02010600030101010101" pitchFamily="2" charset="-122"/>
                  <a:cs typeface="+mn-ea"/>
                  <a:sym typeface="+mn-lt"/>
                </a:rPr>
                <a:t>广东分部</a:t>
              </a:r>
              <a:r>
                <a:rPr lang="en-US" altLang="zh-CN" sz="2400" b="1" dirty="0">
                  <a:solidFill>
                    <a:srgbClr val="855625"/>
                  </a:solidFill>
                  <a:ea typeface="宋体" panose="02010600030101010101" pitchFamily="2" charset="-122"/>
                  <a:cs typeface="+mn-ea"/>
                  <a:sym typeface="+mn-lt"/>
                </a:rPr>
                <a:t>   </a:t>
              </a:r>
              <a:r>
                <a:rPr lang="zh-CN" altLang="en-US" sz="2400" b="1" dirty="0">
                  <a:solidFill>
                    <a:srgbClr val="855625"/>
                  </a:solidFill>
                  <a:ea typeface="宋体" panose="02010600030101010101" pitchFamily="2" charset="-122"/>
                  <a:cs typeface="+mn-ea"/>
                  <a:sym typeface="+mn-lt"/>
                </a:rPr>
                <a:t>谢炜聪</a:t>
              </a:r>
              <a:r>
                <a:rPr lang="en-US" altLang="zh-CN" sz="2400" b="1" dirty="0">
                  <a:solidFill>
                    <a:srgbClr val="855625"/>
                  </a:solidFill>
                  <a:ea typeface="宋体" panose="02010600030101010101" pitchFamily="2" charset="-122"/>
                  <a:cs typeface="+mn-ea"/>
                  <a:sym typeface="+mn-lt"/>
                </a:rPr>
                <a:t>   </a:t>
              </a:r>
              <a:r>
                <a:rPr lang="zh-CN" altLang="en-US" sz="2400" b="1" dirty="0">
                  <a:solidFill>
                    <a:srgbClr val="855625"/>
                  </a:solidFill>
                  <a:ea typeface="宋体" panose="02010600030101010101" pitchFamily="2" charset="-122"/>
                  <a:cs typeface="+mn-ea"/>
                  <a:sym typeface="+mn-lt"/>
                </a:rPr>
                <a:t>副教授</a:t>
              </a:r>
              <a:endParaRPr lang="zh-CN" altLang="en-US" sz="2400" b="1" dirty="0">
                <a:solidFill>
                  <a:srgbClr val="855625"/>
                </a:solidFill>
                <a:ea typeface="宋体" panose="02010600030101010101" pitchFamily="2" charset="-122"/>
                <a:cs typeface="+mn-ea"/>
                <a:sym typeface="+mn-lt"/>
              </a:endParaRPr>
            </a:p>
          </p:txBody>
        </p:sp>
      </p:grpSp>
      <p:pic>
        <p:nvPicPr>
          <p:cNvPr id="9" name="IM 4"/>
          <p:cNvPicPr/>
          <p:nvPr/>
        </p:nvPicPr>
        <p:blipFill>
          <a:blip r:embed="rId2">
            <a:extLst>
              <a:ext uri="{28A0092B-C50C-407E-A947-70E740481C1C}">
                <a14:useLocalDpi xmlns:a14="http://schemas.microsoft.com/office/drawing/2010/main" val="0"/>
              </a:ext>
            </a:extLst>
          </a:blip>
          <a:stretch>
            <a:fillRect/>
          </a:stretch>
        </p:blipFill>
        <p:spPr>
          <a:xfrm>
            <a:off x="272415" y="254000"/>
            <a:ext cx="2745105" cy="81915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内容占位符 1"/>
          <p:cNvPicPr>
            <a:picLocks noChangeAspect="1"/>
          </p:cNvPicPr>
          <p:nvPr>
            <p:ph sz="quarter" idx="1"/>
          </p:nvPr>
        </p:nvPicPr>
        <p:blipFill>
          <a:blip r:embed="rId1"/>
          <a:stretch>
            <a:fillRect/>
          </a:stretch>
        </p:blipFill>
        <p:spPr>
          <a:xfrm>
            <a:off x="0" y="0"/>
            <a:ext cx="12192635" cy="6859270"/>
          </a:xfrm>
          <a:prstGeom prst="rect">
            <a:avLst/>
          </a:prstGeom>
        </p:spPr>
      </p:pic>
      <p:sp>
        <p:nvSpPr>
          <p:cNvPr id="13314" name="标题 1"/>
          <p:cNvSpPr>
            <a:spLocks noGrp="1"/>
          </p:cNvSpPr>
          <p:nvPr>
            <p:ph type="title"/>
          </p:nvPr>
        </p:nvSpPr>
        <p:spPr>
          <a:xfrm>
            <a:off x="493395" y="405130"/>
            <a:ext cx="10616565" cy="652145"/>
          </a:xfrm>
          <a:noFill/>
          <a:ln>
            <a:noFill/>
          </a:ln>
        </p:spPr>
        <p:txBody>
          <a:bodyPr vert="horz" wrap="square" lIns="91440" tIns="45720" rIns="91440" bIns="45720" anchor="b">
            <a:normAutofit fontScale="90000"/>
          </a:bodyPr>
          <a:lstStyle/>
          <a:p>
            <a:pPr eaLnBrk="1" hangingPunct="1"/>
            <a:r>
              <a:rPr lang="zh-CN" altLang="en-US" dirty="0">
                <a:solidFill>
                  <a:schemeClr val="tx1"/>
                </a:solidFill>
                <a:latin typeface="汉仪程行简" panose="00020600040101010101" charset="-122"/>
                <a:ea typeface="汉仪程行简" panose="00020600040101010101" charset="-122"/>
              </a:rPr>
              <a:t>（二）中国近代的监督思想：</a:t>
            </a:r>
            <a:r>
              <a:rPr lang="en-US" altLang="zh-CN" sz="2400" b="1" dirty="0">
                <a:solidFill>
                  <a:schemeClr val="tx1"/>
                </a:solidFill>
              </a:rPr>
              <a:t>1840</a:t>
            </a:r>
            <a:r>
              <a:rPr lang="zh-CN" altLang="en-US" sz="2400" b="1" dirty="0">
                <a:solidFill>
                  <a:schemeClr val="tx1"/>
                </a:solidFill>
              </a:rPr>
              <a:t>年鸦片战争</a:t>
            </a:r>
            <a:endParaRPr lang="zh-CN" altLang="en-US" sz="2400" b="1" dirty="0">
              <a:solidFill>
                <a:schemeClr val="tx1"/>
              </a:solidFill>
            </a:endParaRPr>
          </a:p>
        </p:txBody>
      </p:sp>
      <p:grpSp>
        <p:nvGrpSpPr>
          <p:cNvPr id="13316" name="Group 56"/>
          <p:cNvGrpSpPr/>
          <p:nvPr>
            <p:custDataLst>
              <p:tags r:id="rId2"/>
            </p:custDataLst>
          </p:nvPr>
        </p:nvGrpSpPr>
        <p:grpSpPr>
          <a:xfrm>
            <a:off x="1764665" y="1898650"/>
            <a:ext cx="8668385" cy="4846947"/>
            <a:chOff x="1056" y="1102"/>
            <a:chExt cx="3696" cy="2992"/>
          </a:xfrm>
        </p:grpSpPr>
        <p:grpSp>
          <p:nvGrpSpPr>
            <p:cNvPr id="13318" name="Group 35"/>
            <p:cNvGrpSpPr/>
            <p:nvPr/>
          </p:nvGrpSpPr>
          <p:grpSpPr>
            <a:xfrm>
              <a:off x="1056" y="1102"/>
              <a:ext cx="3696" cy="873"/>
              <a:chOff x="912" y="1008"/>
              <a:chExt cx="3984" cy="971"/>
            </a:xfrm>
          </p:grpSpPr>
          <p:sp>
            <p:nvSpPr>
              <p:cNvPr id="13327" name="AutoShape 36"/>
              <p:cNvSpPr/>
              <p:nvPr>
                <p:custDataLst>
                  <p:tags r:id="rId3"/>
                </p:custDataLst>
              </p:nvPr>
            </p:nvSpPr>
            <p:spPr>
              <a:xfrm>
                <a:off x="912" y="1008"/>
                <a:ext cx="3984" cy="908"/>
              </a:xfrm>
              <a:prstGeom prst="roundRect">
                <a:avLst>
                  <a:gd name="adj" fmla="val 10889"/>
                </a:avLst>
              </a:prstGeom>
              <a:gradFill rotWithShape="1">
                <a:gsLst>
                  <a:gs pos="0">
                    <a:srgbClr val="DDDDDD"/>
                  </a:gs>
                  <a:gs pos="50000">
                    <a:srgbClr val="F3F3F3"/>
                  </a:gs>
                  <a:gs pos="100000">
                    <a:srgbClr val="DDDDDD"/>
                  </a:gs>
                </a:gsLst>
                <a:lin ang="2700000" scaled="1"/>
                <a:tileRect/>
              </a:gradFill>
              <a:ln w="38100" cap="flat" cmpd="sng">
                <a:solidFill>
                  <a:srgbClr val="FFFFFF"/>
                </a:solidFill>
                <a:prstDash val="solid"/>
                <a:headEnd type="none" w="med" len="med"/>
                <a:tailEnd type="none" w="med" len="med"/>
              </a:ln>
              <a:effectLst>
                <a:outerShdw dist="135003" dir="2928844" algn="ctr" rotWithShape="0">
                  <a:srgbClr val="000000">
                    <a:alpha val="50000"/>
                  </a:srgbClr>
                </a:outerShdw>
              </a:effectLst>
            </p:spPr>
            <p:txBody>
              <a:bodyPr wrap="none" anchor="ctr"/>
              <a:lstStyle/>
              <a:p>
                <a:endParaRPr lang="zh-CN" altLang="en-US" sz="2000" dirty="0">
                  <a:latin typeface="汉仪颜楷简" panose="00020600040101010101" charset="-122"/>
                  <a:ea typeface="汉仪颜楷简" panose="00020600040101010101" charset="-122"/>
                  <a:sym typeface="汉仪颜楷简" panose="00020600040101010101" charset="-122"/>
                </a:endParaRPr>
              </a:p>
            </p:txBody>
          </p:sp>
          <p:grpSp>
            <p:nvGrpSpPr>
              <p:cNvPr id="13328" name="Group 37"/>
              <p:cNvGrpSpPr/>
              <p:nvPr/>
            </p:nvGrpSpPr>
            <p:grpSpPr>
              <a:xfrm>
                <a:off x="977" y="1092"/>
                <a:ext cx="825" cy="746"/>
                <a:chOff x="977" y="1092"/>
                <a:chExt cx="825" cy="746"/>
              </a:xfrm>
            </p:grpSpPr>
            <p:sp>
              <p:nvSpPr>
                <p:cNvPr id="49" name="AutoShape 38"/>
                <p:cNvSpPr>
                  <a:spLocks noChangeArrowheads="1"/>
                </p:cNvSpPr>
                <p:nvPr>
                  <p:custDataLst>
                    <p:tags r:id="rId4"/>
                  </p:custDataLst>
                </p:nvPr>
              </p:nvSpPr>
              <p:spPr bwMode="gray">
                <a:xfrm>
                  <a:off x="999" y="1092"/>
                  <a:ext cx="766" cy="746"/>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i="0" u="none" strike="noStrike" kern="1200" cap="none" spc="0" normalizeH="0" baseline="0" noProof="0">
                    <a:ln>
                      <a:noFill/>
                    </a:ln>
                    <a:solidFill>
                      <a:schemeClr val="tx1"/>
                    </a:solidFill>
                    <a:effectLst/>
                    <a:uLnTx/>
                    <a:uFillTx/>
                    <a:latin typeface="汉仪颜楷简" panose="00020600040101010101" charset="-122"/>
                    <a:ea typeface="汉仪颜楷简" panose="00020600040101010101" charset="-122"/>
                    <a:cs typeface="+mn-cs"/>
                    <a:sym typeface="汉仪颜楷简" panose="00020600040101010101" charset="-122"/>
                  </a:endParaRPr>
                </a:p>
              </p:txBody>
            </p:sp>
            <p:sp>
              <p:nvSpPr>
                <p:cNvPr id="50" name="Freeform 39"/>
                <p:cNvSpPr/>
                <p:nvPr>
                  <p:custDataLst>
                    <p:tags r:id="rId5"/>
                  </p:custDataLst>
                </p:nvPr>
              </p:nvSpPr>
              <p:spPr bwMode="gray">
                <a:xfrm>
                  <a:off x="1047" y="1140"/>
                  <a:ext cx="382" cy="373"/>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i="0" u="none" strike="noStrike" kern="1200" cap="none" spc="0" normalizeH="0" baseline="0" noProof="0">
                    <a:ln>
                      <a:noFill/>
                    </a:ln>
                    <a:solidFill>
                      <a:schemeClr val="tx1"/>
                    </a:solidFill>
                    <a:effectLst/>
                    <a:uLnTx/>
                    <a:uFillTx/>
                    <a:latin typeface="汉仪颜楷简" panose="00020600040101010101" charset="-122"/>
                    <a:ea typeface="汉仪颜楷简" panose="00020600040101010101" charset="-122"/>
                    <a:cs typeface="+mn-cs"/>
                    <a:sym typeface="汉仪颜楷简" panose="00020600040101010101" charset="-122"/>
                  </a:endParaRPr>
                </a:p>
              </p:txBody>
            </p:sp>
            <p:sp>
              <p:nvSpPr>
                <p:cNvPr id="51" name="Text Box 40"/>
                <p:cNvSpPr txBox="1">
                  <a:spLocks noChangeArrowheads="1"/>
                </p:cNvSpPr>
                <p:nvPr>
                  <p:custDataLst>
                    <p:tags r:id="rId6"/>
                  </p:custDataLst>
                </p:nvPr>
              </p:nvSpPr>
              <p:spPr bwMode="gray">
                <a:xfrm>
                  <a:off x="977" y="1147"/>
                  <a:ext cx="825" cy="654"/>
                </a:xfrm>
                <a:prstGeom prst="rect">
                  <a:avLst/>
                </a:prstGeom>
                <a:noFill/>
                <a:ln w="9525" algn="ctr">
                  <a:noFill/>
                  <a:miter lim="800000"/>
                </a:ln>
                <a:effectLst>
                  <a:outerShdw dist="35921" dir="2700000" algn="ctr" rotWithShape="0">
                    <a:schemeClr val="tx1"/>
                  </a:outerShdw>
                </a:effectLst>
              </p:spPr>
              <p:txBody>
                <a:bodyPr>
                  <a:spAutoFit/>
                </a:bodyPr>
                <a:lstStyle/>
                <a:p>
                  <a:pPr marR="0" algn="ctr" defTabSz="914400" eaLnBrk="0" hangingPunct="0">
                    <a:buClrTx/>
                    <a:buSzTx/>
                    <a:buFontTx/>
                    <a:defRPr/>
                  </a:pPr>
                  <a:r>
                    <a:rPr kumimoji="0" lang="zh-CN" altLang="en-US" sz="2800" kern="1200" cap="none" spc="0" normalizeH="0" baseline="0" noProof="0" dirty="0">
                      <a:solidFill>
                        <a:schemeClr val="bg1"/>
                      </a:solidFill>
                      <a:effectLst>
                        <a:outerShdw blurRad="38100" dist="38100" dir="2700000" algn="tl">
                          <a:srgbClr val="C0C0C0"/>
                        </a:outerShdw>
                      </a:effectLst>
                      <a:latin typeface="汉仪颜楷简" panose="00020600040101010101" charset="-122"/>
                      <a:ea typeface="汉仪颜楷简" panose="00020600040101010101" charset="-122"/>
                      <a:cs typeface="+mn-cs"/>
                      <a:sym typeface="汉仪颜楷简" panose="00020600040101010101" charset="-122"/>
                    </a:rPr>
                    <a:t>政党易于监督政府</a:t>
                  </a:r>
                  <a:endParaRPr kumimoji="0" lang="zh-CN" altLang="en-US" sz="2800" kern="1200" cap="none" spc="0" normalizeH="0" baseline="0" noProof="0" dirty="0">
                    <a:solidFill>
                      <a:schemeClr val="bg1"/>
                    </a:solidFill>
                    <a:effectLst>
                      <a:outerShdw blurRad="38100" dist="38100" dir="2700000" algn="tl">
                        <a:srgbClr val="C0C0C0"/>
                      </a:outerShdw>
                    </a:effectLst>
                    <a:latin typeface="汉仪颜楷简" panose="00020600040101010101" charset="-122"/>
                    <a:ea typeface="汉仪颜楷简" panose="00020600040101010101" charset="-122"/>
                    <a:cs typeface="+mn-cs"/>
                    <a:sym typeface="汉仪颜楷简" panose="00020600040101010101" charset="-122"/>
                  </a:endParaRPr>
                </a:p>
              </p:txBody>
            </p:sp>
          </p:grpSp>
          <p:sp>
            <p:nvSpPr>
              <p:cNvPr id="13329" name="Text Box 41"/>
              <p:cNvSpPr txBox="1"/>
              <p:nvPr>
                <p:custDataLst>
                  <p:tags r:id="rId7"/>
                </p:custDataLst>
              </p:nvPr>
            </p:nvSpPr>
            <p:spPr>
              <a:xfrm>
                <a:off x="1872" y="1126"/>
                <a:ext cx="2928" cy="853"/>
              </a:xfrm>
              <a:prstGeom prst="rect">
                <a:avLst/>
              </a:prstGeom>
              <a:noFill/>
              <a:ln w="9525">
                <a:noFill/>
              </a:ln>
            </p:spPr>
            <p:txBody>
              <a:bodyPr>
                <a:spAutoFit/>
              </a:bodyPr>
              <a:lstStyle/>
              <a:p>
                <a:r>
                  <a:rPr lang="zh-CN" altLang="en-US" sz="24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政党是政府和人民之间的“绍介”，扮演“衡稳器”的角色，起着社会平衡和稳定的作用，所以易于监督政府。立宪派蒋智由</a:t>
                </a:r>
                <a:endParaRPr lang="zh-CN" altLang="en-US" sz="2400"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p:txBody>
          </p:sp>
        </p:grpSp>
        <p:grpSp>
          <p:nvGrpSpPr>
            <p:cNvPr id="13319" name="Group 42"/>
            <p:cNvGrpSpPr/>
            <p:nvPr/>
          </p:nvGrpSpPr>
          <p:grpSpPr>
            <a:xfrm>
              <a:off x="1056" y="2066"/>
              <a:ext cx="3696" cy="851"/>
              <a:chOff x="912" y="2017"/>
              <a:chExt cx="3984" cy="946"/>
            </a:xfrm>
          </p:grpSpPr>
          <p:sp>
            <p:nvSpPr>
              <p:cNvPr id="13324" name="AutoShape 43"/>
              <p:cNvSpPr/>
              <p:nvPr>
                <p:custDataLst>
                  <p:tags r:id="rId8"/>
                </p:custDataLst>
              </p:nvPr>
            </p:nvSpPr>
            <p:spPr>
              <a:xfrm>
                <a:off x="912" y="2017"/>
                <a:ext cx="3984" cy="918"/>
              </a:xfrm>
              <a:prstGeom prst="roundRect">
                <a:avLst>
                  <a:gd name="adj" fmla="val 10889"/>
                </a:avLst>
              </a:prstGeom>
              <a:gradFill rotWithShape="1">
                <a:gsLst>
                  <a:gs pos="0">
                    <a:srgbClr val="DDDDDD"/>
                  </a:gs>
                  <a:gs pos="50000">
                    <a:srgbClr val="F2F2F2"/>
                  </a:gs>
                  <a:gs pos="100000">
                    <a:srgbClr val="DDDDDD"/>
                  </a:gs>
                </a:gsLst>
                <a:lin ang="2700000" scaled="1"/>
                <a:tileRect/>
              </a:gradFill>
              <a:ln w="38100" cap="flat" cmpd="sng">
                <a:solidFill>
                  <a:srgbClr val="FFFFFF"/>
                </a:solidFill>
                <a:prstDash val="solid"/>
                <a:headEnd type="none" w="med" len="med"/>
                <a:tailEnd type="none" w="med" len="med"/>
              </a:ln>
              <a:effectLst>
                <a:outerShdw dist="135003" dir="2928844" algn="ctr" rotWithShape="0">
                  <a:srgbClr val="000000">
                    <a:alpha val="50000"/>
                  </a:srgbClr>
                </a:outerShdw>
              </a:effectLst>
            </p:spPr>
            <p:txBody>
              <a:bodyPr wrap="none" anchor="ctr"/>
              <a:lstStyle/>
              <a:p>
                <a:endParaRPr lang="zh-CN" altLang="en-US" sz="2000" dirty="0">
                  <a:latin typeface="汉仪颜楷简" panose="00020600040101010101" charset="-122"/>
                  <a:ea typeface="汉仪颜楷简" panose="00020600040101010101" charset="-122"/>
                  <a:sym typeface="汉仪颜楷简" panose="00020600040101010101" charset="-122"/>
                </a:endParaRPr>
              </a:p>
            </p:txBody>
          </p:sp>
          <p:sp>
            <p:nvSpPr>
              <p:cNvPr id="44" name="AutoShape 45"/>
              <p:cNvSpPr>
                <a:spLocks noChangeArrowheads="1"/>
              </p:cNvSpPr>
              <p:nvPr>
                <p:custDataLst>
                  <p:tags r:id="rId9"/>
                </p:custDataLst>
              </p:nvPr>
            </p:nvSpPr>
            <p:spPr bwMode="gray">
              <a:xfrm>
                <a:off x="1026" y="2136"/>
                <a:ext cx="766" cy="748"/>
              </a:xfrm>
              <a:prstGeom prst="roundRect">
                <a:avLst>
                  <a:gd name="adj" fmla="val 11921"/>
                </a:avLst>
              </a:prstGeom>
              <a:gradFill rotWithShape="1">
                <a:gsLst>
                  <a:gs pos="0">
                    <a:schemeClr val="hlink">
                      <a:gamma/>
                      <a:tint val="72549"/>
                      <a:invGamma/>
                    </a:schemeClr>
                  </a:gs>
                  <a:gs pos="100000">
                    <a:schemeClr val="hlink"/>
                  </a:gs>
                </a:gsLst>
                <a:lin ang="5400000" scaled="1"/>
              </a:gradFill>
              <a:ln w="38100">
                <a:solidFill>
                  <a:schemeClr val="bg1"/>
                </a:solid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i="0" u="none" strike="noStrike" kern="1200" cap="none" spc="0" normalizeH="0" baseline="0" noProof="0" dirty="0">
                    <a:ln>
                      <a:noFill/>
                    </a:ln>
                    <a:solidFill>
                      <a:schemeClr val="bg1"/>
                    </a:solidFill>
                    <a:effectLst>
                      <a:outerShdw blurRad="38100" dist="38100" dir="2700000" algn="tl">
                        <a:srgbClr val="C0C0C0"/>
                      </a:outerShdw>
                    </a:effectLst>
                    <a:uLnTx/>
                    <a:uFillTx/>
                    <a:latin typeface="汉仪颜楷简" panose="00020600040101010101" charset="-122"/>
                    <a:ea typeface="汉仪颜楷简" panose="00020600040101010101" charset="-122"/>
                    <a:cs typeface="+mn-cs"/>
                    <a:sym typeface="汉仪颜楷简" panose="00020600040101010101" charset="-122"/>
                  </a:rPr>
                  <a:t>政党能够</a:t>
                </a:r>
                <a:endParaRPr kumimoji="0" lang="en-US" altLang="zh-CN" sz="2800" i="0" u="none" strike="noStrike" kern="1200" cap="none" spc="0" normalizeH="0" baseline="0" noProof="0" dirty="0">
                  <a:ln>
                    <a:noFill/>
                  </a:ln>
                  <a:solidFill>
                    <a:schemeClr val="bg1"/>
                  </a:solidFill>
                  <a:effectLst>
                    <a:outerShdw blurRad="38100" dist="38100" dir="2700000" algn="tl">
                      <a:srgbClr val="C0C0C0"/>
                    </a:outerShdw>
                  </a:effectLst>
                  <a:uLnTx/>
                  <a:uFillTx/>
                  <a:latin typeface="汉仪颜楷简" panose="00020600040101010101" charset="-122"/>
                  <a:ea typeface="汉仪颜楷简" panose="00020600040101010101" charset="-122"/>
                  <a:cs typeface="+mn-cs"/>
                  <a:sym typeface="汉仪颜楷简" panose="00020600040101010101" charset="-122"/>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i="0" u="none" strike="noStrike" kern="1200" cap="none" spc="0" normalizeH="0" baseline="0" noProof="0" dirty="0">
                    <a:ln>
                      <a:noFill/>
                    </a:ln>
                    <a:solidFill>
                      <a:schemeClr val="bg1"/>
                    </a:solidFill>
                    <a:effectLst>
                      <a:outerShdw blurRad="38100" dist="38100" dir="2700000" algn="tl">
                        <a:srgbClr val="C0C0C0"/>
                      </a:outerShdw>
                    </a:effectLst>
                    <a:uLnTx/>
                    <a:uFillTx/>
                    <a:latin typeface="汉仪颜楷简" panose="00020600040101010101" charset="-122"/>
                    <a:ea typeface="汉仪颜楷简" panose="00020600040101010101" charset="-122"/>
                    <a:cs typeface="+mn-cs"/>
                    <a:sym typeface="汉仪颜楷简" panose="00020600040101010101" charset="-122"/>
                  </a:rPr>
                  <a:t>监督政府</a:t>
                </a:r>
                <a:endParaRPr kumimoji="0" lang="zh-CN" altLang="en-US" sz="2800" i="0" u="none" strike="noStrike" kern="1200" cap="none" spc="0" normalizeH="0" baseline="0" noProof="0" dirty="0">
                  <a:ln>
                    <a:noFill/>
                  </a:ln>
                  <a:solidFill>
                    <a:schemeClr val="bg1"/>
                  </a:solidFill>
                  <a:effectLst>
                    <a:outerShdw blurRad="38100" dist="38100" dir="2700000" algn="tl">
                      <a:srgbClr val="C0C0C0"/>
                    </a:outerShdw>
                  </a:effectLst>
                  <a:uLnTx/>
                  <a:uFillTx/>
                  <a:latin typeface="汉仪颜楷简" panose="00020600040101010101" charset="-122"/>
                  <a:ea typeface="汉仪颜楷简" panose="00020600040101010101" charset="-122"/>
                  <a:cs typeface="+mn-cs"/>
                  <a:sym typeface="汉仪颜楷简" panose="00020600040101010101" charset="-122"/>
                </a:endParaRPr>
              </a:p>
            </p:txBody>
          </p:sp>
          <p:sp>
            <p:nvSpPr>
              <p:cNvPr id="13326" name="Text Box 48"/>
              <p:cNvSpPr txBox="1"/>
              <p:nvPr>
                <p:custDataLst>
                  <p:tags r:id="rId10"/>
                </p:custDataLst>
              </p:nvPr>
            </p:nvSpPr>
            <p:spPr>
              <a:xfrm>
                <a:off x="1872" y="2140"/>
                <a:ext cx="2928" cy="823"/>
              </a:xfrm>
              <a:prstGeom prst="rect">
                <a:avLst/>
              </a:prstGeom>
              <a:noFill/>
              <a:ln w="9525">
                <a:noFill/>
              </a:ln>
            </p:spPr>
            <p:txBody>
              <a:bodyPr>
                <a:spAutoFit/>
              </a:bodyPr>
              <a:lstStyle/>
              <a:p>
                <a:pPr eaLnBrk="0" hangingPunct="0"/>
                <a:r>
                  <a:rPr lang="zh-CN" altLang="en-US" sz="2400" dirty="0">
                    <a:latin typeface="汉仪颜楷简" panose="00020600040101010101" charset="-122"/>
                    <a:ea typeface="汉仪颜楷简" panose="00020600040101010101" charset="-122"/>
                    <a:sym typeface="汉仪颜楷简" panose="00020600040101010101" charset="-122"/>
                  </a:rPr>
                  <a:t>国民是监督政府的真正力量来源，而政党则是国民利益的代言人和组织者，政党可以通过国民的力量有效监督政府。梁启超</a:t>
                </a:r>
                <a:endParaRPr lang="zh-CN" altLang="en-US" sz="2400" dirty="0">
                  <a:latin typeface="汉仪颜楷简" panose="00020600040101010101" charset="-122"/>
                  <a:ea typeface="汉仪颜楷简" panose="00020600040101010101" charset="-122"/>
                  <a:sym typeface="汉仪颜楷简" panose="00020600040101010101" charset="-122"/>
                </a:endParaRPr>
              </a:p>
            </p:txBody>
          </p:sp>
        </p:grpSp>
        <p:grpSp>
          <p:nvGrpSpPr>
            <p:cNvPr id="13320" name="Group 49"/>
            <p:cNvGrpSpPr/>
            <p:nvPr/>
          </p:nvGrpSpPr>
          <p:grpSpPr>
            <a:xfrm>
              <a:off x="1057" y="3040"/>
              <a:ext cx="3695" cy="1054"/>
              <a:chOff x="912" y="3034"/>
              <a:chExt cx="3984" cy="1169"/>
            </a:xfrm>
          </p:grpSpPr>
          <p:sp>
            <p:nvSpPr>
              <p:cNvPr id="13321" name="AutoShape 50"/>
              <p:cNvSpPr/>
              <p:nvPr>
                <p:custDataLst>
                  <p:tags r:id="rId11"/>
                </p:custDataLst>
              </p:nvPr>
            </p:nvSpPr>
            <p:spPr>
              <a:xfrm>
                <a:off x="912" y="3034"/>
                <a:ext cx="3984" cy="1169"/>
              </a:xfrm>
              <a:prstGeom prst="roundRect">
                <a:avLst>
                  <a:gd name="adj" fmla="val 10889"/>
                </a:avLst>
              </a:prstGeom>
              <a:gradFill rotWithShape="1">
                <a:gsLst>
                  <a:gs pos="0">
                    <a:srgbClr val="DDDDDD"/>
                  </a:gs>
                  <a:gs pos="50000">
                    <a:srgbClr val="EEEEEE"/>
                  </a:gs>
                  <a:gs pos="100000">
                    <a:srgbClr val="DDDDDD"/>
                  </a:gs>
                </a:gsLst>
                <a:lin ang="2700000" scaled="1"/>
                <a:tileRect/>
              </a:gradFill>
              <a:ln w="38100" cap="flat" cmpd="sng">
                <a:solidFill>
                  <a:srgbClr val="FFFFFF"/>
                </a:solidFill>
                <a:prstDash val="solid"/>
                <a:headEnd type="none" w="med" len="med"/>
                <a:tailEnd type="none" w="med" len="med"/>
              </a:ln>
              <a:effectLst>
                <a:outerShdw dist="135003" dir="2928844" algn="ctr" rotWithShape="0">
                  <a:srgbClr val="000000">
                    <a:alpha val="50000"/>
                  </a:srgbClr>
                </a:outerShdw>
              </a:effectLst>
            </p:spPr>
            <p:txBody>
              <a:bodyPr wrap="none" anchor="ctr"/>
              <a:lstStyle/>
              <a:p>
                <a:endParaRPr lang="zh-CN" altLang="en-US" sz="2000" dirty="0">
                  <a:latin typeface="汉仪颜楷简" panose="00020600040101010101" charset="-122"/>
                  <a:ea typeface="汉仪颜楷简" panose="00020600040101010101" charset="-122"/>
                  <a:sym typeface="汉仪颜楷简" panose="00020600040101010101" charset="-122"/>
                </a:endParaRPr>
              </a:p>
            </p:txBody>
          </p:sp>
          <p:sp>
            <p:nvSpPr>
              <p:cNvPr id="39" name="AutoShape 52"/>
              <p:cNvSpPr>
                <a:spLocks noChangeArrowheads="1"/>
              </p:cNvSpPr>
              <p:nvPr>
                <p:custDataLst>
                  <p:tags r:id="rId12"/>
                </p:custDataLst>
              </p:nvPr>
            </p:nvSpPr>
            <p:spPr bwMode="gray">
              <a:xfrm>
                <a:off x="997" y="3118"/>
                <a:ext cx="768" cy="748"/>
              </a:xfrm>
              <a:prstGeom prst="roundRect">
                <a:avLst>
                  <a:gd name="adj" fmla="val 11921"/>
                </a:avLst>
              </a:prstGeom>
              <a:gradFill rotWithShape="1">
                <a:gsLst>
                  <a:gs pos="0">
                    <a:schemeClr val="accent2">
                      <a:gamma/>
                      <a:tint val="63529"/>
                      <a:invGamma/>
                    </a:schemeClr>
                  </a:gs>
                  <a:gs pos="100000">
                    <a:schemeClr val="accent2"/>
                  </a:gs>
                </a:gsLst>
                <a:lin ang="5400000" scaled="1"/>
              </a:gradFill>
              <a:ln w="38100">
                <a:solidFill>
                  <a:schemeClr val="bg1"/>
                </a:solidFill>
                <a:rou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i="0" u="none" strike="noStrike" kern="1200" cap="none" spc="0" normalizeH="0" baseline="0" noProof="0" dirty="0">
                    <a:ln>
                      <a:noFill/>
                    </a:ln>
                    <a:solidFill>
                      <a:schemeClr val="bg1"/>
                    </a:solidFill>
                    <a:effectLst>
                      <a:outerShdw blurRad="38100" dist="38100" dir="2700000" algn="tl">
                        <a:srgbClr val="C0C0C0"/>
                      </a:outerShdw>
                    </a:effectLst>
                    <a:uLnTx/>
                    <a:uFillTx/>
                    <a:latin typeface="汉仪颜楷简" panose="00020600040101010101" charset="-122"/>
                    <a:ea typeface="汉仪颜楷简" panose="00020600040101010101" charset="-122"/>
                    <a:cs typeface="+mn-cs"/>
                    <a:sym typeface="汉仪颜楷简" panose="00020600040101010101" charset="-122"/>
                  </a:rPr>
                  <a:t>政党善于</a:t>
                </a:r>
                <a:endParaRPr kumimoji="0" lang="en-US" altLang="zh-CN" sz="2800" i="0" u="none" strike="noStrike" kern="1200" cap="none" spc="0" normalizeH="0" baseline="0" noProof="0" dirty="0">
                  <a:ln>
                    <a:noFill/>
                  </a:ln>
                  <a:solidFill>
                    <a:schemeClr val="bg1"/>
                  </a:solidFill>
                  <a:effectLst>
                    <a:outerShdw blurRad="38100" dist="38100" dir="2700000" algn="tl">
                      <a:srgbClr val="C0C0C0"/>
                    </a:outerShdw>
                  </a:effectLst>
                  <a:uLnTx/>
                  <a:uFillTx/>
                  <a:latin typeface="汉仪颜楷简" panose="00020600040101010101" charset="-122"/>
                  <a:ea typeface="汉仪颜楷简" panose="00020600040101010101" charset="-122"/>
                  <a:cs typeface="+mn-cs"/>
                  <a:sym typeface="汉仪颜楷简" panose="00020600040101010101" charset="-122"/>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800" i="0" u="none" strike="noStrike" kern="1200" cap="none" spc="0" normalizeH="0" baseline="0" noProof="0" dirty="0">
                    <a:ln>
                      <a:noFill/>
                    </a:ln>
                    <a:solidFill>
                      <a:schemeClr val="bg1"/>
                    </a:solidFill>
                    <a:effectLst>
                      <a:outerShdw blurRad="38100" dist="38100" dir="2700000" algn="tl">
                        <a:srgbClr val="C0C0C0"/>
                      </a:outerShdw>
                    </a:effectLst>
                    <a:uLnTx/>
                    <a:uFillTx/>
                    <a:latin typeface="汉仪颜楷简" panose="00020600040101010101" charset="-122"/>
                    <a:ea typeface="汉仪颜楷简" panose="00020600040101010101" charset="-122"/>
                    <a:cs typeface="+mn-cs"/>
                    <a:sym typeface="汉仪颜楷简" panose="00020600040101010101" charset="-122"/>
                  </a:rPr>
                  <a:t>监督政府</a:t>
                </a:r>
                <a:endParaRPr kumimoji="0" lang="zh-CN" altLang="en-US" sz="2800" i="0" u="none" strike="noStrike" kern="1200" cap="none" spc="0" normalizeH="0" baseline="0" noProof="0" dirty="0">
                  <a:ln>
                    <a:noFill/>
                  </a:ln>
                  <a:solidFill>
                    <a:schemeClr val="bg1"/>
                  </a:solidFill>
                  <a:effectLst>
                    <a:outerShdw blurRad="38100" dist="38100" dir="2700000" algn="tl">
                      <a:srgbClr val="C0C0C0"/>
                    </a:outerShdw>
                  </a:effectLst>
                  <a:uLnTx/>
                  <a:uFillTx/>
                  <a:latin typeface="汉仪颜楷简" panose="00020600040101010101" charset="-122"/>
                  <a:ea typeface="汉仪颜楷简" panose="00020600040101010101" charset="-122"/>
                  <a:cs typeface="+mn-cs"/>
                  <a:sym typeface="汉仪颜楷简" panose="00020600040101010101" charset="-122"/>
                </a:endParaRPr>
              </a:p>
            </p:txBody>
          </p:sp>
          <p:sp>
            <p:nvSpPr>
              <p:cNvPr id="13323" name="Text Box 55"/>
              <p:cNvSpPr txBox="1"/>
              <p:nvPr>
                <p:custDataLst>
                  <p:tags r:id="rId13"/>
                </p:custDataLst>
              </p:nvPr>
            </p:nvSpPr>
            <p:spPr>
              <a:xfrm>
                <a:off x="1816" y="3095"/>
                <a:ext cx="3080" cy="961"/>
              </a:xfrm>
              <a:prstGeom prst="rect">
                <a:avLst/>
              </a:prstGeom>
              <a:noFill/>
              <a:ln w="9525">
                <a:noFill/>
              </a:ln>
            </p:spPr>
            <p:txBody>
              <a:bodyPr>
                <a:noAutofit/>
              </a:bodyPr>
              <a:lstStyle/>
              <a:p>
                <a:pPr eaLnBrk="0" hangingPunct="0"/>
                <a:r>
                  <a:rPr lang="zh-CN" altLang="en-US" sz="2400" dirty="0">
                    <a:latin typeface="汉仪颜楷简" panose="00020600040101010101" charset="-122"/>
                    <a:ea typeface="汉仪颜楷简" panose="00020600040101010101" charset="-122"/>
                    <a:sym typeface="汉仪颜楷简" panose="00020600040101010101" charset="-122"/>
                  </a:rPr>
                  <a:t>政党既是政府的敌人，也是政府的朋友。作为敌人，政党监督、抨击政府，作为朋友政党总是进忠告之言。政党是连接政府与国民之间的桥梁，是民意的代言人。政论家郑浩</a:t>
                </a:r>
                <a:endParaRPr lang="zh-CN" altLang="en-US" sz="2400" dirty="0">
                  <a:latin typeface="汉仪颜楷简" panose="00020600040101010101" charset="-122"/>
                  <a:ea typeface="汉仪颜楷简" panose="00020600040101010101" charset="-122"/>
                  <a:sym typeface="汉仪颜楷简" panose="00020600040101010101" charset="-122"/>
                </a:endParaRPr>
              </a:p>
            </p:txBody>
          </p:sp>
        </p:grpSp>
      </p:grpSp>
      <p:sp>
        <p:nvSpPr>
          <p:cNvPr id="13317" name="矩形 46"/>
          <p:cNvSpPr/>
          <p:nvPr/>
        </p:nvSpPr>
        <p:spPr>
          <a:xfrm>
            <a:off x="668655" y="1216660"/>
            <a:ext cx="7557135" cy="521970"/>
          </a:xfrm>
          <a:prstGeom prst="rect">
            <a:avLst/>
          </a:prstGeom>
          <a:noFill/>
          <a:ln w="9525">
            <a:noFill/>
          </a:ln>
        </p:spPr>
        <p:txBody>
          <a:bodyPr wrap="square">
            <a:spAutoFit/>
          </a:bodyPr>
          <a:lstStyle/>
          <a:p>
            <a:r>
              <a:rPr lang="en-US" altLang="zh-CN" sz="2800" b="1" dirty="0">
                <a:solidFill>
                  <a:srgbClr val="C0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1.</a:t>
            </a:r>
            <a:r>
              <a:rPr lang="zh-CN" altLang="en-US" sz="2800" b="1" dirty="0">
                <a:solidFill>
                  <a:srgbClr val="C0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清末的政党</a:t>
            </a:r>
            <a:r>
              <a:rPr lang="zh-CN" altLang="zh-CN" sz="2800" b="1" dirty="0">
                <a:solidFill>
                  <a:srgbClr val="C0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监督思想</a:t>
            </a:r>
            <a:r>
              <a:rPr lang="en-US" altLang="zh-CN" sz="2800" b="1" dirty="0">
                <a:solidFill>
                  <a:srgbClr val="C00000"/>
                </a:solidFill>
                <a:latin typeface="汉仪颜楷简" panose="00020600040101010101" charset="-122"/>
                <a:ea typeface="汉仪颜楷简" panose="00020600040101010101" charset="-122"/>
                <a:cs typeface="汉仪颜楷简" panose="00020600040101010101" charset="-122"/>
                <a:sym typeface="Wingdings" panose="05000000000000000000" pitchFamily="2" charset="2"/>
              </a:rPr>
              <a:t>:(</a:t>
            </a:r>
            <a:r>
              <a:rPr lang="zh-CN" altLang="en-US" sz="2800" b="1" dirty="0">
                <a:solidFill>
                  <a:srgbClr val="C00000"/>
                </a:solidFill>
                <a:latin typeface="汉仪颜楷简" panose="00020600040101010101" charset="-122"/>
                <a:ea typeface="汉仪颜楷简" panose="00020600040101010101" charset="-122"/>
                <a:cs typeface="汉仪颜楷简" panose="00020600040101010101" charset="-122"/>
                <a:sym typeface="Wingdings" panose="05000000000000000000" pitchFamily="2" charset="2"/>
              </a:rPr>
              <a:t>突出政党的作用 </a:t>
            </a:r>
            <a:r>
              <a:rPr lang="en-US" altLang="zh-CN" sz="2800" b="1" dirty="0" smtClean="0">
                <a:solidFill>
                  <a:srgbClr val="C00000"/>
                </a:solidFill>
                <a:latin typeface="汉仪颜楷简" panose="00020600040101010101" charset="-122"/>
                <a:ea typeface="汉仪颜楷简" panose="00020600040101010101" charset="-122"/>
                <a:cs typeface="汉仪颜楷简" panose="00020600040101010101" charset="-122"/>
                <a:sym typeface="Wingdings" panose="05000000000000000000" pitchFamily="2" charset="2"/>
              </a:rPr>
              <a:t>)</a:t>
            </a:r>
            <a:endParaRPr lang="en-US" altLang="zh-CN" sz="2800" b="1" dirty="0" smtClean="0">
              <a:solidFill>
                <a:srgbClr val="C00000"/>
              </a:solidFill>
              <a:latin typeface="汉仪颜楷简" panose="00020600040101010101" charset="-122"/>
              <a:ea typeface="汉仪颜楷简" panose="00020600040101010101" charset="-122"/>
              <a:cs typeface="汉仪颜楷简" panose="00020600040101010101" charset="-122"/>
              <a:sym typeface="Wingdings" panose="05000000000000000000" pitchFamily="2" charset="2"/>
            </a:endParaRP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内容占位符 2"/>
          <p:cNvPicPr>
            <a:picLocks noChangeAspect="1"/>
          </p:cNvPicPr>
          <p:nvPr>
            <p:ph sz="quarter" idx="1"/>
          </p:nvPr>
        </p:nvPicPr>
        <p:blipFill>
          <a:blip r:embed="rId1"/>
          <a:stretch>
            <a:fillRect/>
          </a:stretch>
        </p:blipFill>
        <p:spPr>
          <a:xfrm>
            <a:off x="0" y="-4445"/>
            <a:ext cx="12192000" cy="6862445"/>
          </a:xfrm>
          <a:prstGeom prst="rect">
            <a:avLst/>
          </a:prstGeom>
        </p:spPr>
      </p:pic>
      <p:sp>
        <p:nvSpPr>
          <p:cNvPr id="2" name="标题 1"/>
          <p:cNvSpPr>
            <a:spLocks noGrp="1"/>
          </p:cNvSpPr>
          <p:nvPr>
            <p:ph type="title"/>
          </p:nvPr>
        </p:nvSpPr>
        <p:spPr>
          <a:xfrm>
            <a:off x="387668" y="330518"/>
            <a:ext cx="7467600" cy="725488"/>
          </a:xfrm>
        </p:spPr>
        <p:txBody>
          <a:bodyPr vert="horz" anchor="b"/>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3600" dirty="0">
                <a:latin typeface="汉仪程行简" panose="00020600040101010101" charset="-122"/>
                <a:ea typeface="汉仪程行简" panose="00020600040101010101" charset="-122"/>
                <a:sym typeface="+mn-ea"/>
              </a:rPr>
              <a:t>（二）中国近代的监督思想</a:t>
            </a:r>
            <a:endParaRPr kumimoji="0" lang="zh-CN" altLang="en-US" sz="3600" b="0" i="0" u="none" strike="noStrike" kern="1200" cap="small" spc="0" normalizeH="0" baseline="0" noProof="0" dirty="0">
              <a:ln>
                <a:noFill/>
              </a:ln>
              <a:solidFill>
                <a:schemeClr val="tx2"/>
              </a:solidFill>
              <a:effectLst/>
              <a:uLnTx/>
              <a:uFillTx/>
              <a:latin typeface="汉仪程行简" panose="00020600040101010101" charset="-122"/>
              <a:ea typeface="汉仪程行简" panose="00020600040101010101" charset="-122"/>
              <a:cs typeface="华文楷体" panose="02010600040101010101" pitchFamily="2" charset="-122"/>
              <a:sym typeface="+mn-ea"/>
            </a:endParaRPr>
          </a:p>
        </p:txBody>
      </p:sp>
      <p:grpSp>
        <p:nvGrpSpPr>
          <p:cNvPr id="14340" name="Group 56"/>
          <p:cNvGrpSpPr/>
          <p:nvPr/>
        </p:nvGrpSpPr>
        <p:grpSpPr>
          <a:xfrm>
            <a:off x="2030095" y="1883410"/>
            <a:ext cx="8509000" cy="4703386"/>
            <a:chOff x="1056" y="1102"/>
            <a:chExt cx="3696" cy="2771"/>
          </a:xfrm>
        </p:grpSpPr>
        <p:grpSp>
          <p:nvGrpSpPr>
            <p:cNvPr id="14342" name="Group 35"/>
            <p:cNvGrpSpPr/>
            <p:nvPr/>
          </p:nvGrpSpPr>
          <p:grpSpPr>
            <a:xfrm>
              <a:off x="1056" y="1102"/>
              <a:ext cx="3696" cy="821"/>
              <a:chOff x="912" y="1008"/>
              <a:chExt cx="3984" cy="913"/>
            </a:xfrm>
          </p:grpSpPr>
          <p:sp>
            <p:nvSpPr>
              <p:cNvPr id="14351" name="AutoShape 36"/>
              <p:cNvSpPr/>
              <p:nvPr/>
            </p:nvSpPr>
            <p:spPr>
              <a:xfrm>
                <a:off x="912" y="1008"/>
                <a:ext cx="3984" cy="913"/>
              </a:xfrm>
              <a:prstGeom prst="roundRect">
                <a:avLst>
                  <a:gd name="adj" fmla="val 10889"/>
                </a:avLst>
              </a:prstGeom>
              <a:gradFill rotWithShape="1">
                <a:gsLst>
                  <a:gs pos="0">
                    <a:srgbClr val="DDDDDD"/>
                  </a:gs>
                  <a:gs pos="50000">
                    <a:srgbClr val="F3F3F3"/>
                  </a:gs>
                  <a:gs pos="100000">
                    <a:srgbClr val="DDDDDD"/>
                  </a:gs>
                </a:gsLst>
                <a:lin ang="2700000" scaled="1"/>
                <a:tileRect/>
              </a:gradFill>
              <a:ln w="38100" cap="flat" cmpd="sng">
                <a:solidFill>
                  <a:srgbClr val="FFFFFF"/>
                </a:solidFill>
                <a:prstDash val="solid"/>
                <a:headEnd type="none" w="med" len="med"/>
                <a:tailEnd type="none" w="med" len="med"/>
              </a:ln>
              <a:effectLst>
                <a:outerShdw dist="135003" dir="2928844" algn="ctr" rotWithShape="0">
                  <a:srgbClr val="000000">
                    <a:alpha val="50000"/>
                  </a:srgbClr>
                </a:outerShdw>
              </a:effectLst>
            </p:spPr>
            <p:txBody>
              <a:bodyPr wrap="none" anchor="ctr"/>
              <a:lstStyle/>
              <a:p>
                <a:endParaRPr lang="zh-CN" altLang="en-US" dirty="0">
                  <a:latin typeface="汉仪颜楷简" panose="00020600040101010101" charset="-122"/>
                  <a:ea typeface="汉仪颜楷简" panose="00020600040101010101" charset="-122"/>
                  <a:sym typeface="汉仪颜楷简" panose="00020600040101010101" charset="-122"/>
                </a:endParaRPr>
              </a:p>
            </p:txBody>
          </p:sp>
          <p:grpSp>
            <p:nvGrpSpPr>
              <p:cNvPr id="14352" name="Group 37"/>
              <p:cNvGrpSpPr/>
              <p:nvPr/>
            </p:nvGrpSpPr>
            <p:grpSpPr>
              <a:xfrm>
                <a:off x="977" y="1092"/>
                <a:ext cx="825" cy="746"/>
                <a:chOff x="977" y="1092"/>
                <a:chExt cx="825" cy="746"/>
              </a:xfrm>
            </p:grpSpPr>
            <p:sp>
              <p:nvSpPr>
                <p:cNvPr id="21" name="AutoShape 38"/>
                <p:cNvSpPr>
                  <a:spLocks noChangeArrowheads="1"/>
                </p:cNvSpPr>
                <p:nvPr/>
              </p:nvSpPr>
              <p:spPr bwMode="gray">
                <a:xfrm>
                  <a:off x="999" y="1092"/>
                  <a:ext cx="766" cy="746"/>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汉仪颜楷简" panose="00020600040101010101" charset="-122"/>
                    <a:ea typeface="汉仪颜楷简" panose="00020600040101010101" charset="-122"/>
                    <a:cs typeface="+mn-cs"/>
                    <a:sym typeface="汉仪颜楷简" panose="00020600040101010101" charset="-122"/>
                  </a:endParaRPr>
                </a:p>
              </p:txBody>
            </p:sp>
            <p:sp>
              <p:nvSpPr>
                <p:cNvPr id="22" name="Freeform 39"/>
                <p:cNvSpPr/>
                <p:nvPr/>
              </p:nvSpPr>
              <p:spPr bwMode="gray">
                <a:xfrm>
                  <a:off x="1047" y="1140"/>
                  <a:ext cx="382" cy="373"/>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汉仪颜楷简" panose="00020600040101010101" charset="-122"/>
                    <a:ea typeface="汉仪颜楷简" panose="00020600040101010101" charset="-122"/>
                    <a:cs typeface="+mn-cs"/>
                    <a:sym typeface="汉仪颜楷简" panose="00020600040101010101" charset="-122"/>
                  </a:endParaRPr>
                </a:p>
              </p:txBody>
            </p:sp>
            <p:sp>
              <p:nvSpPr>
                <p:cNvPr id="23" name="Text Box 40"/>
                <p:cNvSpPr txBox="1">
                  <a:spLocks noChangeArrowheads="1"/>
                </p:cNvSpPr>
                <p:nvPr/>
              </p:nvSpPr>
              <p:spPr bwMode="gray">
                <a:xfrm>
                  <a:off x="977" y="1147"/>
                  <a:ext cx="825" cy="544"/>
                </a:xfrm>
                <a:prstGeom prst="rect">
                  <a:avLst/>
                </a:prstGeom>
                <a:noFill/>
                <a:ln w="9525" algn="ctr">
                  <a:noFill/>
                  <a:miter lim="800000"/>
                </a:ln>
                <a:effectLst>
                  <a:outerShdw dist="35921" dir="2700000" algn="ctr" rotWithShape="0">
                    <a:schemeClr val="tx1"/>
                  </a:outerShdw>
                </a:effectLst>
              </p:spPr>
              <p:txBody>
                <a:bodyPr>
                  <a:spAutoFit/>
                </a:bodyPr>
                <a:lstStyle/>
                <a:p>
                  <a:pPr marR="0" algn="ctr" defTabSz="914400" eaLnBrk="0" hangingPunct="0">
                    <a:buClrTx/>
                    <a:buSzTx/>
                    <a:buFontTx/>
                    <a:defRPr/>
                  </a:pPr>
                  <a:r>
                    <a:rPr kumimoji="0" lang="zh-CN" altLang="en-US" sz="2400" b="1" kern="1200" cap="none" spc="0" normalizeH="0" baseline="0" noProof="0" dirty="0">
                      <a:solidFill>
                        <a:schemeClr val="bg1"/>
                      </a:solidFill>
                      <a:effectLst>
                        <a:outerShdw blurRad="38100" dist="38100" dir="2700000" algn="tl">
                          <a:srgbClr val="C0C0C0"/>
                        </a:outerShdw>
                      </a:effectLst>
                      <a:latin typeface="汉仪颜楷简" panose="00020600040101010101" charset="-122"/>
                      <a:ea typeface="汉仪颜楷简" panose="00020600040101010101" charset="-122"/>
                      <a:cs typeface="+mn-cs"/>
                      <a:sym typeface="汉仪颜楷简" panose="00020600040101010101" charset="-122"/>
                    </a:rPr>
                    <a:t>监督权独立思想</a:t>
                  </a:r>
                  <a:endParaRPr kumimoji="0" lang="zh-CN" altLang="en-US" sz="2400" b="1" kern="1200" cap="none" spc="0" normalizeH="0" baseline="0" noProof="0" dirty="0">
                    <a:solidFill>
                      <a:schemeClr val="bg1"/>
                    </a:solidFill>
                    <a:effectLst>
                      <a:outerShdw blurRad="38100" dist="38100" dir="2700000" algn="tl">
                        <a:srgbClr val="C0C0C0"/>
                      </a:outerShdw>
                    </a:effectLst>
                    <a:latin typeface="汉仪颜楷简" panose="00020600040101010101" charset="-122"/>
                    <a:ea typeface="汉仪颜楷简" panose="00020600040101010101" charset="-122"/>
                    <a:cs typeface="+mn-cs"/>
                    <a:sym typeface="汉仪颜楷简" panose="00020600040101010101" charset="-122"/>
                  </a:endParaRPr>
                </a:p>
              </p:txBody>
            </p:sp>
          </p:grpSp>
          <p:sp>
            <p:nvSpPr>
              <p:cNvPr id="14353" name="Text Box 41"/>
              <p:cNvSpPr txBox="1"/>
              <p:nvPr/>
            </p:nvSpPr>
            <p:spPr>
              <a:xfrm>
                <a:off x="1872" y="1069"/>
                <a:ext cx="2928" cy="786"/>
              </a:xfrm>
              <a:prstGeom prst="rect">
                <a:avLst/>
              </a:prstGeom>
              <a:noFill/>
              <a:ln w="9525">
                <a:noFill/>
              </a:ln>
            </p:spPr>
            <p:txBody>
              <a:bodyPr>
                <a:spAutoFit/>
              </a:bodyPr>
              <a:lstStyle/>
              <a:p>
                <a:r>
                  <a:rPr lang="zh-CN" altLang="en-US" sz="24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孙中山监督思想的核心内容。他提出了“</a:t>
                </a:r>
                <a:r>
                  <a:rPr lang="zh-CN" altLang="en-US" sz="2400" dirty="0">
                    <a:solidFill>
                      <a:srgbClr val="FF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五权宪法”</a:t>
                </a:r>
                <a:r>
                  <a:rPr lang="zh-CN" altLang="en-US" sz="24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的设想，即</a:t>
                </a:r>
                <a:r>
                  <a:rPr lang="zh-CN" altLang="en-US" sz="2400" dirty="0">
                    <a:solidFill>
                      <a:srgbClr val="FF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立法、司法、行政、监察、考试</a:t>
                </a:r>
                <a:r>
                  <a:rPr lang="zh-CN" altLang="en-US" sz="24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五权分立，互相制衡。</a:t>
                </a:r>
                <a:endParaRPr lang="zh-CN" altLang="en-US" sz="2400"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p:txBody>
          </p:sp>
        </p:grpSp>
        <p:grpSp>
          <p:nvGrpSpPr>
            <p:cNvPr id="14343" name="Group 42"/>
            <p:cNvGrpSpPr/>
            <p:nvPr/>
          </p:nvGrpSpPr>
          <p:grpSpPr>
            <a:xfrm>
              <a:off x="1056" y="2066"/>
              <a:ext cx="3696" cy="822"/>
              <a:chOff x="912" y="2017"/>
              <a:chExt cx="3984" cy="914"/>
            </a:xfrm>
          </p:grpSpPr>
          <p:sp>
            <p:nvSpPr>
              <p:cNvPr id="14348" name="AutoShape 43"/>
              <p:cNvSpPr/>
              <p:nvPr/>
            </p:nvSpPr>
            <p:spPr>
              <a:xfrm>
                <a:off x="912" y="2017"/>
                <a:ext cx="3984" cy="914"/>
              </a:xfrm>
              <a:prstGeom prst="roundRect">
                <a:avLst>
                  <a:gd name="adj" fmla="val 10889"/>
                </a:avLst>
              </a:prstGeom>
              <a:gradFill rotWithShape="1">
                <a:gsLst>
                  <a:gs pos="0">
                    <a:srgbClr val="DDDDDD"/>
                  </a:gs>
                  <a:gs pos="50000">
                    <a:srgbClr val="F2F2F2"/>
                  </a:gs>
                  <a:gs pos="100000">
                    <a:srgbClr val="DDDDDD"/>
                  </a:gs>
                </a:gsLst>
                <a:lin ang="2700000" scaled="1"/>
                <a:tileRect/>
              </a:gradFill>
              <a:ln w="38100" cap="flat" cmpd="sng">
                <a:solidFill>
                  <a:srgbClr val="FFFFFF"/>
                </a:solidFill>
                <a:prstDash val="solid"/>
                <a:headEnd type="none" w="med" len="med"/>
                <a:tailEnd type="none" w="med" len="med"/>
              </a:ln>
              <a:effectLst>
                <a:outerShdw dist="135003" dir="2928844" algn="ctr" rotWithShape="0">
                  <a:srgbClr val="000000">
                    <a:alpha val="50000"/>
                  </a:srgbClr>
                </a:outerShdw>
              </a:effectLst>
            </p:spPr>
            <p:txBody>
              <a:bodyPr wrap="none" anchor="ctr"/>
              <a:lstStyle/>
              <a:p>
                <a:endParaRPr lang="zh-CN" altLang="en-US" dirty="0">
                  <a:latin typeface="汉仪颜楷简" panose="00020600040101010101" charset="-122"/>
                  <a:ea typeface="汉仪颜楷简" panose="00020600040101010101" charset="-122"/>
                  <a:sym typeface="汉仪颜楷简" panose="00020600040101010101" charset="-122"/>
                </a:endParaRPr>
              </a:p>
            </p:txBody>
          </p:sp>
          <p:sp>
            <p:nvSpPr>
              <p:cNvPr id="16" name="AutoShape 45"/>
              <p:cNvSpPr>
                <a:spLocks noChangeArrowheads="1"/>
              </p:cNvSpPr>
              <p:nvPr/>
            </p:nvSpPr>
            <p:spPr bwMode="gray">
              <a:xfrm>
                <a:off x="999" y="2100"/>
                <a:ext cx="766" cy="750"/>
              </a:xfrm>
              <a:prstGeom prst="roundRect">
                <a:avLst>
                  <a:gd name="adj" fmla="val 11921"/>
                </a:avLst>
              </a:prstGeom>
              <a:gradFill rotWithShape="1">
                <a:gsLst>
                  <a:gs pos="0">
                    <a:schemeClr val="hlink">
                      <a:gamma/>
                      <a:tint val="72549"/>
                      <a:invGamma/>
                    </a:schemeClr>
                  </a:gs>
                  <a:gs pos="100000">
                    <a:schemeClr val="hlink"/>
                  </a:gs>
                </a:gsLst>
                <a:lin ang="5400000" scaled="1"/>
              </a:gradFill>
              <a:ln w="38100">
                <a:solidFill>
                  <a:schemeClr val="bg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汉仪颜楷简" panose="00020600040101010101" charset="-122"/>
                    <a:ea typeface="汉仪颜楷简" panose="00020600040101010101" charset="-122"/>
                    <a:cs typeface="汉仪颜楷简" panose="00020600040101010101" charset="-122"/>
                    <a:sym typeface="汉仪颜楷简" panose="00020600040101010101" charset="-122"/>
                  </a:rPr>
                  <a:t>党政分察</a:t>
                </a:r>
                <a:endParaRPr kumimoji="0" lang="en-US" altLang="zh-CN" sz="2400" b="0" i="0" u="none" strike="noStrike" kern="1200" cap="none" spc="0" normalizeH="0" baseline="0" noProof="0" dirty="0">
                  <a:ln>
                    <a:noFill/>
                  </a:ln>
                  <a:solidFill>
                    <a:schemeClr val="bg1"/>
                  </a:solidFill>
                  <a:effectLst/>
                  <a:uLnTx/>
                  <a:uFillTx/>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汉仪颜楷简" panose="00020600040101010101" charset="-122"/>
                    <a:ea typeface="汉仪颜楷简" panose="00020600040101010101" charset="-122"/>
                    <a:cs typeface="汉仪颜楷简" panose="00020600040101010101" charset="-122"/>
                    <a:sym typeface="汉仪颜楷简" panose="00020600040101010101" charset="-122"/>
                  </a:rPr>
                  <a:t>  思想</a:t>
                </a:r>
                <a:endParaRPr kumimoji="0" lang="zh-CN" altLang="en-US" sz="2400" b="0" i="0" u="none" strike="noStrike" kern="1200" cap="none" spc="0" normalizeH="0" baseline="0" noProof="0" dirty="0">
                  <a:ln>
                    <a:noFill/>
                  </a:ln>
                  <a:solidFill>
                    <a:schemeClr val="bg1"/>
                  </a:solidFill>
                  <a:effectLst/>
                  <a:uLnTx/>
                  <a:uFillTx/>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p:txBody>
          </p:sp>
          <p:sp>
            <p:nvSpPr>
              <p:cNvPr id="14350" name="Text Box 48"/>
              <p:cNvSpPr txBox="1"/>
              <p:nvPr/>
            </p:nvSpPr>
            <p:spPr>
              <a:xfrm>
                <a:off x="1872" y="2140"/>
                <a:ext cx="2978" cy="785"/>
              </a:xfrm>
              <a:prstGeom prst="rect">
                <a:avLst/>
              </a:prstGeom>
              <a:noFill/>
              <a:ln w="9525">
                <a:noFill/>
              </a:ln>
            </p:spPr>
            <p:txBody>
              <a:bodyPr wrap="square">
                <a:spAutoFit/>
              </a:bodyPr>
              <a:lstStyle/>
              <a:p>
                <a:pPr eaLnBrk="0" hangingPunct="0"/>
                <a:r>
                  <a:rPr lang="zh-CN" altLang="en-US" sz="2400" dirty="0">
                    <a:latin typeface="汉仪颜楷简" panose="00020600040101010101" charset="-122"/>
                    <a:ea typeface="汉仪颜楷简" panose="00020600040101010101" charset="-122"/>
                    <a:sym typeface="汉仪颜楷简" panose="00020600040101010101" charset="-122"/>
                  </a:rPr>
                  <a:t>党政分察是指设置两个相互独立且有联系的监察机构，对党政两个系统分别行使监察权。一个设在国民党党内，一个隶属于国民政府。</a:t>
                </a:r>
                <a:endParaRPr lang="zh-CN" altLang="en-US" sz="2400" dirty="0">
                  <a:latin typeface="汉仪颜楷简" panose="00020600040101010101" charset="-122"/>
                  <a:ea typeface="汉仪颜楷简" panose="00020600040101010101" charset="-122"/>
                  <a:sym typeface="汉仪颜楷简" panose="00020600040101010101" charset="-122"/>
                </a:endParaRPr>
              </a:p>
            </p:txBody>
          </p:sp>
        </p:grpSp>
        <p:grpSp>
          <p:nvGrpSpPr>
            <p:cNvPr id="14344" name="Group 49"/>
            <p:cNvGrpSpPr/>
            <p:nvPr/>
          </p:nvGrpSpPr>
          <p:grpSpPr>
            <a:xfrm>
              <a:off x="1057" y="3040"/>
              <a:ext cx="3695" cy="833"/>
              <a:chOff x="912" y="3034"/>
              <a:chExt cx="3984" cy="924"/>
            </a:xfrm>
          </p:grpSpPr>
          <p:sp>
            <p:nvSpPr>
              <p:cNvPr id="14345" name="AutoShape 50"/>
              <p:cNvSpPr/>
              <p:nvPr/>
            </p:nvSpPr>
            <p:spPr>
              <a:xfrm>
                <a:off x="912" y="3034"/>
                <a:ext cx="3984" cy="912"/>
              </a:xfrm>
              <a:prstGeom prst="roundRect">
                <a:avLst>
                  <a:gd name="adj" fmla="val 10889"/>
                </a:avLst>
              </a:prstGeom>
              <a:gradFill rotWithShape="1">
                <a:gsLst>
                  <a:gs pos="0">
                    <a:srgbClr val="DDDDDD"/>
                  </a:gs>
                  <a:gs pos="50000">
                    <a:srgbClr val="EEEEEE"/>
                  </a:gs>
                  <a:gs pos="100000">
                    <a:srgbClr val="DDDDDD"/>
                  </a:gs>
                </a:gsLst>
                <a:lin ang="2700000" scaled="1"/>
                <a:tileRect/>
              </a:gradFill>
              <a:ln w="38100" cap="flat" cmpd="sng">
                <a:solidFill>
                  <a:srgbClr val="FFFFFF"/>
                </a:solidFill>
                <a:prstDash val="solid"/>
                <a:headEnd type="none" w="med" len="med"/>
                <a:tailEnd type="none" w="med" len="med"/>
              </a:ln>
              <a:effectLst>
                <a:outerShdw dist="135003" dir="2928844" algn="ctr" rotWithShape="0">
                  <a:srgbClr val="000000">
                    <a:alpha val="50000"/>
                  </a:srgbClr>
                </a:outerShdw>
              </a:effectLst>
            </p:spPr>
            <p:txBody>
              <a:bodyPr wrap="none" anchor="ctr"/>
              <a:lstStyle/>
              <a:p>
                <a:endParaRPr lang="zh-CN" altLang="en-US" dirty="0">
                  <a:latin typeface="汉仪颜楷简" panose="00020600040101010101" charset="-122"/>
                  <a:ea typeface="汉仪颜楷简" panose="00020600040101010101" charset="-122"/>
                  <a:sym typeface="汉仪颜楷简" panose="00020600040101010101" charset="-122"/>
                </a:endParaRPr>
              </a:p>
            </p:txBody>
          </p:sp>
          <p:sp>
            <p:nvSpPr>
              <p:cNvPr id="11" name="AutoShape 52"/>
              <p:cNvSpPr>
                <a:spLocks noChangeArrowheads="1"/>
              </p:cNvSpPr>
              <p:nvPr/>
            </p:nvSpPr>
            <p:spPr bwMode="gray">
              <a:xfrm>
                <a:off x="997" y="3118"/>
                <a:ext cx="768" cy="748"/>
              </a:xfrm>
              <a:prstGeom prst="roundRect">
                <a:avLst>
                  <a:gd name="adj" fmla="val 11921"/>
                </a:avLst>
              </a:prstGeom>
              <a:gradFill rotWithShape="1">
                <a:gsLst>
                  <a:gs pos="0">
                    <a:schemeClr val="accent2">
                      <a:gamma/>
                      <a:tint val="63529"/>
                      <a:invGamma/>
                    </a:schemeClr>
                  </a:gs>
                  <a:gs pos="100000">
                    <a:schemeClr val="accent2"/>
                  </a:gs>
                </a:gsLst>
                <a:lin ang="5400000" scaled="1"/>
              </a:gradFill>
              <a:ln w="38100">
                <a:solidFill>
                  <a:schemeClr val="bg1"/>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汉仪颜楷简" panose="00020600040101010101" charset="-122"/>
                    <a:ea typeface="汉仪颜楷简" panose="00020600040101010101" charset="-122"/>
                    <a:cs typeface="汉仪颜楷简" panose="00020600040101010101" charset="-122"/>
                    <a:sym typeface="汉仪颜楷简" panose="00020600040101010101" charset="-122"/>
                  </a:rPr>
                  <a:t>弹惩合一</a:t>
                </a:r>
                <a:endParaRPr kumimoji="0" lang="en-US" altLang="zh-CN" sz="2400" b="0" i="0" u="none" strike="noStrike" kern="1200" cap="none" spc="0" normalizeH="0" baseline="0" noProof="0" dirty="0">
                  <a:ln>
                    <a:noFill/>
                  </a:ln>
                  <a:solidFill>
                    <a:schemeClr val="bg1"/>
                  </a:solidFill>
                  <a:effectLst/>
                  <a:uLnTx/>
                  <a:uFillTx/>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汉仪颜楷简" panose="00020600040101010101" charset="-122"/>
                    <a:ea typeface="汉仪颜楷简" panose="00020600040101010101" charset="-122"/>
                    <a:cs typeface="汉仪颜楷简" panose="00020600040101010101" charset="-122"/>
                    <a:sym typeface="汉仪颜楷简" panose="00020600040101010101" charset="-122"/>
                  </a:rPr>
                  <a:t>  思想</a:t>
                </a:r>
                <a:endParaRPr kumimoji="0" lang="zh-CN" altLang="en-US" sz="2400" b="0" i="0" u="none" strike="noStrike" kern="1200" cap="none" spc="0" normalizeH="0" baseline="0" noProof="0" dirty="0">
                  <a:ln>
                    <a:noFill/>
                  </a:ln>
                  <a:solidFill>
                    <a:schemeClr val="bg1"/>
                  </a:solidFill>
                  <a:effectLst/>
                  <a:uLnTx/>
                  <a:uFillTx/>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p:txBody>
          </p:sp>
          <p:sp>
            <p:nvSpPr>
              <p:cNvPr id="14347" name="Text Box 55"/>
              <p:cNvSpPr txBox="1"/>
              <p:nvPr/>
            </p:nvSpPr>
            <p:spPr>
              <a:xfrm>
                <a:off x="1816" y="3094"/>
                <a:ext cx="3080" cy="864"/>
              </a:xfrm>
              <a:prstGeom prst="rect">
                <a:avLst/>
              </a:prstGeom>
              <a:noFill/>
              <a:ln w="9525">
                <a:noFill/>
              </a:ln>
            </p:spPr>
            <p:txBody>
              <a:bodyPr>
                <a:spAutoFit/>
              </a:bodyPr>
              <a:lstStyle/>
              <a:p>
                <a:pPr eaLnBrk="0" hangingPunct="0"/>
                <a:r>
                  <a:rPr lang="zh-CN" altLang="en-US" sz="2000" dirty="0">
                    <a:latin typeface="汉仪颜楷简" panose="00020600040101010101" charset="-122"/>
                    <a:ea typeface="汉仪颜楷简" panose="00020600040101010101" charset="-122"/>
                    <a:sym typeface="汉仪颜楷简" panose="00020600040101010101" charset="-122"/>
                  </a:rPr>
                  <a:t>弹惩合一是指监察机构将</a:t>
                </a:r>
                <a:r>
                  <a:rPr lang="zh-CN" altLang="en-US" sz="2000" dirty="0">
                    <a:solidFill>
                      <a:srgbClr val="FF0000"/>
                    </a:solidFill>
                    <a:latin typeface="汉仪颜楷简" panose="00020600040101010101" charset="-122"/>
                    <a:ea typeface="汉仪颜楷简" panose="00020600040101010101" charset="-122"/>
                    <a:sym typeface="汉仪颜楷简" panose="00020600040101010101" charset="-122"/>
                  </a:rPr>
                  <a:t>弹劾和惩戒连为一体</a:t>
                </a:r>
                <a:r>
                  <a:rPr lang="zh-CN" altLang="en-US" sz="2000" dirty="0">
                    <a:latin typeface="汉仪颜楷简" panose="00020600040101010101" charset="-122"/>
                    <a:ea typeface="汉仪颜楷简" panose="00020600040101010101" charset="-122"/>
                    <a:sym typeface="汉仪颜楷简" panose="00020600040101010101" charset="-122"/>
                  </a:rPr>
                  <a:t>，具有弹劾与惩戒的双重职能。弹惩合一思想是孙中山监察权独立思想的深化和发展，是防止行政权干涉监察、影响监察效能的有效制度设计。</a:t>
                </a:r>
                <a:endParaRPr lang="zh-CN" altLang="en-US" sz="2000" dirty="0">
                  <a:latin typeface="汉仪颜楷简" panose="00020600040101010101" charset="-122"/>
                  <a:ea typeface="汉仪颜楷简" panose="00020600040101010101" charset="-122"/>
                  <a:sym typeface="汉仪颜楷简" panose="00020600040101010101" charset="-122"/>
                </a:endParaRPr>
              </a:p>
            </p:txBody>
          </p:sp>
        </p:grpSp>
      </p:grpSp>
      <p:sp>
        <p:nvSpPr>
          <p:cNvPr id="14341" name="矩形 46"/>
          <p:cNvSpPr/>
          <p:nvPr/>
        </p:nvSpPr>
        <p:spPr>
          <a:xfrm>
            <a:off x="903288" y="1196340"/>
            <a:ext cx="3211195" cy="521970"/>
          </a:xfrm>
          <a:prstGeom prst="rect">
            <a:avLst/>
          </a:prstGeom>
          <a:noFill/>
          <a:ln w="9525">
            <a:noFill/>
          </a:ln>
        </p:spPr>
        <p:txBody>
          <a:bodyPr wrap="none">
            <a:spAutoFit/>
          </a:bodyPr>
          <a:lstStyle/>
          <a:p>
            <a:r>
              <a:rPr lang="zh-CN" altLang="en-US" sz="2800" b="1" dirty="0">
                <a:solidFill>
                  <a:srgbClr val="C0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孙中山的</a:t>
            </a:r>
            <a:r>
              <a:rPr lang="zh-CN" altLang="zh-CN" sz="2800" b="1" dirty="0">
                <a:solidFill>
                  <a:srgbClr val="C0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监督思想</a:t>
            </a:r>
            <a:r>
              <a:rPr lang="en-US" altLang="zh-CN" sz="2800" b="1" dirty="0">
                <a:solidFill>
                  <a:srgbClr val="C00000"/>
                </a:solidFill>
                <a:latin typeface="汉仪颜楷简" panose="00020600040101010101" charset="-122"/>
                <a:ea typeface="汉仪颜楷简" panose="00020600040101010101" charset="-122"/>
                <a:cs typeface="汉仪颜楷简" panose="00020600040101010101" charset="-122"/>
                <a:sym typeface="Wingdings" panose="05000000000000000000" pitchFamily="2" charset="2"/>
              </a:rPr>
              <a:t>:</a:t>
            </a:r>
            <a:endParaRPr lang="en-US" altLang="zh-CN" sz="2800" b="1" dirty="0">
              <a:solidFill>
                <a:srgbClr val="C00000"/>
              </a:solidFill>
              <a:latin typeface="汉仪颜楷简" panose="00020600040101010101" charset="-122"/>
              <a:ea typeface="汉仪颜楷简" panose="00020600040101010101" charset="-122"/>
              <a:cs typeface="汉仪颜楷简" panose="00020600040101010101" charset="-122"/>
              <a:sym typeface="Wingdings" panose="05000000000000000000" pitchFamily="2" charset="2"/>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445" y="-4445"/>
            <a:ext cx="12201525" cy="6867525"/>
          </a:xfrm>
          <a:prstGeom prst="rect">
            <a:avLst/>
          </a:prstGeom>
        </p:spPr>
      </p:pic>
      <p:sp>
        <p:nvSpPr>
          <p:cNvPr id="15362" name="标题 1"/>
          <p:cNvSpPr>
            <a:spLocks noGrp="1"/>
          </p:cNvSpPr>
          <p:nvPr>
            <p:ph type="title"/>
          </p:nvPr>
        </p:nvSpPr>
        <p:spPr>
          <a:xfrm>
            <a:off x="429895" y="94615"/>
            <a:ext cx="10542905" cy="1231265"/>
          </a:xfrm>
          <a:noFill/>
          <a:ln>
            <a:noFill/>
          </a:ln>
        </p:spPr>
        <p:txBody>
          <a:bodyPr vert="horz" wrap="square" lIns="91440" tIns="45720" rIns="91440" bIns="45720" anchor="b"/>
          <a:lstStyle/>
          <a:p>
            <a:pPr eaLnBrk="1" hangingPunct="1"/>
            <a:r>
              <a:rPr lang="zh-CN" altLang="en-US" b="1" dirty="0">
                <a:solidFill>
                  <a:schemeClr val="tx1"/>
                </a:solidFill>
                <a:latin typeface="汉仪程行简" panose="00020600040101010101" charset="-122"/>
                <a:ea typeface="汉仪程行简" panose="00020600040101010101" charset="-122"/>
              </a:rPr>
              <a:t>二、当代中国的监督思想</a:t>
            </a:r>
            <a:endParaRPr lang="zh-CN" altLang="en-US" sz="3200" b="1" dirty="0">
              <a:solidFill>
                <a:schemeClr val="accent6"/>
              </a:solidFill>
              <a:latin typeface="汉仪程行简" panose="00020600040101010101" charset="-122"/>
              <a:ea typeface="汉仪程行简" panose="00020600040101010101" charset="-122"/>
            </a:endParaRPr>
          </a:p>
        </p:txBody>
      </p:sp>
      <p:sp>
        <p:nvSpPr>
          <p:cNvPr id="15363" name="内容占位符 2" descr="7b0a202020202262756c6c6574223a20227b5c2263617465676f727949645c223a31303030362c5c2274656d706c61746549645c223a32303233313438317d220a7d0a"/>
          <p:cNvSpPr>
            <a:spLocks noGrp="1"/>
          </p:cNvSpPr>
          <p:nvPr>
            <p:ph sz="quarter" idx="1"/>
          </p:nvPr>
        </p:nvSpPr>
        <p:spPr>
          <a:xfrm>
            <a:off x="1618615" y="1628775"/>
            <a:ext cx="8592185" cy="4873625"/>
          </a:xfrm>
        </p:spPr>
        <p:txBody>
          <a:bodyPr vert="horz" wrap="square" lIns="91440" tIns="45720" rIns="91440" bIns="45720" anchor="t">
            <a:normAutofit/>
          </a:bodyPr>
          <a:lstStyle/>
          <a:p>
            <a:pPr marL="0" indent="0" fontAlgn="auto">
              <a:lnSpc>
                <a:spcPts val="4040"/>
              </a:lnSpc>
              <a:buClr>
                <a:schemeClr val="accent1"/>
              </a:buClr>
              <a:buSzPct val="70000"/>
              <a:buFont typeface="Wingdings" panose="05000000000000000000" pitchFamily="2" charset="2"/>
              <a:buNone/>
            </a:pPr>
            <a:r>
              <a:rPr lang="zh-CN" altLang="en-US" dirty="0">
                <a:latin typeface="汉仪颜楷简" panose="00020600040101010101" charset="-122"/>
                <a:ea typeface="汉仪颜楷简" panose="00020600040101010101" charset="-122"/>
                <a:cs typeface="汉仪颜楷简" panose="00020600040101010101" charset="-122"/>
                <a:sym typeface="Wingdings" panose="05000000000000000000" pitchFamily="2" charset="2"/>
              </a:rPr>
              <a:t>（</a:t>
            </a: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一</a:t>
            </a:r>
            <a:r>
              <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zh-CN" altLang="en-US" b="1"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让</a:t>
            </a:r>
            <a:r>
              <a:rPr lang="zh-CN" altLang="en-US" b="1" dirty="0">
                <a:solidFill>
                  <a:srgbClr val="C0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人民</a:t>
            </a:r>
            <a:r>
              <a:rPr lang="zh-CN" altLang="en-US" b="1"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监督政府</a:t>
            </a:r>
            <a:br>
              <a:rPr lang="en-US"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br>
            <a:r>
              <a:rPr lang="en-US"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     </a:t>
            </a:r>
            <a:r>
              <a:rPr lang="zh-CN" altLang="en-US" dirty="0">
                <a:solidFill>
                  <a:srgbClr val="C00000"/>
                </a:solidFill>
                <a:latin typeface="汉仪颜楷简" panose="00020600040101010101" charset="-122"/>
                <a:ea typeface="汉仪颜楷简" panose="00020600040101010101" charset="-122"/>
                <a:cs typeface="汉仪颜楷简" panose="00020600040101010101" charset="-122"/>
                <a:sym typeface="+mn-ea"/>
              </a:rPr>
              <a:t>毛泽东</a:t>
            </a:r>
            <a:r>
              <a:rPr lang="zh-CN" dirty="0">
                <a:solidFill>
                  <a:srgbClr val="C00000"/>
                </a:solidFill>
                <a:latin typeface="汉仪颜楷简" panose="00020600040101010101" charset="-122"/>
                <a:ea typeface="汉仪颜楷简" panose="00020600040101010101" charset="-122"/>
                <a:cs typeface="汉仪颜楷简" panose="00020600040101010101" charset="-122"/>
                <a:sym typeface="+mn-ea"/>
              </a:rPr>
              <a:t>认为，党必须坚持群众路线，向群众学习，接受群众监督。</a:t>
            </a:r>
            <a:r>
              <a:rPr lang="zh-CN" dirty="0">
                <a:solidFill>
                  <a:schemeClr val="tx1"/>
                </a:solidFill>
                <a:latin typeface="汉仪颜楷简" panose="00020600040101010101" charset="-122"/>
                <a:ea typeface="汉仪颜楷简" panose="00020600040101010101" charset="-122"/>
                <a:cs typeface="汉仪颜楷简" panose="00020600040101010101" charset="-122"/>
                <a:sym typeface="+mn-ea"/>
              </a:rPr>
              <a:t>只有人人监督、人人负责才能跳出</a:t>
            </a:r>
            <a:r>
              <a:rPr lang="en-US" altLang="zh-CN" dirty="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dirty="0">
                <a:solidFill>
                  <a:schemeClr val="tx1"/>
                </a:solidFill>
                <a:latin typeface="汉仪颜楷简" panose="00020600040101010101" charset="-122"/>
                <a:ea typeface="汉仪颜楷简" panose="00020600040101010101" charset="-122"/>
                <a:cs typeface="汉仪颜楷简" panose="00020600040101010101" charset="-122"/>
                <a:sym typeface="+mn-ea"/>
              </a:rPr>
              <a:t>其兴也勃焉，其亡也忽焉</a:t>
            </a:r>
            <a:r>
              <a:rPr lang="en-US" altLang="zh-CN" dirty="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dirty="0">
                <a:solidFill>
                  <a:schemeClr val="tx1"/>
                </a:solidFill>
                <a:latin typeface="汉仪颜楷简" panose="00020600040101010101" charset="-122"/>
                <a:ea typeface="汉仪颜楷简" panose="00020600040101010101" charset="-122"/>
                <a:cs typeface="汉仪颜楷简" panose="00020600040101010101" charset="-122"/>
                <a:sym typeface="+mn-ea"/>
              </a:rPr>
              <a:t>历史周期律。</a:t>
            </a:r>
            <a:r>
              <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反贪污、反浪费、反官僚主义的</a:t>
            </a: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“三反”运动</a:t>
            </a:r>
            <a:r>
              <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endPar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marL="0" indent="0" fontAlgn="auto">
              <a:lnSpc>
                <a:spcPts val="4040"/>
              </a:lnSpc>
              <a:buClr>
                <a:schemeClr val="accent1"/>
              </a:buClr>
              <a:buSzPct val="70000"/>
              <a:buFont typeface="Wingdings" panose="05000000000000000000" pitchFamily="2" charset="2"/>
              <a:buNone/>
            </a:pPr>
            <a:r>
              <a:rPr lang="en-US"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     </a:t>
            </a: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邓小平认为，群众监督是权力监督体系的重要组成部分，是其他监督机制的基础，也是人民群众当家做主的重要体现。</a:t>
            </a:r>
            <a:endPar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445" y="-4445"/>
            <a:ext cx="12201525" cy="6867525"/>
          </a:xfrm>
          <a:prstGeom prst="rect">
            <a:avLst/>
          </a:prstGeom>
        </p:spPr>
      </p:pic>
      <p:sp>
        <p:nvSpPr>
          <p:cNvPr id="15362" name="标题 1"/>
          <p:cNvSpPr>
            <a:spLocks noGrp="1"/>
          </p:cNvSpPr>
          <p:nvPr>
            <p:ph type="title"/>
          </p:nvPr>
        </p:nvSpPr>
        <p:spPr>
          <a:xfrm>
            <a:off x="429895" y="0"/>
            <a:ext cx="10515600" cy="1325563"/>
          </a:xfrm>
          <a:noFill/>
          <a:ln>
            <a:noFill/>
          </a:ln>
        </p:spPr>
        <p:txBody>
          <a:bodyPr vert="horz" wrap="square" lIns="91440" tIns="45720" rIns="91440" bIns="45720" anchor="b"/>
          <a:lstStyle/>
          <a:p>
            <a:pPr eaLnBrk="1" hangingPunct="1"/>
            <a:r>
              <a:rPr lang="zh-CN" altLang="en-US" b="1" dirty="0">
                <a:solidFill>
                  <a:schemeClr val="tx1"/>
                </a:solidFill>
                <a:latin typeface="汉仪程行简" panose="00020600040101010101" charset="-122"/>
                <a:ea typeface="汉仪程行简" panose="00020600040101010101" charset="-122"/>
              </a:rPr>
              <a:t>二、当代中国的监督思想</a:t>
            </a:r>
            <a:endParaRPr lang="zh-CN" altLang="en-US" sz="3200" b="1" dirty="0">
              <a:solidFill>
                <a:schemeClr val="accent6"/>
              </a:solidFill>
              <a:latin typeface="汉仪程行简" panose="00020600040101010101" charset="-122"/>
              <a:ea typeface="汉仪程行简" panose="00020600040101010101" charset="-122"/>
            </a:endParaRPr>
          </a:p>
        </p:txBody>
      </p:sp>
      <p:sp>
        <p:nvSpPr>
          <p:cNvPr id="15363" name="内容占位符 2" descr="7b0a202020202262756c6c6574223a20227b5c2263617465676f727949645c223a31303030362c5c2274656d706c61746549645c223a32303233313438317d220a7d0a"/>
          <p:cNvSpPr>
            <a:spLocks noGrp="1"/>
          </p:cNvSpPr>
          <p:nvPr>
            <p:ph sz="quarter" idx="1"/>
          </p:nvPr>
        </p:nvSpPr>
        <p:spPr>
          <a:xfrm>
            <a:off x="1406525" y="1628775"/>
            <a:ext cx="9319260" cy="4873625"/>
          </a:xfrm>
        </p:spPr>
        <p:txBody>
          <a:bodyPr vert="horz" wrap="square" lIns="91440" tIns="45720" rIns="91440" bIns="45720" anchor="t">
            <a:normAutofit fontScale="90000"/>
          </a:bodyPr>
          <a:lstStyle/>
          <a:p>
            <a:pPr marL="0" indent="0" eaLnBrk="1" hangingPunct="1">
              <a:lnSpc>
                <a:spcPct val="130000"/>
              </a:lnSpc>
              <a:buClr>
                <a:schemeClr val="accent1"/>
              </a:buClr>
              <a:buSzPct val="70000"/>
              <a:buFont typeface="Wingdings" panose="05000000000000000000" pitchFamily="2" charset="2"/>
              <a:buNone/>
            </a:pPr>
            <a:r>
              <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（二）</a:t>
            </a:r>
            <a:r>
              <a:rPr lang="zh-CN" altLang="en-US" b="1"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加强</a:t>
            </a:r>
            <a:r>
              <a:rPr lang="zh-CN" altLang="en-US" b="1" dirty="0">
                <a:solidFill>
                  <a:srgbClr val="C0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党内</a:t>
            </a:r>
            <a:r>
              <a:rPr lang="zh-CN" altLang="en-US" b="1"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监督</a:t>
            </a:r>
            <a:endParaRPr lang="zh-CN" altLang="en-US" b="1"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lnSpc>
                <a:spcPct val="130000"/>
              </a:lnSpc>
              <a:buClr>
                <a:schemeClr val="accent1"/>
              </a:buClr>
              <a:buSzPct val="70000"/>
              <a:buFont typeface="Wingdings" panose="05000000000000000000" pitchFamily="2" charset="2"/>
              <a:buBlip>
                <a:blip r:embed="rId2"/>
              </a:buBlip>
            </a:pPr>
            <a:r>
              <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毛泽东将加强党内监督提到了非常高的位置，</a:t>
            </a:r>
            <a:r>
              <a:rPr lang="zh-CN" altLang="zh-CN" dirty="0">
                <a:latin typeface="汉仪颜楷简" panose="00020600040101010101" charset="-122"/>
                <a:ea typeface="汉仪颜楷简" panose="00020600040101010101" charset="-122"/>
                <a:cs typeface="汉仪颜楷简" panose="00020600040101010101" charset="-122"/>
                <a:sym typeface="+mn-ea"/>
              </a:rPr>
              <a:t>尤其是中国共产党成为执政党以后，更要加强党内监督，</a:t>
            </a:r>
            <a:r>
              <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要从思想上建党，不断加强学习，提高理论水平，增强自我监督的自觉性。</a:t>
            </a:r>
            <a:endPar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marL="0" indent="0" eaLnBrk="1" hangingPunct="1">
              <a:lnSpc>
                <a:spcPct val="130000"/>
              </a:lnSpc>
              <a:buClr>
                <a:schemeClr val="accent1"/>
              </a:buClr>
              <a:buSzPct val="70000"/>
              <a:buFont typeface="Wingdings" panose="05000000000000000000" pitchFamily="2" charset="2"/>
              <a:buNone/>
            </a:pPr>
            <a:r>
              <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三</a:t>
            </a:r>
            <a:r>
              <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zh-CN" altLang="en-US" b="1"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发展党内民主，</a:t>
            </a:r>
            <a:r>
              <a:rPr lang="zh-CN" altLang="en-US" b="1" dirty="0">
                <a:solidFill>
                  <a:srgbClr val="FF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以制度保障</a:t>
            </a:r>
            <a:r>
              <a:rPr lang="zh-CN" altLang="en-US" b="1"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党内民主</a:t>
            </a:r>
            <a:endParaRPr lang="zh-CN" altLang="en-US" b="1"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lnSpc>
                <a:spcPct val="130000"/>
              </a:lnSpc>
              <a:buClr>
                <a:schemeClr val="accent1"/>
              </a:buClr>
              <a:buSzPct val="70000"/>
              <a:buFont typeface="Wingdings" panose="05000000000000000000" pitchFamily="2" charset="2"/>
              <a:buBlip>
                <a:blip r:embed="rId2"/>
              </a:buBlip>
            </a:pPr>
            <a:r>
              <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毛泽东提出要健全党内民主生活，开展批评与自我批评，认为党内民主、党内互相监督是制约权力和使党的肌体免受侵蚀的有效途径。</a:t>
            </a:r>
            <a:endPar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buClr>
                <a:schemeClr val="accent1"/>
              </a:buClr>
              <a:buSzPct val="70000"/>
              <a:buFont typeface="Wingdings" panose="05000000000000000000" pitchFamily="2" charset="2"/>
              <a:buNone/>
            </a:pPr>
            <a:endPar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445" y="-4445"/>
            <a:ext cx="12201525" cy="6867525"/>
          </a:xfrm>
          <a:prstGeom prst="rect">
            <a:avLst/>
          </a:prstGeom>
        </p:spPr>
      </p:pic>
      <p:sp>
        <p:nvSpPr>
          <p:cNvPr id="15362" name="标题 1"/>
          <p:cNvSpPr>
            <a:spLocks noGrp="1"/>
          </p:cNvSpPr>
          <p:nvPr>
            <p:ph type="title"/>
          </p:nvPr>
        </p:nvSpPr>
        <p:spPr>
          <a:xfrm>
            <a:off x="429895" y="0"/>
            <a:ext cx="10515600" cy="1325563"/>
          </a:xfrm>
          <a:noFill/>
          <a:ln>
            <a:noFill/>
          </a:ln>
        </p:spPr>
        <p:txBody>
          <a:bodyPr vert="horz" wrap="square" lIns="91440" tIns="45720" rIns="91440" bIns="45720" anchor="b"/>
          <a:lstStyle/>
          <a:p>
            <a:pPr eaLnBrk="1" hangingPunct="1"/>
            <a:r>
              <a:rPr lang="zh-CN" altLang="en-US" b="1" dirty="0">
                <a:solidFill>
                  <a:schemeClr val="tx1"/>
                </a:solidFill>
                <a:latin typeface="汉仪程行简" panose="00020600040101010101" charset="-122"/>
                <a:ea typeface="汉仪程行简" panose="00020600040101010101" charset="-122"/>
              </a:rPr>
              <a:t>二、当代中国的监督思想</a:t>
            </a:r>
            <a:endParaRPr lang="zh-CN" altLang="en-US" sz="3200" b="1" dirty="0">
              <a:solidFill>
                <a:schemeClr val="accent6"/>
              </a:solidFill>
              <a:latin typeface="汉仪程行简" panose="00020600040101010101" charset="-122"/>
              <a:ea typeface="汉仪程行简" panose="00020600040101010101" charset="-122"/>
            </a:endParaRPr>
          </a:p>
        </p:txBody>
      </p:sp>
      <p:sp>
        <p:nvSpPr>
          <p:cNvPr id="15363" name="内容占位符 2" descr="7b0a202020202262756c6c6574223a20227b5c2263617465676f727949645c223a31303030362c5c2274656d706c61746549645c223a32303233313438317d220a7d0a"/>
          <p:cNvSpPr>
            <a:spLocks noGrp="1"/>
          </p:cNvSpPr>
          <p:nvPr>
            <p:ph sz="quarter" idx="1"/>
          </p:nvPr>
        </p:nvSpPr>
        <p:spPr>
          <a:xfrm>
            <a:off x="1406525" y="1628775"/>
            <a:ext cx="9319260" cy="4873625"/>
          </a:xfrm>
        </p:spPr>
        <p:txBody>
          <a:bodyPr vert="horz" wrap="square" lIns="91440" tIns="45720" rIns="91440" bIns="45720" anchor="t">
            <a:normAutofit/>
          </a:bodyPr>
          <a:lstStyle/>
          <a:p>
            <a:pPr marL="0" indent="0" eaLnBrk="1" hangingPunct="1">
              <a:lnSpc>
                <a:spcPct val="130000"/>
              </a:lnSpc>
              <a:buClr>
                <a:schemeClr val="accent1"/>
              </a:buClr>
              <a:buSzPct val="70000"/>
              <a:buFont typeface="Wingdings" panose="05000000000000000000" pitchFamily="2" charset="2"/>
              <a:buNone/>
            </a:pPr>
            <a:r>
              <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三</a:t>
            </a:r>
            <a:r>
              <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zh-CN" altLang="en-US" b="1"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发展党内民主，以制度保障党内民主</a:t>
            </a:r>
            <a:endParaRPr lang="zh-CN" altLang="en-US" b="1"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buClr>
                <a:schemeClr val="accent1"/>
              </a:buClr>
              <a:buSzPct val="70000"/>
              <a:buFont typeface="Wingdings" panose="05000000000000000000" pitchFamily="2" charset="2"/>
              <a:buNone/>
            </a:pPr>
            <a:r>
              <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十八大以来提出了多项民主制度：</a:t>
            </a:r>
            <a:endPar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buClr>
                <a:schemeClr val="accent1"/>
              </a:buClr>
              <a:buSzPct val="70000"/>
              <a:buFont typeface="Wingdings" panose="05000000000000000000" pitchFamily="2" charset="2"/>
              <a:buNone/>
            </a:pPr>
            <a:r>
              <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en-US"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1</a:t>
            </a: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）健全党员民主权利保障制度，保障党员主体地位；</a:t>
            </a:r>
            <a:endPar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buClr>
                <a:schemeClr val="accent1"/>
              </a:buClr>
              <a:buSzPct val="70000"/>
              <a:buFont typeface="Wingdings" panose="05000000000000000000" pitchFamily="2" charset="2"/>
              <a:buNone/>
            </a:pP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en-US"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2</a:t>
            </a: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）完善党的代表大会制度，提高工人、农民代表比例；</a:t>
            </a:r>
            <a:endPar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buClr>
                <a:schemeClr val="accent1"/>
              </a:buClr>
              <a:buSzPct val="70000"/>
              <a:buFont typeface="Wingdings" panose="05000000000000000000" pitchFamily="2" charset="2"/>
              <a:buNone/>
            </a:pP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en-US"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3</a:t>
            </a: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）完善党内选举制度，规范差额提名、差额选举，形成充分体现选举人意志的程序和环境；</a:t>
            </a:r>
            <a:endPar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buClr>
                <a:schemeClr val="accent1"/>
              </a:buClr>
              <a:buSzPct val="70000"/>
              <a:buFont typeface="Wingdings" panose="05000000000000000000" pitchFamily="2" charset="2"/>
              <a:buNone/>
            </a:pP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en-US"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4</a:t>
            </a: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）完善常委会议事规则和决策程序，完善地方党委讨论决定重大问题和任用重要干部票决制；</a:t>
            </a:r>
            <a:endPar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buClr>
                <a:schemeClr val="accent1"/>
              </a:buClr>
              <a:buSzPct val="70000"/>
              <a:buFont typeface="Wingdings" panose="05000000000000000000" pitchFamily="2" charset="2"/>
              <a:buNone/>
            </a:pP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en-US"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5</a:t>
            </a: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）完善党员定期评议基层组织领导班子等制度。</a:t>
            </a:r>
            <a:endPar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445" y="-4445"/>
            <a:ext cx="12201525" cy="6867525"/>
          </a:xfrm>
          <a:prstGeom prst="rect">
            <a:avLst/>
          </a:prstGeom>
        </p:spPr>
      </p:pic>
      <p:sp>
        <p:nvSpPr>
          <p:cNvPr id="15362" name="标题 1"/>
          <p:cNvSpPr>
            <a:spLocks noGrp="1"/>
          </p:cNvSpPr>
          <p:nvPr>
            <p:ph type="title"/>
          </p:nvPr>
        </p:nvSpPr>
        <p:spPr>
          <a:xfrm>
            <a:off x="429895" y="0"/>
            <a:ext cx="10515600" cy="1325563"/>
          </a:xfrm>
          <a:noFill/>
          <a:ln>
            <a:noFill/>
          </a:ln>
        </p:spPr>
        <p:txBody>
          <a:bodyPr vert="horz" wrap="square" lIns="91440" tIns="45720" rIns="91440" bIns="45720" anchor="b"/>
          <a:lstStyle/>
          <a:p>
            <a:pPr eaLnBrk="1" hangingPunct="1"/>
            <a:r>
              <a:rPr lang="zh-CN" altLang="en-US" b="1" dirty="0">
                <a:solidFill>
                  <a:schemeClr val="tx1"/>
                </a:solidFill>
                <a:latin typeface="汉仪程行简" panose="00020600040101010101" charset="-122"/>
                <a:ea typeface="汉仪程行简" panose="00020600040101010101" charset="-122"/>
              </a:rPr>
              <a:t>二、当代中国的监督思想：</a:t>
            </a:r>
            <a:endParaRPr lang="zh-CN" altLang="en-US" sz="3200" b="1" dirty="0">
              <a:solidFill>
                <a:schemeClr val="accent6"/>
              </a:solidFill>
              <a:latin typeface="汉仪程行简" panose="00020600040101010101" charset="-122"/>
              <a:ea typeface="汉仪程行简" panose="00020600040101010101" charset="-122"/>
            </a:endParaRPr>
          </a:p>
        </p:txBody>
      </p:sp>
      <p:sp>
        <p:nvSpPr>
          <p:cNvPr id="15363" name="内容占位符 2" descr="7b0a202020202262756c6c6574223a20227b5c2263617465676f727949645c223a31303030362c5c2274656d706c61746549645c223a32303233313438317d220a7d0a"/>
          <p:cNvSpPr>
            <a:spLocks noGrp="1"/>
          </p:cNvSpPr>
          <p:nvPr>
            <p:ph sz="quarter" idx="1"/>
          </p:nvPr>
        </p:nvSpPr>
        <p:spPr>
          <a:xfrm>
            <a:off x="1406525" y="1628775"/>
            <a:ext cx="9319260" cy="4873625"/>
          </a:xfrm>
        </p:spPr>
        <p:txBody>
          <a:bodyPr vert="horz" wrap="square" lIns="91440" tIns="45720" rIns="91440" bIns="45720" anchor="t">
            <a:normAutofit fontScale="80000"/>
          </a:bodyPr>
          <a:lstStyle/>
          <a:p>
            <a:pPr marL="0" indent="0" eaLnBrk="1" hangingPunct="1">
              <a:lnSpc>
                <a:spcPct val="130000"/>
              </a:lnSpc>
              <a:buClr>
                <a:schemeClr val="accent1"/>
              </a:buClr>
              <a:buSzPct val="70000"/>
              <a:buFont typeface="Wingdings" panose="05000000000000000000" pitchFamily="2" charset="2"/>
              <a:buNone/>
            </a:pPr>
            <a:r>
              <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（四）</a:t>
            </a:r>
            <a:r>
              <a:rPr lang="zh-CN" altLang="en-US" b="1"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充分发挥民主党派的作用</a:t>
            </a:r>
            <a:endParaRPr lang="zh-CN" altLang="en-US" b="1"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lnSpc>
                <a:spcPct val="130000"/>
              </a:lnSpc>
              <a:buClr>
                <a:schemeClr val="accent1"/>
              </a:buClr>
              <a:buSzPct val="70000"/>
              <a:buFont typeface="Wingdings" panose="05000000000000000000" pitchFamily="2" charset="2"/>
              <a:buBlip>
                <a:blip r:embed="rId2"/>
              </a:buBlip>
            </a:pPr>
            <a:r>
              <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在民主革命时期，毛泽东始终强调做好统战工作；在新民主主义革命即将胜利时期，召开中国人民政治协商会议，共商建国大事。《论十大关系》</a:t>
            </a:r>
            <a:r>
              <a:rPr lang="en-US"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长期共存，互相监督</a:t>
            </a:r>
            <a:r>
              <a:rPr lang="en-US"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en-US"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1982</a:t>
            </a: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年十二大提出</a:t>
            </a:r>
            <a:r>
              <a:rPr lang="en-US"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zh-CN" altLang="en-US" dirty="0">
                <a:latin typeface="汉仪颜楷简" panose="00020600040101010101" charset="-122"/>
                <a:ea typeface="汉仪颜楷简" panose="00020600040101010101" charset="-122"/>
                <a:cs typeface="汉仪颜楷简" panose="00020600040101010101" charset="-122"/>
                <a:sym typeface="+mn-ea"/>
              </a:rPr>
              <a:t>长期共存，互相监督，肝胆相照，荣辱与共</a:t>
            </a:r>
            <a:r>
              <a:rPr lang="en-US" altLang="zh-CN" dirty="0">
                <a:latin typeface="汉仪颜楷简" panose="00020600040101010101" charset="-122"/>
                <a:ea typeface="汉仪颜楷简" panose="00020600040101010101" charset="-122"/>
                <a:cs typeface="汉仪颜楷简" panose="00020600040101010101" charset="-122"/>
                <a:sym typeface="+mn-ea"/>
              </a:rPr>
              <a:t>”</a:t>
            </a:r>
            <a:r>
              <a:rPr lang="zh-CN" altLang="en-US" dirty="0">
                <a:latin typeface="汉仪颜楷简" panose="00020600040101010101" charset="-122"/>
                <a:ea typeface="汉仪颜楷简" panose="00020600040101010101" charset="-122"/>
                <a:cs typeface="汉仪颜楷简" panose="00020600040101010101" charset="-122"/>
                <a:sym typeface="+mn-ea"/>
              </a:rPr>
              <a:t>。</a:t>
            </a:r>
            <a:endParaRPr lang="zh-CN" altLang="en-US" dirty="0">
              <a:latin typeface="汉仪颜楷简" panose="00020600040101010101" charset="-122"/>
              <a:ea typeface="汉仪颜楷简" panose="00020600040101010101" charset="-122"/>
              <a:cs typeface="汉仪颜楷简" panose="00020600040101010101" charset="-122"/>
              <a:sym typeface="+mn-ea"/>
            </a:endParaRPr>
          </a:p>
          <a:p>
            <a:pPr marL="0" indent="0" eaLnBrk="1" hangingPunct="1">
              <a:lnSpc>
                <a:spcPct val="130000"/>
              </a:lnSpc>
              <a:buClr>
                <a:schemeClr val="accent1"/>
              </a:buClr>
              <a:buSzPct val="70000"/>
              <a:buFont typeface="Wingdings" panose="05000000000000000000" pitchFamily="2" charset="2"/>
              <a:buNone/>
            </a:pPr>
            <a:r>
              <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五</a:t>
            </a:r>
            <a:r>
              <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）健全党和国家监督体系，让权力在阳光下运行</a:t>
            </a:r>
            <a:endParaRPr lang="zh-CN" altLang="en-US" b="1"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lnSpc>
                <a:spcPct val="130000"/>
              </a:lnSpc>
              <a:buClr>
                <a:schemeClr val="accent1"/>
              </a:buClr>
              <a:buSzPct val="70000"/>
              <a:buFont typeface="Wingdings" panose="05000000000000000000" pitchFamily="2" charset="2"/>
              <a:buBlip>
                <a:blip r:embed="rId2"/>
              </a:buBlip>
            </a:pPr>
            <a:r>
              <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十九大报告提出要加强对权力的制约和监督，让人民监督权力，让权力在阳光下运行，把权力关在制度的笼子里。加强巡视监督、深化国家监察体制改革，实现对所有行使公权力的公职人员监察全覆盖。</a:t>
            </a:r>
            <a:endPar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buClr>
                <a:schemeClr val="accent1"/>
              </a:buClr>
              <a:buSzPct val="70000"/>
              <a:buFont typeface="Wingdings" panose="05000000000000000000" pitchFamily="2" charset="2"/>
              <a:buNone/>
            </a:pPr>
            <a:endPar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445" y="-4445"/>
            <a:ext cx="12201525" cy="6867525"/>
          </a:xfrm>
          <a:prstGeom prst="rect">
            <a:avLst/>
          </a:prstGeom>
        </p:spPr>
      </p:pic>
      <p:sp>
        <p:nvSpPr>
          <p:cNvPr id="15362" name="标题 1"/>
          <p:cNvSpPr>
            <a:spLocks noGrp="1"/>
          </p:cNvSpPr>
          <p:nvPr>
            <p:ph type="title"/>
          </p:nvPr>
        </p:nvSpPr>
        <p:spPr>
          <a:xfrm>
            <a:off x="429895" y="0"/>
            <a:ext cx="10515600" cy="1325563"/>
          </a:xfrm>
          <a:noFill/>
          <a:ln>
            <a:noFill/>
          </a:ln>
        </p:spPr>
        <p:txBody>
          <a:bodyPr vert="horz" wrap="square" lIns="91440" tIns="45720" rIns="91440" bIns="45720" anchor="b"/>
          <a:lstStyle/>
          <a:p>
            <a:pPr eaLnBrk="1" hangingPunct="1"/>
            <a:r>
              <a:rPr lang="zh-CN" altLang="en-US" b="1" dirty="0">
                <a:solidFill>
                  <a:schemeClr val="tx1"/>
                </a:solidFill>
                <a:latin typeface="汉仪程行简" panose="00020600040101010101" charset="-122"/>
                <a:ea typeface="汉仪程行简" panose="00020600040101010101" charset="-122"/>
              </a:rPr>
              <a:t>二、当代中国的监督思想：</a:t>
            </a:r>
            <a:endParaRPr lang="zh-CN" altLang="en-US" sz="3200" b="1" dirty="0">
              <a:solidFill>
                <a:schemeClr val="accent6"/>
              </a:solidFill>
              <a:latin typeface="汉仪程行简" panose="00020600040101010101" charset="-122"/>
              <a:ea typeface="汉仪程行简" panose="00020600040101010101" charset="-122"/>
            </a:endParaRPr>
          </a:p>
        </p:txBody>
      </p:sp>
      <p:sp>
        <p:nvSpPr>
          <p:cNvPr id="15363" name="内容占位符 2" descr="7b0a202020202262756c6c6574223a20227b5c2263617465676f727949645c223a31303030362c5c2274656d706c61746549645c223a32303233313438317d220a7d0a"/>
          <p:cNvSpPr>
            <a:spLocks noGrp="1"/>
          </p:cNvSpPr>
          <p:nvPr>
            <p:ph sz="quarter" idx="1"/>
          </p:nvPr>
        </p:nvSpPr>
        <p:spPr>
          <a:xfrm>
            <a:off x="1406525" y="1628775"/>
            <a:ext cx="9319260" cy="4873625"/>
          </a:xfrm>
        </p:spPr>
        <p:txBody>
          <a:bodyPr vert="horz" wrap="square" lIns="91440" tIns="45720" rIns="91440" bIns="45720" anchor="t">
            <a:normAutofit fontScale="90000"/>
          </a:bodyPr>
          <a:lstStyle/>
          <a:p>
            <a:pPr marL="0" indent="0" eaLnBrk="1" hangingPunct="1">
              <a:lnSpc>
                <a:spcPct val="130000"/>
              </a:lnSpc>
              <a:buClr>
                <a:schemeClr val="accent1"/>
              </a:buClr>
              <a:buSzPct val="70000"/>
              <a:buFont typeface="Wingdings" panose="05000000000000000000" pitchFamily="2" charset="2"/>
              <a:buNone/>
            </a:pPr>
            <a:r>
              <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（六）严惩权力腐败</a:t>
            </a:r>
            <a:endParaRPr lang="zh-CN" altLang="en-US" b="1"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lnSpc>
                <a:spcPct val="130000"/>
              </a:lnSpc>
              <a:buClr>
                <a:schemeClr val="accent1"/>
              </a:buClr>
              <a:buSzPct val="70000"/>
              <a:buFont typeface="Wingdings" panose="05000000000000000000" pitchFamily="2" charset="2"/>
              <a:buBlip>
                <a:blip r:embed="rId2"/>
              </a:buBlip>
            </a:pPr>
            <a:r>
              <a:rPr lang="zh-CN" altLang="en-US" dirty="0">
                <a:latin typeface="汉仪颜楷简" panose="00020600040101010101" charset="-122"/>
                <a:ea typeface="汉仪颜楷简" panose="00020600040101010101" charset="-122"/>
                <a:cs typeface="汉仪颜楷简" panose="00020600040101010101" charset="-122"/>
                <a:sym typeface="+mn-ea"/>
              </a:rPr>
              <a:t>毛泽东认为，与贪污腐化作斗争是共产党人的天职。</a:t>
            </a:r>
            <a:r>
              <a:rPr lang="en-US" altLang="zh-CN" dirty="0">
                <a:latin typeface="汉仪颜楷简" panose="00020600040101010101" charset="-122"/>
                <a:ea typeface="汉仪颜楷简" panose="00020600040101010101" charset="-122"/>
                <a:cs typeface="汉仪颜楷简" panose="00020600040101010101" charset="-122"/>
                <a:sym typeface="+mn-ea"/>
              </a:rPr>
              <a:t>1933</a:t>
            </a:r>
            <a:r>
              <a:rPr lang="zh-CN" altLang="en-US" dirty="0">
                <a:latin typeface="汉仪颜楷简" panose="00020600040101010101" charset="-122"/>
                <a:ea typeface="汉仪颜楷简" panose="00020600040101010101" charset="-122"/>
                <a:cs typeface="汉仪颜楷简" panose="00020600040101010101" charset="-122"/>
                <a:sym typeface="+mn-ea"/>
              </a:rPr>
              <a:t>《关于惩治贪污浪费行为》训令，七届二中全会上毛泽东提醒全党不要在</a:t>
            </a:r>
            <a:r>
              <a:rPr lang="en-US" altLang="zh-CN" dirty="0">
                <a:latin typeface="汉仪颜楷简" panose="00020600040101010101" charset="-122"/>
                <a:ea typeface="汉仪颜楷简" panose="00020600040101010101" charset="-122"/>
                <a:cs typeface="汉仪颜楷简" panose="00020600040101010101" charset="-122"/>
                <a:sym typeface="+mn-ea"/>
              </a:rPr>
              <a:t>“</a:t>
            </a:r>
            <a:r>
              <a:rPr lang="zh-CN" altLang="en-US" dirty="0">
                <a:latin typeface="汉仪颜楷简" panose="00020600040101010101" charset="-122"/>
                <a:ea typeface="汉仪颜楷简" panose="00020600040101010101" charset="-122"/>
                <a:cs typeface="汉仪颜楷简" panose="00020600040101010101" charset="-122"/>
                <a:sym typeface="+mn-ea"/>
              </a:rPr>
              <a:t>糖衣炮弹</a:t>
            </a:r>
            <a:r>
              <a:rPr lang="en-US" altLang="zh-CN" dirty="0">
                <a:latin typeface="汉仪颜楷简" panose="00020600040101010101" charset="-122"/>
                <a:ea typeface="汉仪颜楷简" panose="00020600040101010101" charset="-122"/>
                <a:cs typeface="汉仪颜楷简" panose="00020600040101010101" charset="-122"/>
                <a:sym typeface="+mn-ea"/>
              </a:rPr>
              <a:t>”</a:t>
            </a:r>
            <a:r>
              <a:rPr lang="zh-CN" altLang="en-US" dirty="0">
                <a:latin typeface="汉仪颜楷简" panose="00020600040101010101" charset="-122"/>
                <a:ea typeface="汉仪颜楷简" panose="00020600040101010101" charset="-122"/>
                <a:cs typeface="汉仪颜楷简" panose="00020600040101010101" charset="-122"/>
                <a:sym typeface="+mn-ea"/>
              </a:rPr>
              <a:t>攻击面前打败仗。</a:t>
            </a:r>
            <a:endParaRPr lang="zh-CN" altLang="en-US" dirty="0">
              <a:latin typeface="汉仪颜楷简" panose="00020600040101010101" charset="-122"/>
              <a:ea typeface="汉仪颜楷简" panose="00020600040101010101" charset="-122"/>
              <a:cs typeface="汉仪颜楷简" panose="00020600040101010101" charset="-122"/>
              <a:sym typeface="+mn-ea"/>
            </a:endParaRPr>
          </a:p>
          <a:p>
            <a:pPr eaLnBrk="1" hangingPunct="1">
              <a:lnSpc>
                <a:spcPct val="130000"/>
              </a:lnSpc>
              <a:buClr>
                <a:schemeClr val="accent1"/>
              </a:buClr>
              <a:buSzPct val="70000"/>
              <a:buFont typeface="Wingdings" panose="05000000000000000000" pitchFamily="2" charset="2"/>
              <a:buBlip>
                <a:blip r:embed="rId2"/>
              </a:buBlip>
            </a:pPr>
            <a:r>
              <a:rPr lang="zh-CN" altLang="en-US" dirty="0">
                <a:latin typeface="汉仪颜楷简" panose="00020600040101010101" charset="-122"/>
                <a:ea typeface="汉仪颜楷简" panose="00020600040101010101" charset="-122"/>
                <a:cs typeface="汉仪颜楷简" panose="00020600040101010101" charset="-122"/>
                <a:sym typeface="+mn-ea"/>
              </a:rPr>
              <a:t>十九大报告提出，只有以反腐败永远在路上的坚韧和执着，深化标本兼治。通过不懈努力换来海晏河清，朗朗乾坤。</a:t>
            </a:r>
            <a:endParaRPr lang="zh-CN" altLang="en-US" dirty="0">
              <a:latin typeface="汉仪颜楷简" panose="00020600040101010101" charset="-122"/>
              <a:ea typeface="汉仪颜楷简" panose="00020600040101010101" charset="-122"/>
              <a:cs typeface="汉仪颜楷简" panose="00020600040101010101" charset="-122"/>
              <a:sym typeface="+mn-ea"/>
            </a:endParaRPr>
          </a:p>
          <a:p>
            <a:pPr eaLnBrk="1" hangingPunct="1">
              <a:lnSpc>
                <a:spcPct val="130000"/>
              </a:lnSpc>
              <a:buClr>
                <a:schemeClr val="accent1"/>
              </a:buClr>
              <a:buSzPct val="70000"/>
              <a:buFont typeface="Wingdings" panose="05000000000000000000" pitchFamily="2" charset="2"/>
              <a:buBlip>
                <a:blip r:embed="rId2"/>
              </a:buBlip>
            </a:pPr>
            <a:r>
              <a:rPr lang="zh-CN" altLang="en-US" dirty="0">
                <a:latin typeface="汉仪颜楷简" panose="00020600040101010101" charset="-122"/>
                <a:ea typeface="汉仪颜楷简" panose="00020600040101010101" charset="-122"/>
                <a:cs typeface="汉仪颜楷简" panose="00020600040101010101" charset="-122"/>
                <a:sym typeface="+mn-ea"/>
              </a:rPr>
              <a:t>二十大报告提出，坚决打赢反腐败斗争攻坚战持久战。腐败是危害党的生命力和战斗力的最大毒瘤，反腐败是最彻底的自我革命。</a:t>
            </a:r>
            <a:endParaRPr lang="zh-CN" altLang="en-US" dirty="0">
              <a:latin typeface="汉仪颜楷简" panose="00020600040101010101" charset="-122"/>
              <a:ea typeface="汉仪颜楷简" panose="00020600040101010101" charset="-122"/>
              <a:cs typeface="汉仪颜楷简" panose="00020600040101010101" charset="-122"/>
              <a:sym typeface="+mn-ea"/>
            </a:endParaRPr>
          </a:p>
          <a:p>
            <a:pPr eaLnBrk="1" hangingPunct="1">
              <a:buClr>
                <a:schemeClr val="accent1"/>
              </a:buClr>
              <a:buSzPct val="70000"/>
              <a:buFont typeface="Wingdings" panose="05000000000000000000" pitchFamily="2" charset="2"/>
              <a:buNone/>
            </a:pPr>
            <a:endPar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445" y="-4445"/>
            <a:ext cx="12201525" cy="6867525"/>
          </a:xfrm>
          <a:prstGeom prst="rect">
            <a:avLst/>
          </a:prstGeom>
        </p:spPr>
      </p:pic>
      <p:sp>
        <p:nvSpPr>
          <p:cNvPr id="15362" name="标题 1"/>
          <p:cNvSpPr>
            <a:spLocks noGrp="1"/>
          </p:cNvSpPr>
          <p:nvPr>
            <p:ph type="title"/>
          </p:nvPr>
        </p:nvSpPr>
        <p:spPr>
          <a:xfrm>
            <a:off x="429895" y="0"/>
            <a:ext cx="10515600" cy="1325563"/>
          </a:xfrm>
          <a:noFill/>
          <a:ln>
            <a:noFill/>
          </a:ln>
        </p:spPr>
        <p:txBody>
          <a:bodyPr vert="horz" wrap="square" lIns="91440" tIns="45720" rIns="91440" bIns="45720" anchor="b"/>
          <a:lstStyle/>
          <a:p>
            <a:pPr eaLnBrk="1" hangingPunct="1"/>
            <a:r>
              <a:rPr lang="zh-CN" altLang="en-US" b="1" dirty="0">
                <a:solidFill>
                  <a:schemeClr val="tx1"/>
                </a:solidFill>
                <a:latin typeface="汉仪程行简" panose="00020600040101010101" charset="-122"/>
                <a:ea typeface="汉仪程行简" panose="00020600040101010101" charset="-122"/>
              </a:rPr>
              <a:t>三、国外监督思想综述</a:t>
            </a:r>
            <a:endParaRPr lang="zh-CN" altLang="en-US" sz="3200" b="1" dirty="0">
              <a:solidFill>
                <a:schemeClr val="accent6"/>
              </a:solidFill>
              <a:latin typeface="汉仪程行简" panose="00020600040101010101" charset="-122"/>
              <a:ea typeface="汉仪程行简" panose="00020600040101010101" charset="-122"/>
            </a:endParaRPr>
          </a:p>
        </p:txBody>
      </p:sp>
      <p:sp>
        <p:nvSpPr>
          <p:cNvPr id="15363" name="内容占位符 2" descr="7b0a202020202262756c6c6574223a20227b5c2263617465676f727949645c223a31303030362c5c2274656d706c61746549645c223a32303233313438317d220a7d0a"/>
          <p:cNvSpPr>
            <a:spLocks noGrp="1"/>
          </p:cNvSpPr>
          <p:nvPr>
            <p:ph sz="quarter" idx="1"/>
          </p:nvPr>
        </p:nvSpPr>
        <p:spPr>
          <a:xfrm>
            <a:off x="1618615" y="1380490"/>
            <a:ext cx="8592185" cy="4873625"/>
          </a:xfrm>
        </p:spPr>
        <p:txBody>
          <a:bodyPr vert="horz" wrap="square" lIns="91440" tIns="45720" rIns="91440" bIns="45720" anchor="t">
            <a:normAutofit/>
          </a:bodyPr>
          <a:lstStyle/>
          <a:p>
            <a:pPr marL="0" indent="0" eaLnBrk="1" hangingPunct="1">
              <a:lnSpc>
                <a:spcPct val="130000"/>
              </a:lnSpc>
              <a:buClr>
                <a:schemeClr val="accent1"/>
              </a:buClr>
              <a:buSzPct val="70000"/>
              <a:buFont typeface="Wingdings" panose="05000000000000000000" pitchFamily="2" charset="2"/>
              <a:buNone/>
            </a:pPr>
            <a:r>
              <a:rPr lang="zh-CN" altLang="en-US" dirty="0">
                <a:latin typeface="汉仪颜楷简" panose="00020600040101010101" charset="-122"/>
                <a:ea typeface="汉仪颜楷简" panose="00020600040101010101" charset="-122"/>
                <a:cs typeface="汉仪颜楷简" panose="00020600040101010101" charset="-122"/>
                <a:sym typeface="Wingdings" panose="05000000000000000000" pitchFamily="2" charset="2"/>
              </a:rPr>
              <a:t>（</a:t>
            </a: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一</a:t>
            </a:r>
            <a:r>
              <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zh-CN" altLang="en-US" b="1"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政治原罪思想</a:t>
            </a:r>
            <a:br>
              <a:rPr lang="en-US"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br>
            <a:r>
              <a:rPr lang="en-US"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 </a:t>
            </a:r>
            <a:r>
              <a:rPr lang="zh-CN" altLang="en-US" dirty="0">
                <a:latin typeface="黑体" panose="02010609060101010101" pitchFamily="49" charset="-122"/>
                <a:ea typeface="黑体" panose="02010609060101010101" pitchFamily="49" charset="-122"/>
                <a:sym typeface="+mn-ea"/>
              </a:rPr>
              <a:t>政治原罪思想的前提假设是“人性恶”与“权力恶”。</a:t>
            </a:r>
            <a:endPar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p:txBody>
      </p:sp>
      <p:grpSp>
        <p:nvGrpSpPr>
          <p:cNvPr id="20483" name="Group 56"/>
          <p:cNvGrpSpPr>
            <a:grpSpLocks noGrp="1"/>
          </p:cNvGrpSpPr>
          <p:nvPr/>
        </p:nvGrpSpPr>
        <p:grpSpPr>
          <a:xfrm>
            <a:off x="1671320" y="2662555"/>
            <a:ext cx="9273540" cy="4195277"/>
            <a:chOff x="1056" y="1102"/>
            <a:chExt cx="3696" cy="2766"/>
          </a:xfrm>
        </p:grpSpPr>
        <p:grpSp>
          <p:nvGrpSpPr>
            <p:cNvPr id="20484" name="Group 35"/>
            <p:cNvGrpSpPr/>
            <p:nvPr/>
          </p:nvGrpSpPr>
          <p:grpSpPr>
            <a:xfrm>
              <a:off x="1056" y="1102"/>
              <a:ext cx="3696" cy="851"/>
              <a:chOff x="912" y="1008"/>
              <a:chExt cx="3984" cy="947"/>
            </a:xfrm>
          </p:grpSpPr>
          <p:sp>
            <p:nvSpPr>
              <p:cNvPr id="20499" name="AutoShape 36"/>
              <p:cNvSpPr/>
              <p:nvPr>
                <p:custDataLst>
                  <p:tags r:id="rId2"/>
                </p:custDataLst>
              </p:nvPr>
            </p:nvSpPr>
            <p:spPr>
              <a:xfrm>
                <a:off x="912" y="1008"/>
                <a:ext cx="3984" cy="910"/>
              </a:xfrm>
              <a:prstGeom prst="roundRect">
                <a:avLst>
                  <a:gd name="adj" fmla="val 10889"/>
                </a:avLst>
              </a:prstGeom>
              <a:gradFill rotWithShape="1">
                <a:gsLst>
                  <a:gs pos="0">
                    <a:srgbClr val="DDDDDD"/>
                  </a:gs>
                  <a:gs pos="50000">
                    <a:srgbClr val="F3F3F3"/>
                  </a:gs>
                  <a:gs pos="100000">
                    <a:srgbClr val="DDDDDD"/>
                  </a:gs>
                </a:gsLst>
                <a:lin ang="2700000" scaled="1"/>
                <a:tileRect/>
              </a:gradFill>
              <a:ln w="38100" cap="flat" cmpd="sng">
                <a:solidFill>
                  <a:srgbClr val="FFFFFF"/>
                </a:solidFill>
                <a:prstDash val="solid"/>
                <a:headEnd type="none" w="med" len="med"/>
                <a:tailEnd type="none" w="med" len="med"/>
              </a:ln>
              <a:effectLst>
                <a:outerShdw dist="135003" dir="2928844" algn="ctr" rotWithShape="0">
                  <a:srgbClr val="000000">
                    <a:alpha val="50000"/>
                  </a:srgbClr>
                </a:outerShdw>
              </a:effectLst>
            </p:spPr>
            <p:txBody>
              <a:bodyPr wrap="none" anchor="ctr"/>
              <a:p>
                <a:endParaRPr lang="zh-CN" altLang="en-US" dirty="0">
                  <a:latin typeface="Arial" panose="020B0604020202020204" pitchFamily="34" charset="0"/>
                </a:endParaRPr>
              </a:p>
            </p:txBody>
          </p:sp>
          <p:grpSp>
            <p:nvGrpSpPr>
              <p:cNvPr id="20500" name="Group 37"/>
              <p:cNvGrpSpPr/>
              <p:nvPr/>
            </p:nvGrpSpPr>
            <p:grpSpPr>
              <a:xfrm>
                <a:off x="999" y="1092"/>
                <a:ext cx="693" cy="746"/>
                <a:chOff x="999" y="1092"/>
                <a:chExt cx="693" cy="746"/>
              </a:xfrm>
            </p:grpSpPr>
            <p:sp>
              <p:nvSpPr>
                <p:cNvPr id="26" name="AutoShape 38"/>
                <p:cNvSpPr>
                  <a:spLocks noChangeArrowheads="1"/>
                </p:cNvSpPr>
                <p:nvPr>
                  <p:custDataLst>
                    <p:tags r:id="rId3"/>
                  </p:custDataLst>
                </p:nvPr>
              </p:nvSpPr>
              <p:spPr bwMode="gray">
                <a:xfrm>
                  <a:off x="999" y="1092"/>
                  <a:ext cx="693" cy="746"/>
                </a:xfrm>
                <a:prstGeom prst="roundRect">
                  <a:avLst>
                    <a:gd name="adj" fmla="val 11921"/>
                  </a:avLst>
                </a:prstGeom>
                <a:solidFill>
                  <a:schemeClr val="accent6">
                    <a:lumMod val="60000"/>
                    <a:lumOff val="40000"/>
                  </a:schemeClr>
                </a:solidFill>
                <a:ln w="38100">
                  <a:solidFill>
                    <a:schemeClr val="bg1"/>
                  </a:solidFill>
                  <a:round/>
                </a:ln>
                <a:effectLst/>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Freeform 39"/>
                <p:cNvSpPr/>
                <p:nvPr>
                  <p:custDataLst>
                    <p:tags r:id="rId4"/>
                  </p:custDataLst>
                </p:nvPr>
              </p:nvSpPr>
              <p:spPr bwMode="gray">
                <a:xfrm>
                  <a:off x="1048" y="1140"/>
                  <a:ext cx="379" cy="373"/>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w="0">
                  <a:noFill/>
                  <a:prstDash val="solid"/>
                  <a:round/>
                </a:ln>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Text Box 40"/>
                <p:cNvSpPr txBox="1"/>
                <p:nvPr>
                  <p:custDataLst>
                    <p:tags r:id="rId5"/>
                  </p:custDataLst>
                </p:nvPr>
              </p:nvSpPr>
              <p:spPr>
                <a:xfrm>
                  <a:off x="1033" y="1256"/>
                  <a:ext cx="659" cy="518"/>
                </a:xfrm>
                <a:prstGeom prst="rect">
                  <a:avLst/>
                </a:prstGeom>
                <a:noFill/>
                <a:ln w="9525">
                  <a:noFill/>
                </a:ln>
              </p:spPr>
              <p:txBody>
                <a:bodyPr>
                  <a:spAutoFit/>
                </a:bodyPr>
                <a:p>
                  <a:pPr algn="ctr" eaLnBrk="0" hangingPunct="0"/>
                  <a:r>
                    <a:rPr lang="zh-CN" altLang="en-US" sz="2000" dirty="0">
                      <a:latin typeface="黑体" panose="02010609060101010101" pitchFamily="49" charset="-122"/>
                      <a:ea typeface="黑体" panose="02010609060101010101" pitchFamily="49" charset="-122"/>
                      <a:sym typeface="+mn-ea"/>
                    </a:rPr>
                    <a:t>人性原罪</a:t>
                  </a:r>
                  <a:endParaRPr lang="zh-CN" altLang="en-US" sz="2000" dirty="0">
                    <a:latin typeface="黑体" panose="02010609060101010101" pitchFamily="49" charset="-122"/>
                    <a:ea typeface="黑体" panose="02010609060101010101" pitchFamily="49" charset="-122"/>
                    <a:sym typeface="+mn-ea"/>
                  </a:endParaRPr>
                </a:p>
                <a:p>
                  <a:pPr algn="ctr" eaLnBrk="0" hangingPunct="0"/>
                  <a:r>
                    <a:rPr lang="zh-CN" altLang="en-US" sz="2000" dirty="0">
                      <a:latin typeface="黑体" panose="02010609060101010101" pitchFamily="49" charset="-122"/>
                      <a:ea typeface="黑体" panose="02010609060101010101" pitchFamily="49" charset="-122"/>
                      <a:sym typeface="+mn-ea"/>
                    </a:rPr>
                    <a:t>思想</a:t>
                  </a:r>
                  <a:endParaRPr lang="en-US" altLang="zh-CN" sz="2000" b="1" dirty="0">
                    <a:latin typeface="黑体" panose="02010609060101010101" pitchFamily="49" charset="-122"/>
                    <a:ea typeface="黑体" panose="02010609060101010101" pitchFamily="49" charset="-122"/>
                  </a:endParaRPr>
                </a:p>
              </p:txBody>
            </p:sp>
          </p:grpSp>
          <p:sp>
            <p:nvSpPr>
              <p:cNvPr id="20501" name="Text Box 41"/>
              <p:cNvSpPr txBox="1"/>
              <p:nvPr>
                <p:custDataLst>
                  <p:tags r:id="rId6"/>
                </p:custDataLst>
              </p:nvPr>
            </p:nvSpPr>
            <p:spPr>
              <a:xfrm>
                <a:off x="1765" y="1076"/>
                <a:ext cx="3035" cy="879"/>
              </a:xfrm>
              <a:prstGeom prst="rect">
                <a:avLst/>
              </a:prstGeom>
              <a:noFill/>
              <a:ln w="9525">
                <a:noFill/>
              </a:ln>
            </p:spPr>
            <p:txBody>
              <a:bodyPr wrap="square">
                <a:spAutoFit/>
              </a:bodyPr>
              <a:p>
                <a:r>
                  <a:rPr lang="zh-CN" altLang="en-US" sz="2400" dirty="0">
                    <a:latin typeface="黑体" panose="02010609060101010101" pitchFamily="49" charset="-122"/>
                    <a:ea typeface="黑体" panose="02010609060101010101" pitchFamily="49" charset="-122"/>
                  </a:rPr>
                  <a:t>基督教教义，《圣经》亚当、夏娃、蛇。人易受诱惑，恶的天性必须用理性，外在的制度去约束。本意趋利避害。尼采</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权力意志</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a:t>
                </a:r>
                <a:endParaRPr lang="zh-CN" altLang="en-US" sz="2400" dirty="0">
                  <a:latin typeface="黑体" panose="02010609060101010101" pitchFamily="49" charset="-122"/>
                  <a:ea typeface="黑体" panose="02010609060101010101" pitchFamily="49" charset="-122"/>
                </a:endParaRPr>
              </a:p>
            </p:txBody>
          </p:sp>
        </p:grpSp>
        <p:grpSp>
          <p:nvGrpSpPr>
            <p:cNvPr id="20485" name="Group 42"/>
            <p:cNvGrpSpPr/>
            <p:nvPr/>
          </p:nvGrpSpPr>
          <p:grpSpPr>
            <a:xfrm>
              <a:off x="1056" y="2066"/>
              <a:ext cx="3696" cy="747"/>
              <a:chOff x="912" y="2017"/>
              <a:chExt cx="3984" cy="831"/>
            </a:xfrm>
          </p:grpSpPr>
          <p:sp>
            <p:nvSpPr>
              <p:cNvPr id="20493" name="AutoShape 43"/>
              <p:cNvSpPr/>
              <p:nvPr>
                <p:custDataLst>
                  <p:tags r:id="rId7"/>
                </p:custDataLst>
              </p:nvPr>
            </p:nvSpPr>
            <p:spPr>
              <a:xfrm>
                <a:off x="912" y="2017"/>
                <a:ext cx="3984" cy="831"/>
              </a:xfrm>
              <a:prstGeom prst="roundRect">
                <a:avLst>
                  <a:gd name="adj" fmla="val 10889"/>
                </a:avLst>
              </a:prstGeom>
              <a:gradFill rotWithShape="1">
                <a:gsLst>
                  <a:gs pos="0">
                    <a:srgbClr val="DDDDDD"/>
                  </a:gs>
                  <a:gs pos="50000">
                    <a:srgbClr val="F2F2F2"/>
                  </a:gs>
                  <a:gs pos="100000">
                    <a:srgbClr val="DDDDDD"/>
                  </a:gs>
                </a:gsLst>
                <a:lin ang="2700000" scaled="1"/>
                <a:tileRect/>
              </a:gradFill>
              <a:ln w="38100" cap="flat" cmpd="sng">
                <a:solidFill>
                  <a:srgbClr val="FFFFFF"/>
                </a:solidFill>
                <a:prstDash val="solid"/>
                <a:headEnd type="none" w="med" len="med"/>
                <a:tailEnd type="none" w="med" len="med"/>
              </a:ln>
              <a:effectLst>
                <a:outerShdw dist="135003" dir="2928844" algn="ctr" rotWithShape="0">
                  <a:srgbClr val="000000">
                    <a:alpha val="50000"/>
                  </a:srgbClr>
                </a:outerShdw>
              </a:effectLst>
            </p:spPr>
            <p:txBody>
              <a:bodyPr wrap="none" anchor="ctr"/>
              <a:p>
                <a:endParaRPr lang="zh-CN" altLang="en-US" dirty="0">
                  <a:latin typeface="Arial" panose="020B0604020202020204" pitchFamily="34" charset="0"/>
                </a:endParaRPr>
              </a:p>
            </p:txBody>
          </p:sp>
          <p:grpSp>
            <p:nvGrpSpPr>
              <p:cNvPr id="20494" name="Group 44"/>
              <p:cNvGrpSpPr/>
              <p:nvPr/>
            </p:nvGrpSpPr>
            <p:grpSpPr>
              <a:xfrm>
                <a:off x="999" y="2102"/>
                <a:ext cx="693" cy="743"/>
                <a:chOff x="999" y="2102"/>
                <a:chExt cx="693" cy="743"/>
              </a:xfrm>
            </p:grpSpPr>
            <p:sp>
              <p:nvSpPr>
                <p:cNvPr id="20" name="AutoShape 45"/>
                <p:cNvSpPr>
                  <a:spLocks noChangeArrowheads="1"/>
                </p:cNvSpPr>
                <p:nvPr>
                  <p:custDataLst>
                    <p:tags r:id="rId8"/>
                  </p:custDataLst>
                </p:nvPr>
              </p:nvSpPr>
              <p:spPr bwMode="gray">
                <a:xfrm>
                  <a:off x="999" y="2102"/>
                  <a:ext cx="693" cy="743"/>
                </a:xfrm>
                <a:prstGeom prst="roundRect">
                  <a:avLst>
                    <a:gd name="adj" fmla="val 11921"/>
                  </a:avLst>
                </a:prstGeom>
                <a:gradFill rotWithShape="1">
                  <a:gsLst>
                    <a:gs pos="0">
                      <a:schemeClr val="hlink">
                        <a:gamma/>
                        <a:tint val="72549"/>
                        <a:invGamma/>
                      </a:schemeClr>
                    </a:gs>
                    <a:gs pos="100000">
                      <a:schemeClr val="hlink"/>
                    </a:gs>
                  </a:gsLst>
                  <a:lin ang="5400000" scaled="1"/>
                </a:gradFill>
                <a:ln w="38100">
                  <a:solidFill>
                    <a:schemeClr val="bg1"/>
                  </a:solidFill>
                  <a:round/>
                </a:ln>
                <a:effectLst/>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Freeform 46"/>
                <p:cNvSpPr/>
                <p:nvPr>
                  <p:custDataLst>
                    <p:tags r:id="rId9"/>
                  </p:custDataLst>
                </p:nvPr>
              </p:nvSpPr>
              <p:spPr bwMode="gray">
                <a:xfrm>
                  <a:off x="1048" y="2145"/>
                  <a:ext cx="383" cy="375"/>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2353"/>
                        <a:invGamma/>
                      </a:schemeClr>
                    </a:gs>
                    <a:gs pos="100000">
                      <a:schemeClr val="hlink">
                        <a:alpha val="0"/>
                      </a:schemeClr>
                    </a:gs>
                  </a:gsLst>
                  <a:lin ang="2700000" scaled="1"/>
                </a:gradFill>
                <a:ln w="0">
                  <a:noFill/>
                  <a:prstDash val="solid"/>
                  <a:round/>
                </a:ln>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498" name="Text Box 47"/>
                <p:cNvSpPr txBox="1"/>
                <p:nvPr>
                  <p:custDataLst>
                    <p:tags r:id="rId10"/>
                  </p:custDataLst>
                </p:nvPr>
              </p:nvSpPr>
              <p:spPr>
                <a:xfrm>
                  <a:off x="1071" y="2250"/>
                  <a:ext cx="528" cy="518"/>
                </a:xfrm>
                <a:prstGeom prst="rect">
                  <a:avLst/>
                </a:prstGeom>
                <a:noFill/>
                <a:ln w="9525">
                  <a:noFill/>
                </a:ln>
              </p:spPr>
              <p:txBody>
                <a:bodyPr wrap="square">
                  <a:spAutoFit/>
                </a:bodyPr>
                <a:p>
                  <a:pPr algn="ctr" eaLnBrk="0" hangingPunct="0"/>
                  <a:r>
                    <a:rPr lang="zh-CN" altLang="en-US" sz="2000" dirty="0">
                      <a:latin typeface="黑体" panose="02010609060101010101" pitchFamily="49" charset="-122"/>
                      <a:ea typeface="黑体" panose="02010609060101010101" pitchFamily="49" charset="-122"/>
                      <a:sym typeface="+mn-ea"/>
                    </a:rPr>
                    <a:t>权力原罪思想</a:t>
                  </a:r>
                  <a:endParaRPr lang="en-US" altLang="zh-CN" sz="2000" b="1" dirty="0">
                    <a:latin typeface="黑体" panose="02010609060101010101" pitchFamily="49" charset="-122"/>
                    <a:ea typeface="黑体" panose="02010609060101010101" pitchFamily="49" charset="-122"/>
                  </a:endParaRPr>
                </a:p>
              </p:txBody>
            </p:sp>
          </p:grpSp>
          <p:sp>
            <p:nvSpPr>
              <p:cNvPr id="20495" name="Text Box 48"/>
              <p:cNvSpPr txBox="1"/>
              <p:nvPr>
                <p:custDataLst>
                  <p:tags r:id="rId11"/>
                </p:custDataLst>
              </p:nvPr>
            </p:nvSpPr>
            <p:spPr>
              <a:xfrm>
                <a:off x="1765" y="2140"/>
                <a:ext cx="3035" cy="609"/>
              </a:xfrm>
              <a:prstGeom prst="rect">
                <a:avLst/>
              </a:prstGeom>
              <a:noFill/>
              <a:ln w="9525">
                <a:noFill/>
              </a:ln>
            </p:spPr>
            <p:txBody>
              <a:bodyPr wrap="square">
                <a:spAutoFit/>
              </a:bodyPr>
              <a:p>
                <a:pPr eaLnBrk="0" hangingPunct="0"/>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权力有作恶和被滥用的自然本性</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绝对的权力导致绝对的腐败</a:t>
                </a:r>
                <a:r>
                  <a:rPr lang="en-US" altLang="zh-CN" sz="2400" dirty="0">
                    <a:latin typeface="黑体" panose="02010609060101010101" pitchFamily="49" charset="-122"/>
                    <a:ea typeface="黑体" panose="02010609060101010101" pitchFamily="49" charset="-122"/>
                  </a:rPr>
                  <a:t>”</a:t>
                </a:r>
                <a:endParaRPr lang="en-US" altLang="zh-CN" sz="2400" dirty="0">
                  <a:latin typeface="黑体" panose="02010609060101010101" pitchFamily="49" charset="-122"/>
                  <a:ea typeface="黑体" panose="02010609060101010101" pitchFamily="49" charset="-122"/>
                </a:endParaRPr>
              </a:p>
            </p:txBody>
          </p:sp>
        </p:grpSp>
        <p:grpSp>
          <p:nvGrpSpPr>
            <p:cNvPr id="20486" name="Group 49"/>
            <p:cNvGrpSpPr/>
            <p:nvPr/>
          </p:nvGrpSpPr>
          <p:grpSpPr>
            <a:xfrm>
              <a:off x="1057" y="3045"/>
              <a:ext cx="3695" cy="823"/>
              <a:chOff x="912" y="3035"/>
              <a:chExt cx="3984" cy="912"/>
            </a:xfrm>
          </p:grpSpPr>
          <p:sp>
            <p:nvSpPr>
              <p:cNvPr id="20487" name="AutoShape 50"/>
              <p:cNvSpPr/>
              <p:nvPr>
                <p:custDataLst>
                  <p:tags r:id="rId12"/>
                </p:custDataLst>
              </p:nvPr>
            </p:nvSpPr>
            <p:spPr>
              <a:xfrm>
                <a:off x="912" y="3035"/>
                <a:ext cx="3984" cy="912"/>
              </a:xfrm>
              <a:prstGeom prst="roundRect">
                <a:avLst>
                  <a:gd name="adj" fmla="val 10889"/>
                </a:avLst>
              </a:prstGeom>
              <a:gradFill rotWithShape="1">
                <a:gsLst>
                  <a:gs pos="0">
                    <a:srgbClr val="DDDDDD"/>
                  </a:gs>
                  <a:gs pos="50000">
                    <a:srgbClr val="EEEEEE"/>
                  </a:gs>
                  <a:gs pos="100000">
                    <a:srgbClr val="DDDDDD"/>
                  </a:gs>
                </a:gsLst>
                <a:lin ang="2700000" scaled="1"/>
                <a:tileRect/>
              </a:gradFill>
              <a:ln w="38100" cap="flat" cmpd="sng">
                <a:solidFill>
                  <a:srgbClr val="FFFFFF"/>
                </a:solidFill>
                <a:prstDash val="solid"/>
                <a:headEnd type="none" w="med" len="med"/>
                <a:tailEnd type="none" w="med" len="med"/>
              </a:ln>
              <a:effectLst>
                <a:outerShdw dist="135003" dir="2928844" algn="ctr" rotWithShape="0">
                  <a:srgbClr val="000000">
                    <a:alpha val="50000"/>
                  </a:srgbClr>
                </a:outerShdw>
              </a:effectLst>
            </p:spPr>
            <p:txBody>
              <a:bodyPr wrap="none" anchor="ctr"/>
              <a:p>
                <a:endParaRPr lang="zh-CN" altLang="en-US" dirty="0">
                  <a:latin typeface="Arial" panose="020B0604020202020204" pitchFamily="34" charset="0"/>
                </a:endParaRPr>
              </a:p>
            </p:txBody>
          </p:sp>
          <p:grpSp>
            <p:nvGrpSpPr>
              <p:cNvPr id="20488" name="Group 51"/>
              <p:cNvGrpSpPr/>
              <p:nvPr/>
            </p:nvGrpSpPr>
            <p:grpSpPr>
              <a:xfrm>
                <a:off x="996" y="3115"/>
                <a:ext cx="695" cy="750"/>
                <a:chOff x="996" y="3115"/>
                <a:chExt cx="695" cy="750"/>
              </a:xfrm>
            </p:grpSpPr>
            <p:sp>
              <p:nvSpPr>
                <p:cNvPr id="14" name="AutoShape 52"/>
                <p:cNvSpPr>
                  <a:spLocks noChangeArrowheads="1"/>
                </p:cNvSpPr>
                <p:nvPr>
                  <p:custDataLst>
                    <p:tags r:id="rId13"/>
                  </p:custDataLst>
                </p:nvPr>
              </p:nvSpPr>
              <p:spPr bwMode="gray">
                <a:xfrm>
                  <a:off x="996" y="3115"/>
                  <a:ext cx="695" cy="750"/>
                </a:xfrm>
                <a:prstGeom prst="roundRect">
                  <a:avLst>
                    <a:gd name="adj" fmla="val 11921"/>
                  </a:avLst>
                </a:prstGeom>
                <a:gradFill rotWithShape="1">
                  <a:gsLst>
                    <a:gs pos="0">
                      <a:schemeClr val="accent2">
                        <a:gamma/>
                        <a:tint val="63529"/>
                        <a:invGamma/>
                      </a:schemeClr>
                    </a:gs>
                    <a:gs pos="100000">
                      <a:schemeClr val="accent2"/>
                    </a:gs>
                  </a:gsLst>
                  <a:lin ang="5400000" scaled="1"/>
                </a:gradFill>
                <a:ln w="38100">
                  <a:solidFill>
                    <a:schemeClr val="bg1"/>
                  </a:solidFill>
                  <a:round/>
                </a:ln>
                <a:effectLst/>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 name="Freeform 53"/>
                <p:cNvSpPr/>
                <p:nvPr>
                  <p:custDataLst>
                    <p:tags r:id="rId14"/>
                  </p:custDataLst>
                </p:nvPr>
              </p:nvSpPr>
              <p:spPr bwMode="gray">
                <a:xfrm>
                  <a:off x="1041" y="3170"/>
                  <a:ext cx="382" cy="372"/>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100000">
                      <a:schemeClr val="accent2">
                        <a:alpha val="0"/>
                      </a:schemeClr>
                    </a:gs>
                  </a:gsLst>
                  <a:lin ang="2700000" scaled="1"/>
                </a:gradFill>
                <a:ln w="0">
                  <a:noFill/>
                  <a:prstDash val="solid"/>
                  <a:round/>
                </a:ln>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492" name="Text Box 54"/>
                <p:cNvSpPr txBox="1"/>
                <p:nvPr>
                  <p:custDataLst>
                    <p:tags r:id="rId15"/>
                  </p:custDataLst>
                </p:nvPr>
              </p:nvSpPr>
              <p:spPr>
                <a:xfrm>
                  <a:off x="1032" y="3240"/>
                  <a:ext cx="566" cy="516"/>
                </a:xfrm>
                <a:prstGeom prst="rect">
                  <a:avLst/>
                </a:prstGeom>
                <a:noFill/>
                <a:ln w="9525">
                  <a:noFill/>
                </a:ln>
              </p:spPr>
              <p:txBody>
                <a:bodyPr wrap="square">
                  <a:spAutoFit/>
                </a:bodyPr>
                <a:p>
                  <a:pPr algn="ctr" eaLnBrk="0" hangingPunct="0"/>
                  <a:r>
                    <a:rPr lang="zh-CN" altLang="en-US" sz="2000" dirty="0">
                      <a:latin typeface="黑体" panose="02010609060101010101" pitchFamily="49" charset="-122"/>
                      <a:ea typeface="黑体" panose="02010609060101010101" pitchFamily="49" charset="-122"/>
                      <a:sym typeface="+mn-ea"/>
                    </a:rPr>
                    <a:t>政治原罪思想</a:t>
                  </a:r>
                  <a:endParaRPr lang="en-US" altLang="zh-CN" sz="2000" b="1" dirty="0">
                    <a:latin typeface="黑体" panose="02010609060101010101" pitchFamily="49" charset="-122"/>
                    <a:ea typeface="黑体" panose="02010609060101010101" pitchFamily="49" charset="-122"/>
                  </a:endParaRPr>
                </a:p>
              </p:txBody>
            </p:sp>
          </p:grpSp>
          <p:sp>
            <p:nvSpPr>
              <p:cNvPr id="20489" name="Text Box 55"/>
              <p:cNvSpPr txBox="1"/>
              <p:nvPr>
                <p:custDataLst>
                  <p:tags r:id="rId16"/>
                </p:custDataLst>
              </p:nvPr>
            </p:nvSpPr>
            <p:spPr>
              <a:xfrm>
                <a:off x="1764" y="3092"/>
                <a:ext cx="3072" cy="741"/>
              </a:xfrm>
              <a:prstGeom prst="rect">
                <a:avLst/>
              </a:prstGeom>
              <a:noFill/>
              <a:ln w="9525">
                <a:noFill/>
              </a:ln>
            </p:spPr>
            <p:txBody>
              <a:bodyPr wrap="square">
                <a:spAutoFit/>
              </a:bodyPr>
              <a:p>
                <a:pPr eaLnBrk="0" hangingPunct="0"/>
                <a:r>
                  <a:rPr lang="zh-CN" altLang="en-US" sz="2000" b="1" dirty="0">
                    <a:solidFill>
                      <a:srgbClr val="000000"/>
                    </a:solidFill>
                    <a:latin typeface="Arial" panose="020B0604020202020204" pitchFamily="34" charset="0"/>
                    <a:ea typeface="宋体" panose="02010600030101010101" pitchFamily="2" charset="-122"/>
                  </a:rPr>
                  <a:t>人有趋利避害的本性，公权力有腐败的本性，由这样的人掌握这样的权力，公权力先天就带有了恶性，掌握公权力的人在获取和使用公权力的过程中会做出种种恶行。</a:t>
                </a:r>
                <a:endParaRPr lang="zh-CN" altLang="en-US" sz="2000" b="1" dirty="0">
                  <a:solidFill>
                    <a:srgbClr val="000000"/>
                  </a:solidFill>
                  <a:latin typeface="Arial" panose="020B0604020202020204" pitchFamily="34" charset="0"/>
                  <a:ea typeface="宋体" panose="02010600030101010101" pitchFamily="2" charset="-122"/>
                </a:endParaRPr>
              </a:p>
            </p:txBody>
          </p:sp>
        </p:grpSp>
      </p:gr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445" y="-4445"/>
            <a:ext cx="12201525" cy="6867525"/>
          </a:xfrm>
          <a:prstGeom prst="rect">
            <a:avLst/>
          </a:prstGeom>
        </p:spPr>
      </p:pic>
      <p:sp>
        <p:nvSpPr>
          <p:cNvPr id="15362" name="标题 1"/>
          <p:cNvSpPr>
            <a:spLocks noGrp="1"/>
          </p:cNvSpPr>
          <p:nvPr>
            <p:ph type="title"/>
          </p:nvPr>
        </p:nvSpPr>
        <p:spPr>
          <a:xfrm>
            <a:off x="429895" y="0"/>
            <a:ext cx="10515600" cy="1325563"/>
          </a:xfrm>
          <a:noFill/>
          <a:ln>
            <a:noFill/>
          </a:ln>
        </p:spPr>
        <p:txBody>
          <a:bodyPr vert="horz" wrap="square" lIns="91440" tIns="45720" rIns="91440" bIns="45720" anchor="b"/>
          <a:lstStyle/>
          <a:p>
            <a:pPr eaLnBrk="1" hangingPunct="1"/>
            <a:r>
              <a:rPr lang="zh-CN" altLang="en-US" b="1" dirty="0">
                <a:solidFill>
                  <a:schemeClr val="tx1"/>
                </a:solidFill>
                <a:latin typeface="汉仪程行简" panose="00020600040101010101" charset="-122"/>
                <a:ea typeface="汉仪程行简" panose="00020600040101010101" charset="-122"/>
              </a:rPr>
              <a:t>三、国外监督思想综述</a:t>
            </a:r>
            <a:endParaRPr lang="zh-CN" altLang="en-US" sz="3200" b="1" dirty="0">
              <a:solidFill>
                <a:schemeClr val="accent6"/>
              </a:solidFill>
              <a:latin typeface="汉仪程行简" panose="00020600040101010101" charset="-122"/>
              <a:ea typeface="汉仪程行简" panose="00020600040101010101" charset="-122"/>
            </a:endParaRPr>
          </a:p>
        </p:txBody>
      </p:sp>
      <p:sp>
        <p:nvSpPr>
          <p:cNvPr id="15363" name="内容占位符 2" descr="7b0a202020202262756c6c6574223a20227b5c2263617465676f727949645c223a31303030362c5c2274656d706c61746549645c223a32303233313438317d220a7d0a"/>
          <p:cNvSpPr>
            <a:spLocks noGrp="1"/>
          </p:cNvSpPr>
          <p:nvPr>
            <p:ph sz="quarter" idx="1"/>
          </p:nvPr>
        </p:nvSpPr>
        <p:spPr>
          <a:xfrm>
            <a:off x="590550" y="1380490"/>
            <a:ext cx="11214735" cy="5476875"/>
          </a:xfrm>
        </p:spPr>
        <p:txBody>
          <a:bodyPr vert="horz" wrap="square" lIns="91440" tIns="45720" rIns="91440" bIns="45720" anchor="t">
            <a:normAutofit fontScale="90000"/>
          </a:bodyPr>
          <a:lstStyle/>
          <a:p>
            <a:pPr marL="0" indent="0" eaLnBrk="1" hangingPunct="1">
              <a:lnSpc>
                <a:spcPct val="130000"/>
              </a:lnSpc>
              <a:buClr>
                <a:schemeClr val="accent1"/>
              </a:buClr>
              <a:buSzPct val="70000"/>
              <a:buFont typeface="Wingdings" panose="05000000000000000000" pitchFamily="2" charset="2"/>
              <a:buNone/>
            </a:pPr>
            <a:r>
              <a:rPr lang="zh-CN" altLang="en-US" dirty="0">
                <a:latin typeface="汉仪颜楷简" panose="00020600040101010101" charset="-122"/>
                <a:ea typeface="汉仪颜楷简" panose="00020600040101010101" charset="-122"/>
                <a:cs typeface="汉仪颜楷简" panose="00020600040101010101" charset="-122"/>
                <a:sym typeface="Wingdings" panose="05000000000000000000" pitchFamily="2" charset="2"/>
              </a:rPr>
              <a:t>（</a:t>
            </a: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二</a:t>
            </a:r>
            <a:r>
              <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zh-CN" altLang="en-US" b="1"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法治主义监督思想</a:t>
            </a:r>
            <a:br>
              <a:rPr lang="en-US"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br>
            <a:r>
              <a:rPr lang="en-US"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 </a:t>
            </a:r>
            <a:r>
              <a:rPr lang="zh-CN" altLang="en-US" dirty="0">
                <a:latin typeface="黑体" panose="02010609060101010101" pitchFamily="49" charset="-122"/>
                <a:ea typeface="黑体" panose="02010609060101010101" pitchFamily="49" charset="-122"/>
                <a:sym typeface="+mn-ea"/>
              </a:rPr>
              <a:t>法治主义监督思想追溯到古希腊柏拉图和亚里士多德的政治哲学</a:t>
            </a:r>
            <a:r>
              <a:rPr lang="zh-CN" altLang="en-US" dirty="0" smtClean="0">
                <a:latin typeface="黑体" panose="02010609060101010101" pitchFamily="49" charset="-122"/>
                <a:ea typeface="黑体" panose="02010609060101010101" pitchFamily="49" charset="-122"/>
                <a:sym typeface="+mn-ea"/>
              </a:rPr>
              <a:t>。</a:t>
            </a:r>
            <a:endParaRPr lang="zh-CN" altLang="en-US" dirty="0" smtClean="0">
              <a:latin typeface="黑体" panose="02010609060101010101" pitchFamily="49" charset="-122"/>
              <a:ea typeface="黑体" panose="02010609060101010101" pitchFamily="49" charset="-122"/>
              <a:sym typeface="+mn-ea"/>
            </a:endParaRPr>
          </a:p>
          <a:p>
            <a:pPr marL="0" indent="0" eaLnBrk="1" hangingPunct="1">
              <a:lnSpc>
                <a:spcPct val="130000"/>
              </a:lnSpc>
              <a:buClr>
                <a:schemeClr val="accent1"/>
              </a:buClr>
              <a:buSzPct val="70000"/>
              <a:buFont typeface="Wingdings" panose="05000000000000000000" pitchFamily="2" charset="2"/>
              <a:buNone/>
            </a:pP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近代法治主义思想主义内容：</a:t>
            </a:r>
            <a:endPar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lnSpc>
                <a:spcPct val="130000"/>
              </a:lnSpc>
              <a:buClr>
                <a:schemeClr val="accent1"/>
              </a:buClr>
              <a:buSzPct val="70000"/>
              <a:buFont typeface="Wingdings" panose="05000000000000000000" charset="0"/>
              <a:buChar char="Ø"/>
            </a:pP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法律至上，任何组织和个人都要服从，不能凌驾于法律之上。</a:t>
            </a:r>
            <a:endPar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lnSpc>
                <a:spcPct val="130000"/>
              </a:lnSpc>
              <a:buClr>
                <a:schemeClr val="accent1"/>
              </a:buClr>
              <a:buSzPct val="70000"/>
              <a:buFont typeface="Wingdings" panose="05000000000000000000" charset="0"/>
              <a:buChar char="Ø"/>
            </a:pP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法律面前人人平等，任何人都必须接受法律约束而不能享有特权。</a:t>
            </a:r>
            <a:endPar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lnSpc>
                <a:spcPct val="130000"/>
              </a:lnSpc>
              <a:buClr>
                <a:schemeClr val="accent1"/>
              </a:buClr>
              <a:buSzPct val="70000"/>
              <a:buFont typeface="Wingdings" panose="05000000000000000000" charset="0"/>
              <a:buChar char="Ø"/>
            </a:pP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通过制定宪法和法律为权力行使划定边界，并保护和扩大个人的自由权利。</a:t>
            </a:r>
            <a:endPar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lnSpc>
                <a:spcPct val="130000"/>
              </a:lnSpc>
              <a:buClr>
                <a:schemeClr val="accent1"/>
              </a:buClr>
              <a:buSzPct val="70000"/>
              <a:buFont typeface="Wingdings" panose="05000000000000000000" charset="0"/>
              <a:buChar char="Ø"/>
            </a:pP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防止腐败必须以权力制约权力，而以法律制约权力是现实的制度形式。</a:t>
            </a:r>
            <a:endPar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marL="0" indent="0" eaLnBrk="1" hangingPunct="1">
              <a:lnSpc>
                <a:spcPct val="130000"/>
              </a:lnSpc>
              <a:buClr>
                <a:schemeClr val="accent1"/>
              </a:buClr>
              <a:buSzPct val="70000"/>
              <a:buFont typeface="Wingdings" panose="05000000000000000000" charset="0"/>
              <a:buNone/>
            </a:pPr>
            <a:r>
              <a:rPr lang="zh-CN" altLang="en-US" dirty="0">
                <a:latin typeface="黑体" panose="02010609060101010101" pitchFamily="49" charset="-122"/>
                <a:ea typeface="黑体" panose="02010609060101010101" pitchFamily="49" charset="-122"/>
              </a:rPr>
              <a:t>法治主义监督思想是三权分立和制衡理论的重要思想来源，也是多国宪法至上原则和有限政府理论的直接基础。</a:t>
            </a:r>
            <a:endParaRPr lang="zh-CN" altLang="en-US" dirty="0">
              <a:latin typeface="黑体" panose="02010609060101010101" pitchFamily="49" charset="-122"/>
              <a:ea typeface="黑体" panose="02010609060101010101" pitchFamily="49" charset="-122"/>
            </a:endParaRPr>
          </a:p>
        </p:txBody>
      </p:sp>
      <p:pic>
        <p:nvPicPr>
          <p:cNvPr id="103" name="图片 102"/>
          <p:cNvPicPr/>
          <p:nvPr>
            <p:custDataLst>
              <p:tags r:id="rId2"/>
            </p:custDataLst>
          </p:nvPr>
        </p:nvPicPr>
        <p:blipFill>
          <a:blip r:embed="rId3"/>
          <a:stretch>
            <a:fillRect/>
          </a:stretch>
        </p:blipFill>
        <p:spPr>
          <a:xfrm>
            <a:off x="9265920" y="85725"/>
            <a:ext cx="2926080" cy="1950720"/>
          </a:xfrm>
          <a:prstGeom prst="rect">
            <a:avLst/>
          </a:prstGeom>
          <a:noFill/>
          <a:ln w="9525">
            <a:noFill/>
          </a:ln>
        </p:spPr>
      </p:pic>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445" y="-4445"/>
            <a:ext cx="12201525" cy="6867525"/>
          </a:xfrm>
          <a:prstGeom prst="rect">
            <a:avLst/>
          </a:prstGeom>
        </p:spPr>
      </p:pic>
      <p:sp>
        <p:nvSpPr>
          <p:cNvPr id="15362" name="标题 1"/>
          <p:cNvSpPr>
            <a:spLocks noGrp="1"/>
          </p:cNvSpPr>
          <p:nvPr>
            <p:ph type="title"/>
          </p:nvPr>
        </p:nvSpPr>
        <p:spPr>
          <a:xfrm>
            <a:off x="429895" y="0"/>
            <a:ext cx="10515600" cy="1325563"/>
          </a:xfrm>
          <a:noFill/>
          <a:ln>
            <a:noFill/>
          </a:ln>
        </p:spPr>
        <p:txBody>
          <a:bodyPr vert="horz" wrap="square" lIns="91440" tIns="45720" rIns="91440" bIns="45720" anchor="b"/>
          <a:lstStyle/>
          <a:p>
            <a:pPr eaLnBrk="1" hangingPunct="1"/>
            <a:r>
              <a:rPr lang="zh-CN" altLang="en-US" b="1" dirty="0">
                <a:solidFill>
                  <a:schemeClr val="tx1"/>
                </a:solidFill>
                <a:latin typeface="汉仪程行简" panose="00020600040101010101" charset="-122"/>
                <a:ea typeface="汉仪程行简" panose="00020600040101010101" charset="-122"/>
              </a:rPr>
              <a:t>三、国外监督思想综述</a:t>
            </a:r>
            <a:endParaRPr lang="zh-CN" altLang="en-US" sz="3200" b="1" dirty="0">
              <a:solidFill>
                <a:schemeClr val="accent6"/>
              </a:solidFill>
              <a:latin typeface="汉仪程行简" panose="00020600040101010101" charset="-122"/>
              <a:ea typeface="汉仪程行简" panose="00020600040101010101" charset="-122"/>
            </a:endParaRPr>
          </a:p>
        </p:txBody>
      </p:sp>
      <p:sp>
        <p:nvSpPr>
          <p:cNvPr id="15363" name="内容占位符 2" descr="7b0a202020202262756c6c6574223a20227b5c2263617465676f727949645c223a31303030362c5c2274656d706c61746549645c223a32303233313438317d220a7d0a"/>
          <p:cNvSpPr>
            <a:spLocks noGrp="1"/>
          </p:cNvSpPr>
          <p:nvPr>
            <p:ph sz="quarter" idx="1"/>
          </p:nvPr>
        </p:nvSpPr>
        <p:spPr>
          <a:xfrm>
            <a:off x="590550" y="1380490"/>
            <a:ext cx="10740390" cy="5342890"/>
          </a:xfrm>
        </p:spPr>
        <p:txBody>
          <a:bodyPr vert="horz" wrap="square" lIns="91440" tIns="45720" rIns="91440" bIns="45720" anchor="t">
            <a:normAutofit lnSpcReduction="20000"/>
          </a:bodyPr>
          <a:lstStyle/>
          <a:p>
            <a:pPr marL="0" indent="0" eaLnBrk="1" hangingPunct="1">
              <a:lnSpc>
                <a:spcPct val="130000"/>
              </a:lnSpc>
              <a:buClr>
                <a:schemeClr val="accent1"/>
              </a:buClr>
              <a:buSzPct val="70000"/>
              <a:buNone/>
            </a:pPr>
            <a:r>
              <a:rPr lang="zh-CN" altLang="en-US" dirty="0">
                <a:latin typeface="汉仪颜楷简" panose="00020600040101010101" charset="-122"/>
                <a:ea typeface="汉仪颜楷简" panose="00020600040101010101" charset="-122"/>
                <a:cs typeface="汉仪颜楷简" panose="00020600040101010101" charset="-122"/>
                <a:sym typeface="Wingdings" panose="05000000000000000000" pitchFamily="2" charset="2"/>
              </a:rPr>
              <a:t>（</a:t>
            </a: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三</a:t>
            </a:r>
            <a:r>
              <a:rPr lang="zh-CN"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zh-CN" altLang="en-US" b="1"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自由主义监督思想</a:t>
            </a:r>
            <a:endParaRPr lang="en-US" altLang="zh-CN"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lnSpc>
                <a:spcPct val="130000"/>
              </a:lnSpc>
              <a:buClr>
                <a:schemeClr val="accent1"/>
              </a:buClr>
              <a:buSzPct val="70000"/>
            </a:pP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从限制公权力行使范围的角度探讨对公权力的约束机制，强调公权力的行使界限。</a:t>
            </a:r>
            <a:endPar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lnSpc>
                <a:spcPct val="130000"/>
              </a:lnSpc>
              <a:buClr>
                <a:schemeClr val="accent1"/>
              </a:buClr>
              <a:buSzPct val="70000"/>
            </a:pP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认为由于权力滥用具有不可避免性，因此不仅要强调对公权力的行使过程、行使结果进行监督与约束，还要</a:t>
            </a:r>
            <a:r>
              <a:rPr lang="zh-CN" altLang="en-US" dirty="0">
                <a:solidFill>
                  <a:srgbClr val="FF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从公权力的源头防止权力的滥用，将公权力的行使限定在最小范围内，以实现对权力的约束</a:t>
            </a:r>
            <a:r>
              <a:rPr lang="zh-CN" altLang="en-US"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endParaRPr lang="zh-CN" altLang="en-US" dirty="0">
              <a:latin typeface="汉仪颜楷简" panose="00020600040101010101" charset="-122"/>
              <a:ea typeface="汉仪颜楷简" panose="00020600040101010101" charset="-122"/>
              <a:cs typeface="汉仪颜楷简" panose="00020600040101010101" charset="-122"/>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a:extLst>
              <a:ext uri="{28A0092B-C50C-407E-A947-70E740481C1C}">
                <a14:useLocalDpi xmlns:a14="http://schemas.microsoft.com/office/drawing/2010/main" val="0"/>
              </a:ext>
            </a:extLst>
          </a:blip>
          <a:srcRect l="19251" r="25194"/>
          <a:stretch>
            <a:fillRect/>
          </a:stretch>
        </p:blipFill>
        <p:spPr>
          <a:xfrm>
            <a:off x="0" y="0"/>
            <a:ext cx="12192000" cy="6858000"/>
          </a:xfrm>
          <a:prstGeom prst="rect">
            <a:avLst/>
          </a:prstGeom>
        </p:spPr>
      </p:pic>
      <p:grpSp>
        <p:nvGrpSpPr>
          <p:cNvPr id="9" name="组合 8"/>
          <p:cNvGrpSpPr/>
          <p:nvPr/>
        </p:nvGrpSpPr>
        <p:grpSpPr>
          <a:xfrm>
            <a:off x="1240536" y="874471"/>
            <a:ext cx="9710928" cy="5858924"/>
            <a:chOff x="3016911" y="950976"/>
            <a:chExt cx="9175089" cy="5535635"/>
          </a:xfrm>
        </p:grpSpPr>
        <p:grpSp>
          <p:nvGrpSpPr>
            <p:cNvPr id="4" name="Group 22"/>
            <p:cNvGrpSpPr/>
            <p:nvPr/>
          </p:nvGrpSpPr>
          <p:grpSpPr>
            <a:xfrm>
              <a:off x="3016911" y="950976"/>
              <a:ext cx="9175089" cy="5535635"/>
              <a:chOff x="2392014" y="1138727"/>
              <a:chExt cx="4388572" cy="2647847"/>
            </a:xfrm>
          </p:grpSpPr>
          <p:pic>
            <p:nvPicPr>
              <p:cNvPr id="6" name="Picture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2014" y="1138727"/>
                <a:ext cx="4388572" cy="2647847"/>
              </a:xfrm>
              <a:prstGeom prst="rect">
                <a:avLst/>
              </a:prstGeom>
            </p:spPr>
          </p:pic>
          <p:sp>
            <p:nvSpPr>
              <p:cNvPr id="7" name="Rectangle 32"/>
              <p:cNvSpPr/>
              <p:nvPr/>
            </p:nvSpPr>
            <p:spPr>
              <a:xfrm>
                <a:off x="2908092" y="1313332"/>
                <a:ext cx="3310128" cy="2049481"/>
              </a:xfrm>
              <a:prstGeom prst="rect">
                <a:avLst/>
              </a:prstGeom>
              <a:solidFill>
                <a:srgbClr val="558ED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1088390" rtl="0" eaLnBrk="1" latinLnBrk="0" hangingPunct="1">
                  <a:defRPr sz="2100" kern="1200">
                    <a:solidFill>
                      <a:schemeClr val="lt1"/>
                    </a:solidFill>
                    <a:latin typeface="+mn-lt"/>
                    <a:ea typeface="+mn-ea"/>
                    <a:cs typeface="+mn-cs"/>
                  </a:defRPr>
                </a:lvl1pPr>
                <a:lvl2pPr marL="544195" algn="l" defTabSz="1088390" rtl="0" eaLnBrk="1" latinLnBrk="0" hangingPunct="1">
                  <a:defRPr sz="2100" kern="1200">
                    <a:solidFill>
                      <a:schemeClr val="lt1"/>
                    </a:solidFill>
                    <a:latin typeface="+mn-lt"/>
                    <a:ea typeface="+mn-ea"/>
                    <a:cs typeface="+mn-cs"/>
                  </a:defRPr>
                </a:lvl2pPr>
                <a:lvl3pPr marL="1088390" algn="l" defTabSz="1088390" rtl="0" eaLnBrk="1" latinLnBrk="0" hangingPunct="1">
                  <a:defRPr sz="2100" kern="1200">
                    <a:solidFill>
                      <a:schemeClr val="lt1"/>
                    </a:solidFill>
                    <a:latin typeface="+mn-lt"/>
                    <a:ea typeface="+mn-ea"/>
                    <a:cs typeface="+mn-cs"/>
                  </a:defRPr>
                </a:lvl3pPr>
                <a:lvl4pPr marL="1633220" algn="l" defTabSz="1088390" rtl="0" eaLnBrk="1" latinLnBrk="0" hangingPunct="1">
                  <a:defRPr sz="2100" kern="1200">
                    <a:solidFill>
                      <a:schemeClr val="lt1"/>
                    </a:solidFill>
                    <a:latin typeface="+mn-lt"/>
                    <a:ea typeface="+mn-ea"/>
                    <a:cs typeface="+mn-cs"/>
                  </a:defRPr>
                </a:lvl4pPr>
                <a:lvl5pPr marL="2177415" algn="l" defTabSz="1088390" rtl="0" eaLnBrk="1" latinLnBrk="0" hangingPunct="1">
                  <a:defRPr sz="2100" kern="1200">
                    <a:solidFill>
                      <a:schemeClr val="lt1"/>
                    </a:solidFill>
                    <a:latin typeface="+mn-lt"/>
                    <a:ea typeface="+mn-ea"/>
                    <a:cs typeface="+mn-cs"/>
                  </a:defRPr>
                </a:lvl5pPr>
                <a:lvl6pPr marL="2721610" algn="l" defTabSz="1088390" rtl="0" eaLnBrk="1" latinLnBrk="0" hangingPunct="1">
                  <a:defRPr sz="2100" kern="1200">
                    <a:solidFill>
                      <a:schemeClr val="lt1"/>
                    </a:solidFill>
                    <a:latin typeface="+mn-lt"/>
                    <a:ea typeface="+mn-ea"/>
                    <a:cs typeface="+mn-cs"/>
                  </a:defRPr>
                </a:lvl6pPr>
                <a:lvl7pPr marL="3265805" algn="l" defTabSz="1088390" rtl="0" eaLnBrk="1" latinLnBrk="0" hangingPunct="1">
                  <a:defRPr sz="2100" kern="1200">
                    <a:solidFill>
                      <a:schemeClr val="lt1"/>
                    </a:solidFill>
                    <a:latin typeface="+mn-lt"/>
                    <a:ea typeface="+mn-ea"/>
                    <a:cs typeface="+mn-cs"/>
                  </a:defRPr>
                </a:lvl7pPr>
                <a:lvl8pPr marL="3810635" algn="l" defTabSz="1088390" rtl="0" eaLnBrk="1" latinLnBrk="0" hangingPunct="1">
                  <a:defRPr sz="2100" kern="1200">
                    <a:solidFill>
                      <a:schemeClr val="lt1"/>
                    </a:solidFill>
                    <a:latin typeface="+mn-lt"/>
                    <a:ea typeface="+mn-ea"/>
                    <a:cs typeface="+mn-cs"/>
                  </a:defRPr>
                </a:lvl8pPr>
                <a:lvl9pPr marL="4354830" algn="l" defTabSz="1088390" rtl="0" eaLnBrk="1" latinLnBrk="0" hangingPunct="1">
                  <a:defRPr sz="2100" kern="1200">
                    <a:solidFill>
                      <a:schemeClr val="lt1"/>
                    </a:solidFill>
                    <a:latin typeface="+mn-lt"/>
                    <a:ea typeface="+mn-ea"/>
                    <a:cs typeface="+mn-cs"/>
                  </a:defRPr>
                </a:lvl9pPr>
              </a:lstStyle>
              <a:p>
                <a:pPr algn="ctr"/>
                <a:endParaRPr lang="en-US" dirty="0">
                  <a:solidFill>
                    <a:schemeClr val="tx1">
                      <a:lumMod val="75000"/>
                      <a:lumOff val="25000"/>
                    </a:schemeClr>
                  </a:solidFill>
                  <a:cs typeface="+mn-ea"/>
                  <a:sym typeface="+mn-lt"/>
                </a:endParaRPr>
              </a:p>
            </p:txBody>
          </p:sp>
        </p:grpSp>
        <p:sp>
          <p:nvSpPr>
            <p:cNvPr id="8" name="矩形 7"/>
            <p:cNvSpPr/>
            <p:nvPr/>
          </p:nvSpPr>
          <p:spPr>
            <a:xfrm>
              <a:off x="4077576" y="1257312"/>
              <a:ext cx="7078104" cy="4402074"/>
            </a:xfrm>
            <a:prstGeom prst="rect">
              <a:avLst/>
            </a:prstGeom>
            <a:solidFill>
              <a:srgbClr val="F3E7D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0" name="矩形 9"/>
          <p:cNvSpPr/>
          <p:nvPr/>
        </p:nvSpPr>
        <p:spPr>
          <a:xfrm>
            <a:off x="2517775" y="1428115"/>
            <a:ext cx="175260" cy="755015"/>
          </a:xfrm>
          <a:prstGeom prst="rect">
            <a:avLst/>
          </a:prstGeom>
          <a:solidFill>
            <a:srgbClr val="906D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cs typeface="+mn-ea"/>
              <a:sym typeface="+mn-lt"/>
            </a:endParaRPr>
          </a:p>
        </p:txBody>
      </p:sp>
      <p:sp>
        <p:nvSpPr>
          <p:cNvPr id="11" name="矩形 10"/>
          <p:cNvSpPr/>
          <p:nvPr/>
        </p:nvSpPr>
        <p:spPr>
          <a:xfrm>
            <a:off x="2781300" y="1557655"/>
            <a:ext cx="2257425" cy="509905"/>
          </a:xfrm>
          <a:prstGeom prst="rect">
            <a:avLst/>
          </a:prstGeom>
          <a:solidFill>
            <a:srgbClr val="906D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cs typeface="+mn-ea"/>
              <a:sym typeface="+mn-lt"/>
            </a:endParaRPr>
          </a:p>
        </p:txBody>
      </p:sp>
      <p:sp>
        <p:nvSpPr>
          <p:cNvPr id="12" name="文本框 6"/>
          <p:cNvSpPr txBox="1"/>
          <p:nvPr/>
        </p:nvSpPr>
        <p:spPr>
          <a:xfrm>
            <a:off x="2810510" y="1607185"/>
            <a:ext cx="2228850" cy="460375"/>
          </a:xfrm>
          <a:prstGeom prst="rect">
            <a:avLst/>
          </a:prstGeom>
          <a:solidFill>
            <a:srgbClr val="906D34"/>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sz="2400" b="1" dirty="0">
                <a:solidFill>
                  <a:schemeClr val="bg1"/>
                </a:solidFill>
                <a:cs typeface="+mn-ea"/>
                <a:sym typeface="+mn-lt"/>
              </a:rPr>
              <a:t>PART     ONE</a:t>
            </a:r>
            <a:endParaRPr lang="en-US" altLang="zh-CN" sz="2400" b="1" dirty="0">
              <a:solidFill>
                <a:schemeClr val="bg1"/>
              </a:solidFill>
              <a:cs typeface="+mn-ea"/>
              <a:sym typeface="+mn-lt"/>
            </a:endParaRPr>
          </a:p>
        </p:txBody>
      </p:sp>
      <p:sp>
        <p:nvSpPr>
          <p:cNvPr id="13" name="文本框 4"/>
          <p:cNvSpPr txBox="1"/>
          <p:nvPr/>
        </p:nvSpPr>
        <p:spPr>
          <a:xfrm>
            <a:off x="3358515" y="3225165"/>
            <a:ext cx="5090160" cy="76962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6000" b="1" dirty="0">
                <a:cs typeface="+mn-ea"/>
                <a:sym typeface="+mn-lt"/>
              </a:rPr>
              <a:t>监督思想</a:t>
            </a:r>
            <a:endParaRPr lang="zh-CN" altLang="en-US" sz="6000" b="1" dirty="0">
              <a:cs typeface="+mn-ea"/>
              <a:sym typeface="+mn-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custDataLst>
              <p:tags r:id="rId1"/>
            </p:custDataLst>
          </p:nvPr>
        </p:nvPicPr>
        <p:blipFill rotWithShape="1">
          <a:blip r:embed="rId2"/>
          <a:srcRect l="19724" r="19724"/>
          <a:stretch>
            <a:fillRect/>
          </a:stretch>
        </p:blipFill>
        <p:spPr>
          <a:xfrm>
            <a:off x="-129540" y="0"/>
            <a:ext cx="12440920" cy="6858000"/>
          </a:xfrm>
          <a:custGeom>
            <a:avLst/>
            <a:gdLst/>
            <a:ahLst/>
            <a:cxnLst>
              <a:cxn ang="3">
                <a:pos x="hc" y="t"/>
              </a:cxn>
              <a:cxn ang="cd2">
                <a:pos x="l" y="vc"/>
              </a:cxn>
              <a:cxn ang="cd4">
                <a:pos x="hc" y="b"/>
              </a:cxn>
              <a:cxn ang="0">
                <a:pos x="r" y="vc"/>
              </a:cxn>
            </a:cxnLst>
            <a:rect l="l" t="t" r="r" b="b"/>
            <a:pathLst>
              <a:path w="6254" h="2880">
                <a:moveTo>
                  <a:pt x="0" y="0"/>
                </a:moveTo>
                <a:lnTo>
                  <a:pt x="6254" y="0"/>
                </a:lnTo>
                <a:lnTo>
                  <a:pt x="6254" y="2880"/>
                </a:lnTo>
                <a:lnTo>
                  <a:pt x="0" y="2880"/>
                </a:lnTo>
                <a:close/>
              </a:path>
            </a:pathLst>
          </a:custGeom>
        </p:spPr>
      </p:pic>
      <p:sp>
        <p:nvSpPr>
          <p:cNvPr id="10" name="矩形 9"/>
          <p:cNvSpPr/>
          <p:nvPr userDrawn="1">
            <p:custDataLst>
              <p:tags r:id="rId3"/>
            </p:custDataLst>
          </p:nvPr>
        </p:nvSpPr>
        <p:spPr>
          <a:xfrm>
            <a:off x="0" y="914400"/>
            <a:ext cx="12192000" cy="50292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1" name="文本框 10"/>
          <p:cNvSpPr txBox="1"/>
          <p:nvPr>
            <p:custDataLst>
              <p:tags r:id="rId4"/>
            </p:custDataLst>
          </p:nvPr>
        </p:nvSpPr>
        <p:spPr>
          <a:xfrm>
            <a:off x="914406" y="1676523"/>
            <a:ext cx="3657587" cy="1466723"/>
          </a:xfrm>
          <a:prstGeom prst="rect">
            <a:avLst/>
          </a:prstGeom>
          <a:noFill/>
        </p:spPr>
        <p:txBody>
          <a:bodyPr wrap="square" lIns="63500" tIns="25400" rIns="63500" bIns="25400" rtlCol="0" anchor="b" anchorCtr="0">
            <a:normAutofit/>
          </a:bodyPr>
          <a:p>
            <a:pPr marL="0" indent="0" algn="l">
              <a:lnSpc>
                <a:spcPct val="110000"/>
              </a:lnSpc>
              <a:spcBef>
                <a:spcPts val="0"/>
              </a:spcBef>
              <a:spcAft>
                <a:spcPts val="0"/>
              </a:spcAft>
              <a:buSzPct val="100000"/>
              <a:buNone/>
            </a:pPr>
            <a:r>
              <a:rPr lang="zh-CN" altLang="en-US" sz="3200" b="1" spc="160" dirty="0">
                <a:solidFill>
                  <a:schemeClr val="lt1"/>
                </a:solidFill>
                <a:uFillTx/>
                <a:latin typeface="微软雅黑" panose="020B0503020204020204" charset="-122"/>
                <a:ea typeface="微软雅黑" panose="020B0503020204020204" charset="-122"/>
                <a:sym typeface="+mn-ea"/>
              </a:rPr>
              <a:t>四、中外监督思想的宏观比较分析</a:t>
            </a:r>
            <a:endParaRPr lang="zh-CN" altLang="en-US" sz="3200" b="1" spc="160" dirty="0">
              <a:solidFill>
                <a:schemeClr val="lt1"/>
              </a:solidFill>
              <a:uFillTx/>
              <a:latin typeface="微软雅黑" panose="020B0503020204020204" charset="-122"/>
              <a:ea typeface="微软雅黑" panose="020B0503020204020204" charset="-122"/>
              <a:sym typeface="+mn-ea"/>
            </a:endParaRPr>
          </a:p>
        </p:txBody>
      </p:sp>
      <p:sp>
        <p:nvSpPr>
          <p:cNvPr id="13" name="Rectangle"/>
          <p:cNvSpPr/>
          <p:nvPr>
            <p:custDataLst>
              <p:tags r:id="rId5"/>
            </p:custDataLst>
          </p:nvPr>
        </p:nvSpPr>
        <p:spPr>
          <a:xfrm>
            <a:off x="4629469" y="1786157"/>
            <a:ext cx="2573144" cy="3369989"/>
          </a:xfrm>
          <a:prstGeom prst="roundRect">
            <a:avLst>
              <a:gd name="adj" fmla="val 538"/>
            </a:avLst>
          </a:prstGeom>
          <a:gradFill>
            <a:gsLst>
              <a:gs pos="200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sz="845" dirty="0"/>
          </a:p>
        </p:txBody>
      </p:sp>
      <p:sp>
        <p:nvSpPr>
          <p:cNvPr id="14" name="Rectangle"/>
          <p:cNvSpPr/>
          <p:nvPr>
            <p:custDataLst>
              <p:tags r:id="rId6"/>
            </p:custDataLst>
          </p:nvPr>
        </p:nvSpPr>
        <p:spPr>
          <a:xfrm>
            <a:off x="6868801" y="1350608"/>
            <a:ext cx="2573144" cy="3369989"/>
          </a:xfrm>
          <a:prstGeom prst="roundRect">
            <a:avLst>
              <a:gd name="adj" fmla="val 538"/>
            </a:avLst>
          </a:prstGeom>
          <a:gradFill>
            <a:gsLst>
              <a:gs pos="2000">
                <a:schemeClr val="accent2"/>
              </a:gs>
              <a:gs pos="100000">
                <a:schemeClr val="accent2">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sz="845"/>
          </a:p>
        </p:txBody>
      </p:sp>
      <p:sp>
        <p:nvSpPr>
          <p:cNvPr id="15" name="Rectangle"/>
          <p:cNvSpPr/>
          <p:nvPr>
            <p:custDataLst>
              <p:tags r:id="rId7"/>
            </p:custDataLst>
          </p:nvPr>
        </p:nvSpPr>
        <p:spPr>
          <a:xfrm>
            <a:off x="9108135" y="1786157"/>
            <a:ext cx="2573144" cy="3369989"/>
          </a:xfrm>
          <a:prstGeom prst="roundRect">
            <a:avLst>
              <a:gd name="adj" fmla="val 538"/>
            </a:avLst>
          </a:prstGeom>
          <a:gradFill>
            <a:gsLst>
              <a:gs pos="2000">
                <a:schemeClr val="accent4"/>
              </a:gs>
              <a:gs pos="100000">
                <a:schemeClr val="accent4">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sz="845"/>
          </a:p>
        </p:txBody>
      </p:sp>
      <p:sp>
        <p:nvSpPr>
          <p:cNvPr id="27" name="Freeform 3"/>
          <p:cNvSpPr>
            <a:spLocks noChangeArrowheads="1"/>
          </p:cNvSpPr>
          <p:nvPr>
            <p:custDataLst>
              <p:tags r:id="rId8"/>
            </p:custDataLst>
          </p:nvPr>
        </p:nvSpPr>
        <p:spPr bwMode="auto">
          <a:xfrm>
            <a:off x="5726731" y="2338500"/>
            <a:ext cx="378618" cy="303431"/>
          </a:xfrm>
          <a:custGeom>
            <a:avLst/>
            <a:gdLst>
              <a:gd name="T0" fmla="*/ 219334 w 497"/>
              <a:gd name="T1" fmla="*/ 31841 h 400"/>
              <a:gd name="T2" fmla="*/ 219334 w 497"/>
              <a:gd name="T3" fmla="*/ 31841 h 400"/>
              <a:gd name="T4" fmla="*/ 167541 w 497"/>
              <a:gd name="T5" fmla="*/ 0 h 400"/>
              <a:gd name="T6" fmla="*/ 159434 w 497"/>
              <a:gd name="T7" fmla="*/ 0 h 400"/>
              <a:gd name="T8" fmla="*/ 111694 w 497"/>
              <a:gd name="T9" fmla="*/ 31841 h 400"/>
              <a:gd name="T10" fmla="*/ 63954 w 497"/>
              <a:gd name="T11" fmla="*/ 0 h 400"/>
              <a:gd name="T12" fmla="*/ 55397 w 497"/>
              <a:gd name="T13" fmla="*/ 0 h 400"/>
              <a:gd name="T14" fmla="*/ 3603 w 497"/>
              <a:gd name="T15" fmla="*/ 31841 h 400"/>
              <a:gd name="T16" fmla="*/ 0 w 497"/>
              <a:gd name="T17" fmla="*/ 39914 h 400"/>
              <a:gd name="T18" fmla="*/ 0 w 497"/>
              <a:gd name="T19" fmla="*/ 171316 h 400"/>
              <a:gd name="T20" fmla="*/ 3603 w 497"/>
              <a:gd name="T21" fmla="*/ 174903 h 400"/>
              <a:gd name="T22" fmla="*/ 11710 w 497"/>
              <a:gd name="T23" fmla="*/ 174903 h 400"/>
              <a:gd name="T24" fmla="*/ 59450 w 497"/>
              <a:gd name="T25" fmla="*/ 147098 h 400"/>
              <a:gd name="T26" fmla="*/ 107640 w 497"/>
              <a:gd name="T27" fmla="*/ 174903 h 400"/>
              <a:gd name="T28" fmla="*/ 115747 w 497"/>
              <a:gd name="T29" fmla="*/ 174903 h 400"/>
              <a:gd name="T30" fmla="*/ 163487 w 497"/>
              <a:gd name="T31" fmla="*/ 147098 h 400"/>
              <a:gd name="T32" fmla="*/ 211678 w 497"/>
              <a:gd name="T33" fmla="*/ 174903 h 400"/>
              <a:gd name="T34" fmla="*/ 215281 w 497"/>
              <a:gd name="T35" fmla="*/ 178940 h 400"/>
              <a:gd name="T36" fmla="*/ 219334 w 497"/>
              <a:gd name="T37" fmla="*/ 174903 h 400"/>
              <a:gd name="T38" fmla="*/ 223388 w 497"/>
              <a:gd name="T39" fmla="*/ 171316 h 400"/>
              <a:gd name="T40" fmla="*/ 223388 w 497"/>
              <a:gd name="T41" fmla="*/ 39914 h 400"/>
              <a:gd name="T42" fmla="*/ 219334 w 497"/>
              <a:gd name="T43" fmla="*/ 31841 h 400"/>
              <a:gd name="T44" fmla="*/ 51794 w 497"/>
              <a:gd name="T45" fmla="*/ 131402 h 400"/>
              <a:gd name="T46" fmla="*/ 51794 w 497"/>
              <a:gd name="T47" fmla="*/ 131402 h 400"/>
              <a:gd name="T48" fmla="*/ 15763 w 497"/>
              <a:gd name="T49" fmla="*/ 155171 h 400"/>
              <a:gd name="T50" fmla="*/ 15763 w 497"/>
              <a:gd name="T51" fmla="*/ 43950 h 400"/>
              <a:gd name="T52" fmla="*/ 51794 w 497"/>
              <a:gd name="T53" fmla="*/ 19733 h 400"/>
              <a:gd name="T54" fmla="*/ 51794 w 497"/>
              <a:gd name="T55" fmla="*/ 131402 h 400"/>
              <a:gd name="T56" fmla="*/ 103587 w 497"/>
              <a:gd name="T57" fmla="*/ 155171 h 400"/>
              <a:gd name="T58" fmla="*/ 103587 w 497"/>
              <a:gd name="T59" fmla="*/ 155171 h 400"/>
              <a:gd name="T60" fmla="*/ 67557 w 497"/>
              <a:gd name="T61" fmla="*/ 131402 h 400"/>
              <a:gd name="T62" fmla="*/ 67557 w 497"/>
              <a:gd name="T63" fmla="*/ 19733 h 400"/>
              <a:gd name="T64" fmla="*/ 103587 w 497"/>
              <a:gd name="T65" fmla="*/ 43950 h 400"/>
              <a:gd name="T66" fmla="*/ 103587 w 497"/>
              <a:gd name="T67" fmla="*/ 155171 h 400"/>
              <a:gd name="T68" fmla="*/ 155381 w 497"/>
              <a:gd name="T69" fmla="*/ 131402 h 400"/>
              <a:gd name="T70" fmla="*/ 155381 w 497"/>
              <a:gd name="T71" fmla="*/ 131402 h 400"/>
              <a:gd name="T72" fmla="*/ 119801 w 497"/>
              <a:gd name="T73" fmla="*/ 155171 h 400"/>
              <a:gd name="T74" fmla="*/ 119801 w 497"/>
              <a:gd name="T75" fmla="*/ 43950 h 400"/>
              <a:gd name="T76" fmla="*/ 155381 w 497"/>
              <a:gd name="T77" fmla="*/ 19733 h 400"/>
              <a:gd name="T78" fmla="*/ 155381 w 497"/>
              <a:gd name="T79" fmla="*/ 131402 h 400"/>
              <a:gd name="T80" fmla="*/ 207624 w 497"/>
              <a:gd name="T81" fmla="*/ 155171 h 400"/>
              <a:gd name="T82" fmla="*/ 207624 w 497"/>
              <a:gd name="T83" fmla="*/ 155171 h 400"/>
              <a:gd name="T84" fmla="*/ 171144 w 497"/>
              <a:gd name="T85" fmla="*/ 131402 h 400"/>
              <a:gd name="T86" fmla="*/ 171144 w 497"/>
              <a:gd name="T87" fmla="*/ 19733 h 400"/>
              <a:gd name="T88" fmla="*/ 207624 w 497"/>
              <a:gd name="T89" fmla="*/ 43950 h 400"/>
              <a:gd name="T90" fmla="*/ 207624 w 497"/>
              <a:gd name="T91" fmla="*/ 155171 h 4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97" h="400">
                <a:moveTo>
                  <a:pt x="487" y="71"/>
                </a:moveTo>
                <a:lnTo>
                  <a:pt x="487" y="71"/>
                </a:lnTo>
                <a:cubicBezTo>
                  <a:pt x="372" y="0"/>
                  <a:pt x="372" y="0"/>
                  <a:pt x="372" y="0"/>
                </a:cubicBezTo>
                <a:cubicBezTo>
                  <a:pt x="363" y="0"/>
                  <a:pt x="363" y="0"/>
                  <a:pt x="354" y="0"/>
                </a:cubicBezTo>
                <a:cubicBezTo>
                  <a:pt x="248" y="71"/>
                  <a:pt x="248" y="71"/>
                  <a:pt x="248" y="71"/>
                </a:cubicBezTo>
                <a:cubicBezTo>
                  <a:pt x="142" y="0"/>
                  <a:pt x="142" y="0"/>
                  <a:pt x="142" y="0"/>
                </a:cubicBezTo>
                <a:cubicBezTo>
                  <a:pt x="132" y="0"/>
                  <a:pt x="132" y="0"/>
                  <a:pt x="123" y="0"/>
                </a:cubicBezTo>
                <a:cubicBezTo>
                  <a:pt x="8" y="71"/>
                  <a:pt x="8" y="71"/>
                  <a:pt x="8" y="71"/>
                </a:cubicBezTo>
                <a:cubicBezTo>
                  <a:pt x="0" y="80"/>
                  <a:pt x="0" y="80"/>
                  <a:pt x="0" y="89"/>
                </a:cubicBezTo>
                <a:cubicBezTo>
                  <a:pt x="0" y="382"/>
                  <a:pt x="0" y="382"/>
                  <a:pt x="0" y="382"/>
                </a:cubicBezTo>
                <a:cubicBezTo>
                  <a:pt x="0" y="382"/>
                  <a:pt x="0" y="390"/>
                  <a:pt x="8" y="390"/>
                </a:cubicBezTo>
                <a:cubicBezTo>
                  <a:pt x="8" y="399"/>
                  <a:pt x="17" y="399"/>
                  <a:pt x="26" y="390"/>
                </a:cubicBezTo>
                <a:cubicBezTo>
                  <a:pt x="132" y="328"/>
                  <a:pt x="132" y="328"/>
                  <a:pt x="132" y="328"/>
                </a:cubicBezTo>
                <a:cubicBezTo>
                  <a:pt x="239" y="390"/>
                  <a:pt x="239" y="390"/>
                  <a:pt x="239" y="390"/>
                </a:cubicBezTo>
                <a:cubicBezTo>
                  <a:pt x="248" y="399"/>
                  <a:pt x="248" y="399"/>
                  <a:pt x="257" y="390"/>
                </a:cubicBezTo>
                <a:cubicBezTo>
                  <a:pt x="363" y="328"/>
                  <a:pt x="363" y="328"/>
                  <a:pt x="363" y="328"/>
                </a:cubicBezTo>
                <a:cubicBezTo>
                  <a:pt x="470" y="390"/>
                  <a:pt x="470" y="390"/>
                  <a:pt x="470" y="390"/>
                </a:cubicBezTo>
                <a:cubicBezTo>
                  <a:pt x="470" y="399"/>
                  <a:pt x="478" y="399"/>
                  <a:pt x="478" y="399"/>
                </a:cubicBezTo>
                <a:cubicBezTo>
                  <a:pt x="478" y="399"/>
                  <a:pt x="487" y="399"/>
                  <a:pt x="487" y="390"/>
                </a:cubicBezTo>
                <a:cubicBezTo>
                  <a:pt x="496" y="390"/>
                  <a:pt x="496" y="382"/>
                  <a:pt x="496" y="382"/>
                </a:cubicBezTo>
                <a:cubicBezTo>
                  <a:pt x="496" y="89"/>
                  <a:pt x="496" y="89"/>
                  <a:pt x="496" y="89"/>
                </a:cubicBezTo>
                <a:cubicBezTo>
                  <a:pt x="496" y="80"/>
                  <a:pt x="496" y="80"/>
                  <a:pt x="487" y="71"/>
                </a:cubicBezTo>
                <a:close/>
                <a:moveTo>
                  <a:pt x="115" y="293"/>
                </a:moveTo>
                <a:lnTo>
                  <a:pt x="115" y="293"/>
                </a:lnTo>
                <a:cubicBezTo>
                  <a:pt x="35" y="346"/>
                  <a:pt x="35" y="346"/>
                  <a:pt x="35" y="346"/>
                </a:cubicBezTo>
                <a:cubicBezTo>
                  <a:pt x="35" y="98"/>
                  <a:pt x="35" y="98"/>
                  <a:pt x="35" y="98"/>
                </a:cubicBezTo>
                <a:cubicBezTo>
                  <a:pt x="115" y="44"/>
                  <a:pt x="115" y="44"/>
                  <a:pt x="115" y="44"/>
                </a:cubicBezTo>
                <a:lnTo>
                  <a:pt x="115" y="293"/>
                </a:lnTo>
                <a:close/>
                <a:moveTo>
                  <a:pt x="230" y="346"/>
                </a:moveTo>
                <a:lnTo>
                  <a:pt x="230" y="346"/>
                </a:lnTo>
                <a:cubicBezTo>
                  <a:pt x="150" y="293"/>
                  <a:pt x="150" y="293"/>
                  <a:pt x="150" y="293"/>
                </a:cubicBezTo>
                <a:cubicBezTo>
                  <a:pt x="150" y="44"/>
                  <a:pt x="150" y="44"/>
                  <a:pt x="150" y="44"/>
                </a:cubicBezTo>
                <a:cubicBezTo>
                  <a:pt x="230" y="98"/>
                  <a:pt x="230" y="98"/>
                  <a:pt x="230" y="98"/>
                </a:cubicBezTo>
                <a:lnTo>
                  <a:pt x="230" y="346"/>
                </a:lnTo>
                <a:close/>
                <a:moveTo>
                  <a:pt x="345" y="293"/>
                </a:moveTo>
                <a:lnTo>
                  <a:pt x="345" y="293"/>
                </a:lnTo>
                <a:cubicBezTo>
                  <a:pt x="266" y="346"/>
                  <a:pt x="266" y="346"/>
                  <a:pt x="266" y="346"/>
                </a:cubicBezTo>
                <a:cubicBezTo>
                  <a:pt x="266" y="98"/>
                  <a:pt x="266" y="98"/>
                  <a:pt x="266" y="98"/>
                </a:cubicBezTo>
                <a:cubicBezTo>
                  <a:pt x="345" y="44"/>
                  <a:pt x="345" y="44"/>
                  <a:pt x="345" y="44"/>
                </a:cubicBezTo>
                <a:lnTo>
                  <a:pt x="345" y="293"/>
                </a:lnTo>
                <a:close/>
                <a:moveTo>
                  <a:pt x="461" y="346"/>
                </a:moveTo>
                <a:lnTo>
                  <a:pt x="461" y="346"/>
                </a:lnTo>
                <a:cubicBezTo>
                  <a:pt x="380" y="293"/>
                  <a:pt x="380" y="293"/>
                  <a:pt x="380" y="293"/>
                </a:cubicBezTo>
                <a:cubicBezTo>
                  <a:pt x="380" y="44"/>
                  <a:pt x="380" y="44"/>
                  <a:pt x="380" y="44"/>
                </a:cubicBezTo>
                <a:cubicBezTo>
                  <a:pt x="461" y="98"/>
                  <a:pt x="461" y="98"/>
                  <a:pt x="461" y="98"/>
                </a:cubicBezTo>
                <a:lnTo>
                  <a:pt x="461" y="346"/>
                </a:lnTo>
                <a:close/>
              </a:path>
            </a:pathLst>
          </a:custGeom>
          <a:solidFill>
            <a:schemeClr val="bg1"/>
          </a:solidFill>
          <a:ln>
            <a:noFill/>
          </a:ln>
          <a:effectLst/>
        </p:spPr>
        <p:txBody>
          <a:bodyPr wrap="none" lIns="16098" tIns="8049" rIns="16098" bIns="8049" anchor="ctr"/>
          <a:p>
            <a:endParaRPr lang="en-US" sz="845" dirty="0">
              <a:solidFill>
                <a:schemeClr val="bg1"/>
              </a:solidFill>
            </a:endParaRPr>
          </a:p>
        </p:txBody>
      </p:sp>
      <p:sp>
        <p:nvSpPr>
          <p:cNvPr id="28" name="Freeform 39"/>
          <p:cNvSpPr>
            <a:spLocks noChangeArrowheads="1"/>
          </p:cNvSpPr>
          <p:nvPr>
            <p:custDataLst>
              <p:tags r:id="rId9"/>
            </p:custDataLst>
          </p:nvPr>
        </p:nvSpPr>
        <p:spPr bwMode="auto">
          <a:xfrm>
            <a:off x="7986205" y="1806725"/>
            <a:ext cx="338338" cy="338338"/>
          </a:xfrm>
          <a:custGeom>
            <a:avLst/>
            <a:gdLst>
              <a:gd name="T0" fmla="*/ 179752 w 444"/>
              <a:gd name="T1" fmla="*/ 23877 h 444"/>
              <a:gd name="T2" fmla="*/ 179752 w 444"/>
              <a:gd name="T3" fmla="*/ 23877 h 444"/>
              <a:gd name="T4" fmla="*/ 167589 w 444"/>
              <a:gd name="T5" fmla="*/ 23877 h 444"/>
              <a:gd name="T6" fmla="*/ 167589 w 444"/>
              <a:gd name="T7" fmla="*/ 44150 h 444"/>
              <a:gd name="T8" fmla="*/ 131998 w 444"/>
              <a:gd name="T9" fmla="*/ 44150 h 444"/>
              <a:gd name="T10" fmla="*/ 131998 w 444"/>
              <a:gd name="T11" fmla="*/ 23877 h 444"/>
              <a:gd name="T12" fmla="*/ 68027 w 444"/>
              <a:gd name="T13" fmla="*/ 23877 h 444"/>
              <a:gd name="T14" fmla="*/ 68027 w 444"/>
              <a:gd name="T15" fmla="*/ 44150 h 444"/>
              <a:gd name="T16" fmla="*/ 31986 w 444"/>
              <a:gd name="T17" fmla="*/ 44150 h 444"/>
              <a:gd name="T18" fmla="*/ 31986 w 444"/>
              <a:gd name="T19" fmla="*/ 23877 h 444"/>
              <a:gd name="T20" fmla="*/ 20273 w 444"/>
              <a:gd name="T21" fmla="*/ 23877 h 444"/>
              <a:gd name="T22" fmla="*/ 0 w 444"/>
              <a:gd name="T23" fmla="*/ 44150 h 444"/>
              <a:gd name="T24" fmla="*/ 0 w 444"/>
              <a:gd name="T25" fmla="*/ 179752 h 444"/>
              <a:gd name="T26" fmla="*/ 20273 w 444"/>
              <a:gd name="T27" fmla="*/ 199574 h 444"/>
              <a:gd name="T28" fmla="*/ 179752 w 444"/>
              <a:gd name="T29" fmla="*/ 199574 h 444"/>
              <a:gd name="T30" fmla="*/ 199574 w 444"/>
              <a:gd name="T31" fmla="*/ 179752 h 444"/>
              <a:gd name="T32" fmla="*/ 199574 w 444"/>
              <a:gd name="T33" fmla="*/ 44150 h 444"/>
              <a:gd name="T34" fmla="*/ 179752 w 444"/>
              <a:gd name="T35" fmla="*/ 23877 h 444"/>
              <a:gd name="T36" fmla="*/ 179752 w 444"/>
              <a:gd name="T37" fmla="*/ 179752 h 444"/>
              <a:gd name="T38" fmla="*/ 179752 w 444"/>
              <a:gd name="T39" fmla="*/ 179752 h 444"/>
              <a:gd name="T40" fmla="*/ 20273 w 444"/>
              <a:gd name="T41" fmla="*/ 179752 h 444"/>
              <a:gd name="T42" fmla="*/ 20273 w 444"/>
              <a:gd name="T43" fmla="*/ 88299 h 444"/>
              <a:gd name="T44" fmla="*/ 179752 w 444"/>
              <a:gd name="T45" fmla="*/ 88299 h 444"/>
              <a:gd name="T46" fmla="*/ 179752 w 444"/>
              <a:gd name="T47" fmla="*/ 179752 h 444"/>
              <a:gd name="T48" fmla="*/ 55863 w 444"/>
              <a:gd name="T49" fmla="*/ 0 h 444"/>
              <a:gd name="T50" fmla="*/ 55863 w 444"/>
              <a:gd name="T51" fmla="*/ 0 h 444"/>
              <a:gd name="T52" fmla="*/ 40095 w 444"/>
              <a:gd name="T53" fmla="*/ 0 h 444"/>
              <a:gd name="T54" fmla="*/ 40095 w 444"/>
              <a:gd name="T55" fmla="*/ 40095 h 444"/>
              <a:gd name="T56" fmla="*/ 55863 w 444"/>
              <a:gd name="T57" fmla="*/ 40095 h 444"/>
              <a:gd name="T58" fmla="*/ 55863 w 444"/>
              <a:gd name="T59" fmla="*/ 0 h 444"/>
              <a:gd name="T60" fmla="*/ 159479 w 444"/>
              <a:gd name="T61" fmla="*/ 0 h 444"/>
              <a:gd name="T62" fmla="*/ 159479 w 444"/>
              <a:gd name="T63" fmla="*/ 0 h 444"/>
              <a:gd name="T64" fmla="*/ 143712 w 444"/>
              <a:gd name="T65" fmla="*/ 0 h 444"/>
              <a:gd name="T66" fmla="*/ 143712 w 444"/>
              <a:gd name="T67" fmla="*/ 40095 h 444"/>
              <a:gd name="T68" fmla="*/ 159479 w 444"/>
              <a:gd name="T69" fmla="*/ 40095 h 444"/>
              <a:gd name="T70" fmla="*/ 159479 w 444"/>
              <a:gd name="T71" fmla="*/ 0 h 4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ffectLst/>
        </p:spPr>
        <p:txBody>
          <a:bodyPr wrap="none" lIns="16098" tIns="8049" rIns="16098" bIns="8049" anchor="ctr"/>
          <a:p>
            <a:endParaRPr lang="en-US" sz="845" dirty="0"/>
          </a:p>
        </p:txBody>
      </p:sp>
      <p:sp>
        <p:nvSpPr>
          <p:cNvPr id="29" name="Freeform 79"/>
          <p:cNvSpPr>
            <a:spLocks noChangeArrowheads="1"/>
          </p:cNvSpPr>
          <p:nvPr>
            <p:custDataLst>
              <p:tags r:id="rId10"/>
            </p:custDataLst>
          </p:nvPr>
        </p:nvSpPr>
        <p:spPr bwMode="auto">
          <a:xfrm>
            <a:off x="10213455" y="2286525"/>
            <a:ext cx="362505" cy="365190"/>
          </a:xfrm>
          <a:custGeom>
            <a:avLst/>
            <a:gdLst>
              <a:gd name="T0" fmla="*/ 106933 w 479"/>
              <a:gd name="T1" fmla="*/ 0 h 479"/>
              <a:gd name="T2" fmla="*/ 106933 w 479"/>
              <a:gd name="T3" fmla="*/ 0 h 479"/>
              <a:gd name="T4" fmla="*/ 0 w 479"/>
              <a:gd name="T5" fmla="*/ 107725 h 479"/>
              <a:gd name="T6" fmla="*/ 106933 w 479"/>
              <a:gd name="T7" fmla="*/ 215449 h 479"/>
              <a:gd name="T8" fmla="*/ 213866 w 479"/>
              <a:gd name="T9" fmla="*/ 107725 h 479"/>
              <a:gd name="T10" fmla="*/ 106933 w 479"/>
              <a:gd name="T11" fmla="*/ 0 h 479"/>
              <a:gd name="T12" fmla="*/ 198206 w 479"/>
              <a:gd name="T13" fmla="*/ 107725 h 479"/>
              <a:gd name="T14" fmla="*/ 198206 w 479"/>
              <a:gd name="T15" fmla="*/ 107725 h 479"/>
              <a:gd name="T16" fmla="*/ 178520 w 479"/>
              <a:gd name="T17" fmla="*/ 163615 h 479"/>
              <a:gd name="T18" fmla="*/ 174493 w 479"/>
              <a:gd name="T19" fmla="*/ 147840 h 479"/>
              <a:gd name="T20" fmla="*/ 178520 w 479"/>
              <a:gd name="T21" fmla="*/ 115838 h 479"/>
              <a:gd name="T22" fmla="*/ 166439 w 479"/>
              <a:gd name="T23" fmla="*/ 91949 h 479"/>
              <a:gd name="T24" fmla="*/ 142726 w 479"/>
              <a:gd name="T25" fmla="*/ 80230 h 479"/>
              <a:gd name="T26" fmla="*/ 154806 w 479"/>
              <a:gd name="T27" fmla="*/ 39664 h 479"/>
              <a:gd name="T28" fmla="*/ 131093 w 479"/>
              <a:gd name="T29" fmla="*/ 27945 h 479"/>
              <a:gd name="T30" fmla="*/ 134673 w 479"/>
              <a:gd name="T31" fmla="*/ 23889 h 479"/>
              <a:gd name="T32" fmla="*/ 198206 w 479"/>
              <a:gd name="T33" fmla="*/ 107725 h 479"/>
              <a:gd name="T34" fmla="*/ 94853 w 479"/>
              <a:gd name="T35" fmla="*/ 19832 h 479"/>
              <a:gd name="T36" fmla="*/ 94853 w 479"/>
              <a:gd name="T37" fmla="*/ 19832 h 479"/>
              <a:gd name="T38" fmla="*/ 83220 w 479"/>
              <a:gd name="T39" fmla="*/ 27945 h 479"/>
              <a:gd name="T40" fmla="*/ 67113 w 479"/>
              <a:gd name="T41" fmla="*/ 39664 h 479"/>
              <a:gd name="T42" fmla="*/ 51453 w 479"/>
              <a:gd name="T43" fmla="*/ 59947 h 479"/>
              <a:gd name="T44" fmla="*/ 59507 w 479"/>
              <a:gd name="T45" fmla="*/ 71666 h 479"/>
              <a:gd name="T46" fmla="*/ 79193 w 479"/>
              <a:gd name="T47" fmla="*/ 71666 h 479"/>
              <a:gd name="T48" fmla="*/ 110960 w 479"/>
              <a:gd name="T49" fmla="*/ 107725 h 479"/>
              <a:gd name="T50" fmla="*/ 83220 w 479"/>
              <a:gd name="T51" fmla="*/ 131613 h 479"/>
              <a:gd name="T52" fmla="*/ 79193 w 479"/>
              <a:gd name="T53" fmla="*/ 151896 h 479"/>
              <a:gd name="T54" fmla="*/ 79193 w 479"/>
              <a:gd name="T55" fmla="*/ 175785 h 479"/>
              <a:gd name="T56" fmla="*/ 59507 w 479"/>
              <a:gd name="T57" fmla="*/ 155502 h 479"/>
              <a:gd name="T58" fmla="*/ 55480 w 479"/>
              <a:gd name="T59" fmla="*/ 128008 h 479"/>
              <a:gd name="T60" fmla="*/ 39373 w 479"/>
              <a:gd name="T61" fmla="*/ 107725 h 479"/>
              <a:gd name="T62" fmla="*/ 47426 w 479"/>
              <a:gd name="T63" fmla="*/ 83836 h 479"/>
              <a:gd name="T64" fmla="*/ 23713 w 479"/>
              <a:gd name="T65" fmla="*/ 76173 h 479"/>
              <a:gd name="T66" fmla="*/ 94853 w 479"/>
              <a:gd name="T67" fmla="*/ 19832 h 479"/>
              <a:gd name="T68" fmla="*/ 79193 w 479"/>
              <a:gd name="T69" fmla="*/ 195617 h 479"/>
              <a:gd name="T70" fmla="*/ 79193 w 479"/>
              <a:gd name="T71" fmla="*/ 195617 h 479"/>
              <a:gd name="T72" fmla="*/ 91273 w 479"/>
              <a:gd name="T73" fmla="*/ 187504 h 479"/>
              <a:gd name="T74" fmla="*/ 106933 w 479"/>
              <a:gd name="T75" fmla="*/ 183447 h 479"/>
              <a:gd name="T76" fmla="*/ 131093 w 479"/>
              <a:gd name="T77" fmla="*/ 175785 h 479"/>
              <a:gd name="T78" fmla="*/ 158386 w 479"/>
              <a:gd name="T79" fmla="*/ 183447 h 479"/>
              <a:gd name="T80" fmla="*/ 106933 w 479"/>
              <a:gd name="T81" fmla="*/ 199674 h 479"/>
              <a:gd name="T82" fmla="*/ 79193 w 479"/>
              <a:gd name="T83" fmla="*/ 195617 h 47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79" h="479">
                <a:moveTo>
                  <a:pt x="239" y="0"/>
                </a:moveTo>
                <a:lnTo>
                  <a:pt x="239" y="0"/>
                </a:lnTo>
                <a:cubicBezTo>
                  <a:pt x="106" y="0"/>
                  <a:pt x="0" y="106"/>
                  <a:pt x="0" y="239"/>
                </a:cubicBezTo>
                <a:cubicBezTo>
                  <a:pt x="0" y="372"/>
                  <a:pt x="106" y="478"/>
                  <a:pt x="239" y="478"/>
                </a:cubicBezTo>
                <a:cubicBezTo>
                  <a:pt x="372" y="478"/>
                  <a:pt x="478" y="372"/>
                  <a:pt x="478" y="239"/>
                </a:cubicBezTo>
                <a:cubicBezTo>
                  <a:pt x="478" y="106"/>
                  <a:pt x="372" y="0"/>
                  <a:pt x="239" y="0"/>
                </a:cubicBezTo>
                <a:close/>
                <a:moveTo>
                  <a:pt x="443" y="239"/>
                </a:moveTo>
                <a:lnTo>
                  <a:pt x="443" y="239"/>
                </a:lnTo>
                <a:cubicBezTo>
                  <a:pt x="443" y="292"/>
                  <a:pt x="425" y="328"/>
                  <a:pt x="399" y="363"/>
                </a:cubicBezTo>
                <a:cubicBezTo>
                  <a:pt x="390" y="363"/>
                  <a:pt x="381" y="345"/>
                  <a:pt x="390" y="328"/>
                </a:cubicBezTo>
                <a:cubicBezTo>
                  <a:pt x="399" y="310"/>
                  <a:pt x="399" y="275"/>
                  <a:pt x="399" y="257"/>
                </a:cubicBezTo>
                <a:cubicBezTo>
                  <a:pt x="399" y="239"/>
                  <a:pt x="390" y="204"/>
                  <a:pt x="372" y="204"/>
                </a:cubicBezTo>
                <a:cubicBezTo>
                  <a:pt x="346" y="204"/>
                  <a:pt x="337" y="204"/>
                  <a:pt x="319" y="178"/>
                </a:cubicBezTo>
                <a:cubicBezTo>
                  <a:pt x="301" y="124"/>
                  <a:pt x="372" y="115"/>
                  <a:pt x="346" y="88"/>
                </a:cubicBezTo>
                <a:cubicBezTo>
                  <a:pt x="337" y="80"/>
                  <a:pt x="301" y="115"/>
                  <a:pt x="293" y="62"/>
                </a:cubicBezTo>
                <a:lnTo>
                  <a:pt x="301" y="53"/>
                </a:lnTo>
                <a:cubicBezTo>
                  <a:pt x="381" y="80"/>
                  <a:pt x="443" y="150"/>
                  <a:pt x="443" y="239"/>
                </a:cubicBezTo>
                <a:close/>
                <a:moveTo>
                  <a:pt x="212" y="44"/>
                </a:moveTo>
                <a:lnTo>
                  <a:pt x="212" y="44"/>
                </a:lnTo>
                <a:cubicBezTo>
                  <a:pt x="204" y="53"/>
                  <a:pt x="194" y="53"/>
                  <a:pt x="186" y="62"/>
                </a:cubicBezTo>
                <a:cubicBezTo>
                  <a:pt x="168" y="80"/>
                  <a:pt x="159" y="71"/>
                  <a:pt x="150" y="88"/>
                </a:cubicBezTo>
                <a:cubicBezTo>
                  <a:pt x="141" y="106"/>
                  <a:pt x="115" y="124"/>
                  <a:pt x="115" y="133"/>
                </a:cubicBezTo>
                <a:cubicBezTo>
                  <a:pt x="115" y="142"/>
                  <a:pt x="133" y="159"/>
                  <a:pt x="133" y="159"/>
                </a:cubicBezTo>
                <a:cubicBezTo>
                  <a:pt x="141" y="150"/>
                  <a:pt x="159" y="150"/>
                  <a:pt x="177" y="159"/>
                </a:cubicBezTo>
                <a:cubicBezTo>
                  <a:pt x="186" y="159"/>
                  <a:pt x="275" y="169"/>
                  <a:pt x="248" y="239"/>
                </a:cubicBezTo>
                <a:cubicBezTo>
                  <a:pt x="239" y="266"/>
                  <a:pt x="194" y="257"/>
                  <a:pt x="186" y="292"/>
                </a:cubicBezTo>
                <a:cubicBezTo>
                  <a:pt x="186" y="301"/>
                  <a:pt x="186" y="328"/>
                  <a:pt x="177" y="337"/>
                </a:cubicBezTo>
                <a:cubicBezTo>
                  <a:pt x="177" y="345"/>
                  <a:pt x="186" y="390"/>
                  <a:pt x="177" y="390"/>
                </a:cubicBezTo>
                <a:cubicBezTo>
                  <a:pt x="168" y="390"/>
                  <a:pt x="133" y="345"/>
                  <a:pt x="133" y="345"/>
                </a:cubicBezTo>
                <a:cubicBezTo>
                  <a:pt x="133" y="337"/>
                  <a:pt x="124" y="310"/>
                  <a:pt x="124" y="284"/>
                </a:cubicBezTo>
                <a:cubicBezTo>
                  <a:pt x="124" y="266"/>
                  <a:pt x="88" y="266"/>
                  <a:pt x="88" y="239"/>
                </a:cubicBezTo>
                <a:cubicBezTo>
                  <a:pt x="88" y="213"/>
                  <a:pt x="106" y="195"/>
                  <a:pt x="106" y="186"/>
                </a:cubicBezTo>
                <a:cubicBezTo>
                  <a:pt x="97" y="169"/>
                  <a:pt x="62" y="169"/>
                  <a:pt x="53" y="169"/>
                </a:cubicBezTo>
                <a:cubicBezTo>
                  <a:pt x="80" y="97"/>
                  <a:pt x="141" y="53"/>
                  <a:pt x="212" y="44"/>
                </a:cubicBezTo>
                <a:close/>
                <a:moveTo>
                  <a:pt x="177" y="434"/>
                </a:moveTo>
                <a:lnTo>
                  <a:pt x="177" y="434"/>
                </a:lnTo>
                <a:cubicBezTo>
                  <a:pt x="186" y="425"/>
                  <a:pt x="186" y="416"/>
                  <a:pt x="204" y="416"/>
                </a:cubicBezTo>
                <a:cubicBezTo>
                  <a:pt x="212" y="416"/>
                  <a:pt x="221" y="416"/>
                  <a:pt x="239" y="407"/>
                </a:cubicBezTo>
                <a:cubicBezTo>
                  <a:pt x="248" y="407"/>
                  <a:pt x="275" y="398"/>
                  <a:pt x="293" y="390"/>
                </a:cubicBezTo>
                <a:cubicBezTo>
                  <a:pt x="310" y="390"/>
                  <a:pt x="346" y="398"/>
                  <a:pt x="354" y="407"/>
                </a:cubicBezTo>
                <a:cubicBezTo>
                  <a:pt x="319" y="434"/>
                  <a:pt x="284" y="443"/>
                  <a:pt x="239" y="443"/>
                </a:cubicBezTo>
                <a:cubicBezTo>
                  <a:pt x="221" y="443"/>
                  <a:pt x="194" y="443"/>
                  <a:pt x="177" y="434"/>
                </a:cubicBezTo>
                <a:close/>
              </a:path>
            </a:pathLst>
          </a:custGeom>
          <a:solidFill>
            <a:schemeClr val="bg1"/>
          </a:solidFill>
          <a:ln>
            <a:noFill/>
          </a:ln>
          <a:effectLst/>
        </p:spPr>
        <p:txBody>
          <a:bodyPr wrap="none" lIns="16098" tIns="8049" rIns="16098" bIns="8049" anchor="ctr"/>
          <a:p>
            <a:endParaRPr lang="en-US" sz="845" dirty="0"/>
          </a:p>
        </p:txBody>
      </p:sp>
      <p:sp>
        <p:nvSpPr>
          <p:cNvPr id="51" name="文本框 50"/>
          <p:cNvSpPr txBox="1"/>
          <p:nvPr>
            <p:custDataLst>
              <p:tags r:id="rId11"/>
            </p:custDataLst>
          </p:nvPr>
        </p:nvSpPr>
        <p:spPr>
          <a:xfrm>
            <a:off x="4763631" y="2832516"/>
            <a:ext cx="2105170" cy="2133046"/>
          </a:xfrm>
          <a:prstGeom prst="rect">
            <a:avLst/>
          </a:prstGeom>
          <a:noFill/>
        </p:spPr>
        <p:txBody>
          <a:bodyPr wrap="square" anchor="t">
            <a:normAutofit lnSpcReduction="10000"/>
          </a:bodyPr>
          <a:p>
            <a:pPr marL="0" lvl="0" indent="-285750" algn="l" fontAlgn="ctr">
              <a:lnSpc>
                <a:spcPct val="120000"/>
              </a:lnSpc>
              <a:spcBef>
                <a:spcPts val="0"/>
              </a:spcBef>
              <a:spcAft>
                <a:spcPts val="800"/>
              </a:spcAft>
              <a:buSzPct val="100000"/>
              <a:buFont typeface="Wingdings" panose="05000000000000000000" charset="0"/>
              <a:buNone/>
            </a:pPr>
            <a:r>
              <a:rPr lang="zh-CN" altLang="en-US" spc="100" dirty="0">
                <a:solidFill>
                  <a:schemeClr val="lt1"/>
                </a:solidFill>
                <a:latin typeface="Arial" panose="020B0604020202020204" pitchFamily="34" charset="0"/>
                <a:ea typeface="微软雅黑" panose="020B0503020204020204" charset="-122"/>
                <a:sym typeface="+mn-ea"/>
              </a:rPr>
              <a:t>性善论VS性恶论</a:t>
            </a:r>
            <a:endParaRPr lang="zh-CN" altLang="en-US" spc="100" dirty="0">
              <a:solidFill>
                <a:schemeClr val="lt1"/>
              </a:solidFill>
              <a:latin typeface="Arial" panose="020B0604020202020204" pitchFamily="34" charset="0"/>
              <a:ea typeface="微软雅黑" panose="020B0503020204020204" charset="-122"/>
            </a:endParaRPr>
          </a:p>
          <a:p>
            <a:pPr marL="0" lvl="0" indent="-285750" algn="l" fontAlgn="ctr">
              <a:lnSpc>
                <a:spcPct val="120000"/>
              </a:lnSpc>
              <a:spcBef>
                <a:spcPts val="0"/>
              </a:spcBef>
              <a:spcAft>
                <a:spcPts val="800"/>
              </a:spcAft>
              <a:buSzPct val="100000"/>
              <a:buFont typeface="Arial" panose="020B0604020202020204" pitchFamily="34" charset="0"/>
              <a:buChar char="•"/>
            </a:pPr>
            <a:r>
              <a:rPr lang="zh-CN" altLang="en-US" spc="100" dirty="0">
                <a:solidFill>
                  <a:schemeClr val="lt1"/>
                </a:solidFill>
                <a:latin typeface="Arial" panose="020B0604020202020204" pitchFamily="34" charset="0"/>
                <a:ea typeface="微软雅黑" panose="020B0503020204020204" charset="-122"/>
              </a:rPr>
              <a:t>中西方监督思想的哲学基础之比较。</a:t>
            </a:r>
            <a:endParaRPr lang="zh-CN" altLang="en-US" spc="100" dirty="0">
              <a:solidFill>
                <a:schemeClr val="lt1"/>
              </a:solidFill>
              <a:latin typeface="Arial" panose="020B0604020202020204" pitchFamily="34" charset="0"/>
              <a:ea typeface="微软雅黑" panose="020B0503020204020204" charset="-122"/>
            </a:endParaRPr>
          </a:p>
          <a:p>
            <a:pPr marL="0" lvl="0" indent="-285750" algn="l" fontAlgn="ctr">
              <a:lnSpc>
                <a:spcPct val="120000"/>
              </a:lnSpc>
              <a:spcBef>
                <a:spcPts val="0"/>
              </a:spcBef>
              <a:spcAft>
                <a:spcPts val="800"/>
              </a:spcAft>
              <a:buSzPct val="100000"/>
              <a:buFont typeface="Wingdings" panose="05000000000000000000" charset="0"/>
              <a:buNone/>
            </a:pPr>
            <a:endParaRPr lang="zh-CN" altLang="en-US" spc="100" dirty="0">
              <a:solidFill>
                <a:schemeClr val="lt1"/>
              </a:solidFill>
              <a:latin typeface="Arial" panose="020B0604020202020204" pitchFamily="34" charset="0"/>
              <a:ea typeface="微软雅黑" panose="020B0503020204020204" charset="-122"/>
            </a:endParaRPr>
          </a:p>
        </p:txBody>
      </p:sp>
      <p:sp>
        <p:nvSpPr>
          <p:cNvPr id="16" name="文本框 15"/>
          <p:cNvSpPr txBox="1"/>
          <p:nvPr>
            <p:custDataLst>
              <p:tags r:id="rId12"/>
            </p:custDataLst>
          </p:nvPr>
        </p:nvSpPr>
        <p:spPr>
          <a:xfrm>
            <a:off x="7002963" y="2366646"/>
            <a:ext cx="2105170" cy="2133046"/>
          </a:xfrm>
          <a:prstGeom prst="rect">
            <a:avLst/>
          </a:prstGeom>
          <a:noFill/>
        </p:spPr>
        <p:txBody>
          <a:bodyPr wrap="square" anchor="t">
            <a:normAutofit/>
          </a:bodyPr>
          <a:p>
            <a:pPr marL="0" lvl="0" indent="-285750" algn="l" fontAlgn="ctr">
              <a:lnSpc>
                <a:spcPct val="120000"/>
              </a:lnSpc>
              <a:spcBef>
                <a:spcPts val="0"/>
              </a:spcBef>
              <a:spcAft>
                <a:spcPts val="800"/>
              </a:spcAft>
              <a:buSzPct val="100000"/>
              <a:buFont typeface="Wingdings" panose="05000000000000000000" charset="0"/>
              <a:buNone/>
            </a:pPr>
            <a:r>
              <a:rPr lang="zh-CN" altLang="en-US" spc="150" dirty="0">
                <a:solidFill>
                  <a:schemeClr val="lt1"/>
                </a:solidFill>
                <a:latin typeface="Arial" panose="020B0604020202020204" pitchFamily="34" charset="0"/>
                <a:ea typeface="微软雅黑" panose="020B0503020204020204" charset="-122"/>
                <a:sym typeface="+mn-ea"/>
              </a:rPr>
              <a:t>道德VS法制</a:t>
            </a:r>
            <a:endParaRPr lang="zh-CN" altLang="en-US" spc="150" dirty="0">
              <a:solidFill>
                <a:schemeClr val="lt1"/>
              </a:solidFill>
              <a:latin typeface="Arial" panose="020B0604020202020204" pitchFamily="34" charset="0"/>
              <a:ea typeface="微软雅黑" panose="020B0503020204020204" charset="-122"/>
            </a:endParaRPr>
          </a:p>
          <a:p>
            <a:pPr marL="0" lvl="0" indent="-285750" algn="l" fontAlgn="ctr">
              <a:lnSpc>
                <a:spcPct val="120000"/>
              </a:lnSpc>
              <a:spcBef>
                <a:spcPts val="0"/>
              </a:spcBef>
              <a:spcAft>
                <a:spcPts val="800"/>
              </a:spcAft>
              <a:buSzPct val="100000"/>
              <a:buFont typeface="Arial" panose="020B0604020202020204" pitchFamily="34" charset="0"/>
              <a:buChar char="•"/>
            </a:pPr>
            <a:r>
              <a:rPr lang="zh-CN" altLang="en-US" spc="150" dirty="0">
                <a:solidFill>
                  <a:schemeClr val="lt1"/>
                </a:solidFill>
                <a:latin typeface="Arial" panose="020B0604020202020204" pitchFamily="34" charset="0"/>
                <a:ea typeface="微软雅黑" panose="020B0503020204020204" charset="-122"/>
              </a:rPr>
              <a:t>中西方监督思想的制约机制之比较。</a:t>
            </a:r>
            <a:endParaRPr lang="zh-CN" altLang="en-US" spc="150" dirty="0">
              <a:solidFill>
                <a:schemeClr val="lt1"/>
              </a:solidFill>
              <a:latin typeface="Arial" panose="020B0604020202020204" pitchFamily="34" charset="0"/>
              <a:ea typeface="微软雅黑" panose="020B0503020204020204" charset="-122"/>
            </a:endParaRPr>
          </a:p>
          <a:p>
            <a:pPr marL="0" lvl="0" indent="-285750" algn="l" fontAlgn="ctr">
              <a:lnSpc>
                <a:spcPct val="120000"/>
              </a:lnSpc>
              <a:spcBef>
                <a:spcPts val="0"/>
              </a:spcBef>
              <a:spcAft>
                <a:spcPts val="800"/>
              </a:spcAft>
              <a:buSzPct val="100000"/>
              <a:buFont typeface="Wingdings" panose="05000000000000000000" charset="0"/>
              <a:buNone/>
            </a:pPr>
            <a:endParaRPr lang="zh-CN" altLang="en-US" spc="150" dirty="0">
              <a:solidFill>
                <a:schemeClr val="lt1"/>
              </a:solidFill>
              <a:latin typeface="Arial" panose="020B0604020202020204" pitchFamily="34" charset="0"/>
              <a:ea typeface="微软雅黑" panose="020B0503020204020204" charset="-122"/>
            </a:endParaRPr>
          </a:p>
        </p:txBody>
      </p:sp>
      <p:sp>
        <p:nvSpPr>
          <p:cNvPr id="17" name="文本框 16"/>
          <p:cNvSpPr txBox="1"/>
          <p:nvPr>
            <p:custDataLst>
              <p:tags r:id="rId13"/>
            </p:custDataLst>
          </p:nvPr>
        </p:nvSpPr>
        <p:spPr>
          <a:xfrm>
            <a:off x="9342121" y="2832516"/>
            <a:ext cx="2105170" cy="2133046"/>
          </a:xfrm>
          <a:prstGeom prst="rect">
            <a:avLst/>
          </a:prstGeom>
          <a:noFill/>
        </p:spPr>
        <p:txBody>
          <a:bodyPr wrap="square" anchor="t">
            <a:normAutofit/>
          </a:bodyPr>
          <a:p>
            <a:pPr marL="0" lvl="0" indent="-285750" algn="l" fontAlgn="ctr">
              <a:lnSpc>
                <a:spcPct val="120000"/>
              </a:lnSpc>
              <a:spcBef>
                <a:spcPts val="0"/>
              </a:spcBef>
              <a:spcAft>
                <a:spcPts val="800"/>
              </a:spcAft>
              <a:buSzPct val="100000"/>
              <a:buFont typeface="Wingdings" panose="05000000000000000000" charset="0"/>
              <a:buNone/>
            </a:pPr>
            <a:r>
              <a:rPr lang="zh-CN" altLang="en-US" spc="100" dirty="0">
                <a:solidFill>
                  <a:schemeClr val="lt1"/>
                </a:solidFill>
                <a:latin typeface="Arial" panose="020B0604020202020204" pitchFamily="34" charset="0"/>
                <a:ea typeface="微软雅黑" panose="020B0503020204020204" charset="-122"/>
                <a:sym typeface="+mn-ea"/>
              </a:rPr>
              <a:t>人民群众VS</a:t>
            </a:r>
            <a:endParaRPr lang="zh-CN" altLang="en-US" spc="100" dirty="0">
              <a:solidFill>
                <a:schemeClr val="lt1"/>
              </a:solidFill>
              <a:latin typeface="Arial" panose="020B0604020202020204" pitchFamily="34" charset="0"/>
              <a:ea typeface="微软雅黑" panose="020B0503020204020204" charset="-122"/>
            </a:endParaRPr>
          </a:p>
          <a:p>
            <a:pPr marL="0" lvl="0" indent="-285750" algn="l" fontAlgn="ctr">
              <a:lnSpc>
                <a:spcPct val="120000"/>
              </a:lnSpc>
              <a:spcBef>
                <a:spcPts val="0"/>
              </a:spcBef>
              <a:spcAft>
                <a:spcPts val="800"/>
              </a:spcAft>
              <a:buSzPct val="100000"/>
              <a:buFont typeface="Wingdings" panose="05000000000000000000" charset="0"/>
              <a:buNone/>
            </a:pPr>
            <a:r>
              <a:rPr lang="zh-CN" altLang="en-US" spc="100" dirty="0">
                <a:solidFill>
                  <a:schemeClr val="lt1"/>
                </a:solidFill>
                <a:latin typeface="Arial" panose="020B0604020202020204" pitchFamily="34" charset="0"/>
                <a:ea typeface="微软雅黑" panose="020B0503020204020204" charset="-122"/>
                <a:sym typeface="+mn-ea"/>
              </a:rPr>
              <a:t>阶级分权</a:t>
            </a:r>
            <a:endParaRPr lang="zh-CN" altLang="en-US" spc="100" dirty="0">
              <a:solidFill>
                <a:schemeClr val="lt1"/>
              </a:solidFill>
              <a:latin typeface="Arial" panose="020B0604020202020204" pitchFamily="34" charset="0"/>
              <a:ea typeface="微软雅黑" panose="020B0503020204020204" charset="-122"/>
            </a:endParaRPr>
          </a:p>
          <a:p>
            <a:pPr marL="0" lvl="0" indent="-285750" algn="l" fontAlgn="ctr">
              <a:lnSpc>
                <a:spcPct val="120000"/>
              </a:lnSpc>
              <a:spcBef>
                <a:spcPts val="0"/>
              </a:spcBef>
              <a:spcAft>
                <a:spcPts val="800"/>
              </a:spcAft>
              <a:buSzPct val="100000"/>
              <a:buFont typeface="Arial" panose="020B0604020202020204" pitchFamily="34" charset="0"/>
              <a:buChar char="•"/>
            </a:pPr>
            <a:r>
              <a:rPr lang="zh-CN" altLang="en-US" spc="100" dirty="0">
                <a:solidFill>
                  <a:schemeClr val="lt1"/>
                </a:solidFill>
                <a:latin typeface="Arial" panose="020B0604020202020204" pitchFamily="34" charset="0"/>
                <a:ea typeface="微软雅黑" panose="020B0503020204020204" charset="-122"/>
              </a:rPr>
              <a:t>中西方监督思想的权力制衡主体之比较。</a:t>
            </a:r>
            <a:endParaRPr lang="zh-CN" altLang="en-US" spc="100" dirty="0">
              <a:solidFill>
                <a:schemeClr val="lt1"/>
              </a:solidFill>
              <a:latin typeface="Arial" panose="020B0604020202020204" pitchFamily="34" charset="0"/>
              <a:ea typeface="微软雅黑" panose="020B0503020204020204" charset="-122"/>
            </a:endParaRPr>
          </a:p>
          <a:p>
            <a:pPr marL="0" lvl="0" indent="-285750" algn="l" fontAlgn="ctr">
              <a:lnSpc>
                <a:spcPct val="120000"/>
              </a:lnSpc>
              <a:spcBef>
                <a:spcPts val="0"/>
              </a:spcBef>
              <a:spcAft>
                <a:spcPts val="800"/>
              </a:spcAft>
              <a:buSzPct val="100000"/>
              <a:buFont typeface="Wingdings" panose="05000000000000000000" charset="0"/>
              <a:buNone/>
            </a:pPr>
            <a:endParaRPr lang="zh-CN" altLang="en-US" spc="100" dirty="0">
              <a:solidFill>
                <a:schemeClr val="lt1"/>
              </a:solidFill>
              <a:latin typeface="Arial" panose="020B0604020202020204" pitchFamily="34" charset="0"/>
              <a:ea typeface="微软雅黑" panose="020B0503020204020204" charset="-122"/>
            </a:endParaRPr>
          </a:p>
        </p:txBody>
      </p:sp>
    </p:spTree>
    <p:custDataLst>
      <p:tags r:id="rId14"/>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a:extLst>
              <a:ext uri="{28A0092B-C50C-407E-A947-70E740481C1C}">
                <a14:useLocalDpi xmlns:a14="http://schemas.microsoft.com/office/drawing/2010/main" val="0"/>
              </a:ext>
            </a:extLst>
          </a:blip>
          <a:srcRect l="19251" r="25194"/>
          <a:stretch>
            <a:fillRect/>
          </a:stretch>
        </p:blipFill>
        <p:spPr>
          <a:xfrm>
            <a:off x="0" y="0"/>
            <a:ext cx="12192000" cy="6858000"/>
          </a:xfrm>
          <a:prstGeom prst="rect">
            <a:avLst/>
          </a:prstGeom>
        </p:spPr>
      </p:pic>
      <p:grpSp>
        <p:nvGrpSpPr>
          <p:cNvPr id="9" name="组合 8"/>
          <p:cNvGrpSpPr/>
          <p:nvPr/>
        </p:nvGrpSpPr>
        <p:grpSpPr>
          <a:xfrm>
            <a:off x="1240536" y="874471"/>
            <a:ext cx="9710928" cy="5858924"/>
            <a:chOff x="3016911" y="950976"/>
            <a:chExt cx="9175089" cy="5535635"/>
          </a:xfrm>
        </p:grpSpPr>
        <p:grpSp>
          <p:nvGrpSpPr>
            <p:cNvPr id="4" name="Group 22"/>
            <p:cNvGrpSpPr/>
            <p:nvPr/>
          </p:nvGrpSpPr>
          <p:grpSpPr>
            <a:xfrm>
              <a:off x="3016911" y="950976"/>
              <a:ext cx="9175089" cy="5535635"/>
              <a:chOff x="2392014" y="1138727"/>
              <a:chExt cx="4388572" cy="2647847"/>
            </a:xfrm>
          </p:grpSpPr>
          <p:pic>
            <p:nvPicPr>
              <p:cNvPr id="6" name="Picture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2014" y="1138727"/>
                <a:ext cx="4388572" cy="2647847"/>
              </a:xfrm>
              <a:prstGeom prst="rect">
                <a:avLst/>
              </a:prstGeom>
            </p:spPr>
          </p:pic>
          <p:sp>
            <p:nvSpPr>
              <p:cNvPr id="7" name="Rectangle 32"/>
              <p:cNvSpPr/>
              <p:nvPr/>
            </p:nvSpPr>
            <p:spPr>
              <a:xfrm>
                <a:off x="2908092" y="1313332"/>
                <a:ext cx="3310128" cy="2049481"/>
              </a:xfrm>
              <a:prstGeom prst="rect">
                <a:avLst/>
              </a:prstGeom>
              <a:solidFill>
                <a:srgbClr val="558ED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1088390" rtl="0" eaLnBrk="1" latinLnBrk="0" hangingPunct="1">
                  <a:defRPr sz="2100" kern="1200">
                    <a:solidFill>
                      <a:schemeClr val="lt1"/>
                    </a:solidFill>
                    <a:latin typeface="+mn-lt"/>
                    <a:ea typeface="+mn-ea"/>
                    <a:cs typeface="+mn-cs"/>
                  </a:defRPr>
                </a:lvl1pPr>
                <a:lvl2pPr marL="544195" algn="l" defTabSz="1088390" rtl="0" eaLnBrk="1" latinLnBrk="0" hangingPunct="1">
                  <a:defRPr sz="2100" kern="1200">
                    <a:solidFill>
                      <a:schemeClr val="lt1"/>
                    </a:solidFill>
                    <a:latin typeface="+mn-lt"/>
                    <a:ea typeface="+mn-ea"/>
                    <a:cs typeface="+mn-cs"/>
                  </a:defRPr>
                </a:lvl2pPr>
                <a:lvl3pPr marL="1088390" algn="l" defTabSz="1088390" rtl="0" eaLnBrk="1" latinLnBrk="0" hangingPunct="1">
                  <a:defRPr sz="2100" kern="1200">
                    <a:solidFill>
                      <a:schemeClr val="lt1"/>
                    </a:solidFill>
                    <a:latin typeface="+mn-lt"/>
                    <a:ea typeface="+mn-ea"/>
                    <a:cs typeface="+mn-cs"/>
                  </a:defRPr>
                </a:lvl3pPr>
                <a:lvl4pPr marL="1633220" algn="l" defTabSz="1088390" rtl="0" eaLnBrk="1" latinLnBrk="0" hangingPunct="1">
                  <a:defRPr sz="2100" kern="1200">
                    <a:solidFill>
                      <a:schemeClr val="lt1"/>
                    </a:solidFill>
                    <a:latin typeface="+mn-lt"/>
                    <a:ea typeface="+mn-ea"/>
                    <a:cs typeface="+mn-cs"/>
                  </a:defRPr>
                </a:lvl4pPr>
                <a:lvl5pPr marL="2177415" algn="l" defTabSz="1088390" rtl="0" eaLnBrk="1" latinLnBrk="0" hangingPunct="1">
                  <a:defRPr sz="2100" kern="1200">
                    <a:solidFill>
                      <a:schemeClr val="lt1"/>
                    </a:solidFill>
                    <a:latin typeface="+mn-lt"/>
                    <a:ea typeface="+mn-ea"/>
                    <a:cs typeface="+mn-cs"/>
                  </a:defRPr>
                </a:lvl5pPr>
                <a:lvl6pPr marL="2721610" algn="l" defTabSz="1088390" rtl="0" eaLnBrk="1" latinLnBrk="0" hangingPunct="1">
                  <a:defRPr sz="2100" kern="1200">
                    <a:solidFill>
                      <a:schemeClr val="lt1"/>
                    </a:solidFill>
                    <a:latin typeface="+mn-lt"/>
                    <a:ea typeface="+mn-ea"/>
                    <a:cs typeface="+mn-cs"/>
                  </a:defRPr>
                </a:lvl6pPr>
                <a:lvl7pPr marL="3265805" algn="l" defTabSz="1088390" rtl="0" eaLnBrk="1" latinLnBrk="0" hangingPunct="1">
                  <a:defRPr sz="2100" kern="1200">
                    <a:solidFill>
                      <a:schemeClr val="lt1"/>
                    </a:solidFill>
                    <a:latin typeface="+mn-lt"/>
                    <a:ea typeface="+mn-ea"/>
                    <a:cs typeface="+mn-cs"/>
                  </a:defRPr>
                </a:lvl7pPr>
                <a:lvl8pPr marL="3810635" algn="l" defTabSz="1088390" rtl="0" eaLnBrk="1" latinLnBrk="0" hangingPunct="1">
                  <a:defRPr sz="2100" kern="1200">
                    <a:solidFill>
                      <a:schemeClr val="lt1"/>
                    </a:solidFill>
                    <a:latin typeface="+mn-lt"/>
                    <a:ea typeface="+mn-ea"/>
                    <a:cs typeface="+mn-cs"/>
                  </a:defRPr>
                </a:lvl8pPr>
                <a:lvl9pPr marL="4354830" algn="l" defTabSz="1088390" rtl="0" eaLnBrk="1" latinLnBrk="0" hangingPunct="1">
                  <a:defRPr sz="2100" kern="1200">
                    <a:solidFill>
                      <a:schemeClr val="lt1"/>
                    </a:solidFill>
                    <a:latin typeface="+mn-lt"/>
                    <a:ea typeface="+mn-ea"/>
                    <a:cs typeface="+mn-cs"/>
                  </a:defRPr>
                </a:lvl9pPr>
              </a:lstStyle>
              <a:p>
                <a:pPr algn="ctr"/>
                <a:endParaRPr lang="en-US" dirty="0">
                  <a:solidFill>
                    <a:schemeClr val="tx1">
                      <a:lumMod val="75000"/>
                      <a:lumOff val="25000"/>
                    </a:schemeClr>
                  </a:solidFill>
                  <a:cs typeface="+mn-ea"/>
                  <a:sym typeface="+mn-lt"/>
                </a:endParaRPr>
              </a:p>
            </p:txBody>
          </p:sp>
        </p:grpSp>
        <p:sp>
          <p:nvSpPr>
            <p:cNvPr id="8" name="矩形 7"/>
            <p:cNvSpPr/>
            <p:nvPr/>
          </p:nvSpPr>
          <p:spPr>
            <a:xfrm>
              <a:off x="4077576" y="1257312"/>
              <a:ext cx="7078104" cy="4402074"/>
            </a:xfrm>
            <a:prstGeom prst="rect">
              <a:avLst/>
            </a:prstGeom>
            <a:solidFill>
              <a:srgbClr val="F3E7D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0" name="矩形 9"/>
          <p:cNvSpPr/>
          <p:nvPr/>
        </p:nvSpPr>
        <p:spPr>
          <a:xfrm>
            <a:off x="2484926" y="1312688"/>
            <a:ext cx="111211" cy="1235676"/>
          </a:xfrm>
          <a:prstGeom prst="rect">
            <a:avLst/>
          </a:prstGeom>
          <a:solidFill>
            <a:srgbClr val="906D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cs typeface="+mn-ea"/>
              <a:sym typeface="+mn-lt"/>
            </a:endParaRPr>
          </a:p>
        </p:txBody>
      </p:sp>
      <p:sp>
        <p:nvSpPr>
          <p:cNvPr id="11" name="矩形 10"/>
          <p:cNvSpPr/>
          <p:nvPr/>
        </p:nvSpPr>
        <p:spPr>
          <a:xfrm>
            <a:off x="2781488" y="1557706"/>
            <a:ext cx="3472249" cy="753762"/>
          </a:xfrm>
          <a:prstGeom prst="rect">
            <a:avLst/>
          </a:prstGeom>
          <a:solidFill>
            <a:srgbClr val="906D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cs typeface="+mn-ea"/>
              <a:sym typeface="+mn-lt"/>
            </a:endParaRPr>
          </a:p>
        </p:txBody>
      </p:sp>
      <p:sp>
        <p:nvSpPr>
          <p:cNvPr id="12" name="文本框 6"/>
          <p:cNvSpPr txBox="1"/>
          <p:nvPr/>
        </p:nvSpPr>
        <p:spPr>
          <a:xfrm>
            <a:off x="2810321" y="1607360"/>
            <a:ext cx="3274540" cy="646331"/>
          </a:xfrm>
          <a:prstGeom prst="rect">
            <a:avLst/>
          </a:prstGeom>
          <a:solidFill>
            <a:srgbClr val="906D34"/>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sz="3600" b="1" dirty="0">
                <a:solidFill>
                  <a:schemeClr val="bg1"/>
                </a:solidFill>
                <a:cs typeface="+mn-ea"/>
                <a:sym typeface="+mn-lt"/>
              </a:rPr>
              <a:t>PART     TWO</a:t>
            </a:r>
            <a:endParaRPr lang="zh-CN" altLang="en-US" sz="3600" b="1" dirty="0">
              <a:solidFill>
                <a:schemeClr val="bg1"/>
              </a:solidFill>
              <a:cs typeface="+mn-ea"/>
              <a:sym typeface="+mn-lt"/>
            </a:endParaRPr>
          </a:p>
        </p:txBody>
      </p:sp>
      <p:sp>
        <p:nvSpPr>
          <p:cNvPr id="13" name="文本框 4"/>
          <p:cNvSpPr txBox="1"/>
          <p:nvPr/>
        </p:nvSpPr>
        <p:spPr>
          <a:xfrm>
            <a:off x="3857625" y="3164840"/>
            <a:ext cx="4333240"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4800" b="1" dirty="0">
                <a:cs typeface="+mn-ea"/>
                <a:sym typeface="+mn-lt"/>
              </a:rPr>
              <a:t>监督理论</a:t>
            </a:r>
            <a:endParaRPr lang="zh-CN" altLang="en-US" sz="4800" b="1" dirty="0">
              <a:cs typeface="+mn-ea"/>
              <a:sym typeface="+mn-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
            <a:extLst>
              <a:ext uri="{28A0092B-C50C-407E-A947-70E740481C1C}">
                <a14:useLocalDpi xmlns:a14="http://schemas.microsoft.com/office/drawing/2010/main" val="0"/>
              </a:ext>
            </a:extLst>
          </a:blip>
          <a:srcRect l="19251" r="25194"/>
          <a:stretch>
            <a:fillRect/>
          </a:stretch>
        </p:blipFill>
        <p:spPr>
          <a:xfrm>
            <a:off x="0" y="0"/>
            <a:ext cx="12192000" cy="6858000"/>
          </a:xfrm>
          <a:prstGeom prst="rect">
            <a:avLst/>
          </a:prstGeom>
        </p:spPr>
      </p:pic>
      <p:sp>
        <p:nvSpPr>
          <p:cNvPr id="23" name="矩形 22"/>
          <p:cNvSpPr/>
          <p:nvPr/>
        </p:nvSpPr>
        <p:spPr>
          <a:xfrm>
            <a:off x="-1" y="347472"/>
            <a:ext cx="12192001" cy="610797"/>
          </a:xfrm>
          <a:prstGeom prst="rect">
            <a:avLst/>
          </a:prstGeom>
          <a:solidFill>
            <a:srgbClr val="F3E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3" name="组合 52" descr="7b0a202020202274657874626f78223a20227b5c2263617465676f72795f69645c223a31303431302c5c2269645c223a32303334323031337d220a7d0a"/>
          <p:cNvGrpSpPr/>
          <p:nvPr/>
        </p:nvGrpSpPr>
        <p:grpSpPr>
          <a:xfrm>
            <a:off x="2018030" y="1896110"/>
            <a:ext cx="8399145" cy="3385185"/>
            <a:chOff x="5370" y="3510"/>
            <a:chExt cx="8460" cy="3782"/>
          </a:xfrm>
        </p:grpSpPr>
        <p:sp>
          <p:nvSpPr>
            <p:cNvPr id="54" name="矩形 53"/>
            <p:cNvSpPr/>
            <p:nvPr/>
          </p:nvSpPr>
          <p:spPr>
            <a:xfrm>
              <a:off x="5370" y="3798"/>
              <a:ext cx="8177" cy="3494"/>
            </a:xfrm>
            <a:prstGeom prst="rect">
              <a:avLst/>
            </a:prstGeom>
            <a:pattFill prst="ltHorz">
              <a:fgClr>
                <a:schemeClr val="bg1"/>
              </a:fgClr>
              <a:bgClr>
                <a:srgbClr val="EBF7F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5" name="任意多边形 54"/>
            <p:cNvSpPr/>
            <p:nvPr/>
          </p:nvSpPr>
          <p:spPr>
            <a:xfrm>
              <a:off x="5370" y="3510"/>
              <a:ext cx="8460" cy="3781"/>
            </a:xfrm>
            <a:custGeom>
              <a:avLst/>
              <a:gdLst>
                <a:gd name="connisteX0" fmla="*/ 0 w 5389880"/>
                <a:gd name="connsiteY0" fmla="*/ 0 h 2423795"/>
                <a:gd name="connisteX1" fmla="*/ 5389880 w 5389880"/>
                <a:gd name="connsiteY1" fmla="*/ 0 h 2423795"/>
                <a:gd name="connisteX2" fmla="*/ 5389880 w 5389880"/>
                <a:gd name="connsiteY2" fmla="*/ 2423795 h 2423795"/>
              </a:gdLst>
              <a:ahLst/>
              <a:cxnLst>
                <a:cxn ang="0">
                  <a:pos x="connisteX0" y="connsiteY0"/>
                </a:cxn>
                <a:cxn ang="0">
                  <a:pos x="connisteX1" y="connsiteY1"/>
                </a:cxn>
                <a:cxn ang="0">
                  <a:pos x="connisteX2" y="connsiteY2"/>
                </a:cxn>
              </a:cxnLst>
              <a:rect l="l" t="t" r="r" b="b"/>
              <a:pathLst>
                <a:path w="5389880" h="2423795">
                  <a:moveTo>
                    <a:pt x="0" y="0"/>
                  </a:moveTo>
                  <a:lnTo>
                    <a:pt x="5389880" y="0"/>
                  </a:lnTo>
                  <a:lnTo>
                    <a:pt x="5389880" y="2423795"/>
                  </a:lnTo>
                </a:path>
              </a:pathLst>
            </a:custGeom>
            <a:noFill/>
            <a:ln w="63500">
              <a:solidFill>
                <a:srgbClr val="A1D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6" name="文本框 55"/>
            <p:cNvSpPr txBox="1"/>
            <p:nvPr/>
          </p:nvSpPr>
          <p:spPr>
            <a:xfrm>
              <a:off x="5610" y="3762"/>
              <a:ext cx="7721" cy="3409"/>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20000"/>
                </a:lnSpc>
              </a:pPr>
              <a:r>
                <a:rPr lang="zh-CN" altLang="en-US" sz="3600" b="1" dirty="0">
                  <a:solidFill>
                    <a:srgbClr val="C00000"/>
                  </a:solidFill>
                  <a:latin typeface="汉仪颜楷简" panose="00020600040101010101" charset="-122"/>
                  <a:ea typeface="汉仪颜楷简" panose="00020600040101010101" charset="-122"/>
                  <a:sym typeface="+mn-ea"/>
                </a:rPr>
                <a:t>监督理论</a:t>
              </a:r>
              <a:r>
                <a:rPr lang="zh-CN" altLang="en-US" sz="3600" dirty="0">
                  <a:latin typeface="汉仪颜楷简" panose="00020600040101010101" charset="-122"/>
                  <a:ea typeface="汉仪颜楷简" panose="00020600040101010101" charset="-122"/>
                  <a:sym typeface="+mn-ea"/>
                </a:rPr>
                <a:t>是监督思想不断发展和完善的结果，是相关观点与主张经过长时期论证、推理、演绎、归纳所形成的有关监督活动的基本的、系统化的</a:t>
              </a:r>
              <a:r>
                <a:rPr lang="zh-CN" altLang="en-US" sz="3600" u="sng" dirty="0">
                  <a:solidFill>
                    <a:srgbClr val="FF0000"/>
                  </a:solidFill>
                  <a:latin typeface="汉仪颜楷简" panose="00020600040101010101" charset="-122"/>
                  <a:ea typeface="汉仪颜楷简" panose="00020600040101010101" charset="-122"/>
                  <a:sym typeface="+mn-ea"/>
                </a:rPr>
                <a:t>原理</a:t>
              </a:r>
              <a:r>
                <a:rPr lang="zh-CN" altLang="en-US" sz="3600" dirty="0">
                  <a:latin typeface="汉仪颜楷简" panose="00020600040101010101" charset="-122"/>
                  <a:ea typeface="汉仪颜楷简" panose="00020600040101010101" charset="-122"/>
                  <a:sym typeface="+mn-ea"/>
                </a:rPr>
                <a:t>。</a:t>
              </a:r>
              <a:endParaRPr lang="zh-CN" altLang="en-US" sz="3600" dirty="0">
                <a:latin typeface="汉仪颜楷简" panose="00020600040101010101" charset="-122"/>
                <a:ea typeface="汉仪颜楷简" panose="00020600040101010101" charset="-122"/>
                <a:cs typeface="汉仪晓波折纸体简" panose="00020600040101010101" charset="-122"/>
                <a:sym typeface="+mn-ea"/>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15" name="图片 14"/>
          <p:cNvPicPr>
            <a:picLocks noChangeAspect="1"/>
          </p:cNvPicPr>
          <p:nvPr>
            <p:custDataLst>
              <p:tags r:id="rId2"/>
            </p:custDataLst>
          </p:nvPr>
        </p:nvPicPr>
        <p:blipFill rotWithShape="1">
          <a:blip r:embed="rId1">
            <a:extLst>
              <a:ext uri="{28A0092B-C50C-407E-A947-70E740481C1C}">
                <a14:useLocalDpi xmlns:a14="http://schemas.microsoft.com/office/drawing/2010/main" val="0"/>
              </a:ext>
            </a:extLst>
          </a:blip>
          <a:srcRect l="19251" r="25194"/>
          <a:stretch>
            <a:fillRect/>
          </a:stretch>
        </p:blipFill>
        <p:spPr>
          <a:xfrm>
            <a:off x="0" y="0"/>
            <a:ext cx="12192000" cy="6858000"/>
          </a:xfrm>
          <a:prstGeom prst="rect">
            <a:avLst/>
          </a:prstGeom>
        </p:spPr>
      </p:pic>
      <p:sp>
        <p:nvSpPr>
          <p:cNvPr id="22530" name="标题 1"/>
          <p:cNvSpPr>
            <a:spLocks noGrp="1"/>
          </p:cNvSpPr>
          <p:nvPr>
            <p:ph type="title"/>
          </p:nvPr>
        </p:nvSpPr>
        <p:spPr>
          <a:xfrm>
            <a:off x="838200" y="-31115"/>
            <a:ext cx="10515600" cy="1325563"/>
          </a:xfrm>
          <a:noFill/>
          <a:ln>
            <a:noFill/>
          </a:ln>
        </p:spPr>
        <p:txBody>
          <a:bodyPr vert="horz" wrap="square" lIns="91440" tIns="45720" rIns="91440" bIns="45720" anchor="b"/>
          <a:lstStyle/>
          <a:p>
            <a:pPr eaLnBrk="1" hangingPunct="1"/>
            <a:r>
              <a:rPr lang="zh-CN" altLang="en-US" sz="4400" b="1" dirty="0">
                <a:solidFill>
                  <a:schemeClr val="tx1"/>
                </a:solidFill>
              </a:rPr>
              <a:t>第二节   监督理论</a:t>
            </a:r>
            <a:endParaRPr lang="zh-CN" altLang="en-US" sz="4400" b="1" dirty="0">
              <a:solidFill>
                <a:schemeClr val="tx1"/>
              </a:solidFill>
            </a:endParaRPr>
          </a:p>
        </p:txBody>
      </p:sp>
      <p:sp>
        <p:nvSpPr>
          <p:cNvPr id="22531" name="内容占位符 2"/>
          <p:cNvSpPr>
            <a:spLocks noGrp="1"/>
          </p:cNvSpPr>
          <p:nvPr>
            <p:ph sz="quarter" idx="1"/>
          </p:nvPr>
        </p:nvSpPr>
        <p:spPr>
          <a:xfrm>
            <a:off x="1158875" y="1294765"/>
            <a:ext cx="9723120" cy="5063490"/>
          </a:xfrm>
        </p:spPr>
        <p:txBody>
          <a:bodyPr vert="horz" wrap="square" lIns="91440" tIns="45720" rIns="91440" bIns="45720" anchor="t"/>
          <a:lstStyle/>
          <a:p>
            <a:pPr eaLnBrk="1" hangingPunct="1">
              <a:buClr>
                <a:schemeClr val="accent1"/>
              </a:buClr>
              <a:buSzPct val="70000"/>
              <a:buFont typeface="Wingdings" panose="05000000000000000000" pitchFamily="2" charset="2"/>
            </a:pPr>
            <a:r>
              <a:rPr lang="zh-CN" altLang="en-US" sz="3200" b="1" dirty="0">
                <a:solidFill>
                  <a:srgbClr val="C00000"/>
                </a:solidFill>
                <a:latin typeface="黑体" panose="02010609060101010101" pitchFamily="49" charset="-122"/>
                <a:ea typeface="黑体" panose="02010609060101010101" pitchFamily="49" charset="-122"/>
              </a:rPr>
              <a:t>监督理论</a:t>
            </a:r>
            <a:r>
              <a:rPr lang="zh-CN" altLang="en-US" dirty="0">
                <a:latin typeface="黑体" panose="02010609060101010101" pitchFamily="49" charset="-122"/>
                <a:ea typeface="黑体" panose="02010609060101010101" pitchFamily="49" charset="-122"/>
              </a:rPr>
              <a:t>是监督思想不断发展和完善的结果，是在对监督思想不断进行论证、推理、演绎、归纳的基础上所形成的</a:t>
            </a:r>
            <a:r>
              <a:rPr lang="zh-CN" altLang="en-US" u="sng" dirty="0">
                <a:solidFill>
                  <a:srgbClr val="C00000"/>
                </a:solidFill>
                <a:latin typeface="黑体" panose="02010609060101010101" pitchFamily="49" charset="-122"/>
                <a:ea typeface="黑体" panose="02010609060101010101" pitchFamily="49" charset="-122"/>
              </a:rPr>
              <a:t>系统化、理论化的监督思想</a:t>
            </a:r>
            <a:r>
              <a:rPr lang="zh-CN" altLang="en-US" dirty="0">
                <a:latin typeface="黑体" panose="02010609060101010101" pitchFamily="49" charset="-122"/>
                <a:ea typeface="黑体" panose="02010609060101010101" pitchFamily="49" charset="-122"/>
              </a:rPr>
              <a:t>。</a:t>
            </a:r>
            <a:endParaRPr lang="zh-CN" altLang="zh-CN" dirty="0">
              <a:latin typeface="黑体" panose="02010609060101010101" pitchFamily="49" charset="-122"/>
              <a:ea typeface="黑体" panose="02010609060101010101" pitchFamily="49" charset="-122"/>
            </a:endParaRPr>
          </a:p>
          <a:p>
            <a:pPr eaLnBrk="1" hangingPunct="1">
              <a:buClr>
                <a:schemeClr val="accent1"/>
              </a:buClr>
              <a:buSzPct val="70000"/>
              <a:buFont typeface="Wingdings" panose="05000000000000000000" pitchFamily="2" charset="2"/>
            </a:pPr>
            <a:endParaRPr lang="zh-CN" altLang="en-US" dirty="0"/>
          </a:p>
        </p:txBody>
      </p:sp>
      <p:grpSp>
        <p:nvGrpSpPr>
          <p:cNvPr id="22532" name="Group 41"/>
          <p:cNvGrpSpPr/>
          <p:nvPr/>
        </p:nvGrpSpPr>
        <p:grpSpPr>
          <a:xfrm>
            <a:off x="3503613" y="2997200"/>
            <a:ext cx="4800600" cy="685800"/>
            <a:chOff x="1296" y="1824"/>
            <a:chExt cx="2976" cy="432"/>
          </a:xfrm>
        </p:grpSpPr>
        <p:sp>
          <p:nvSpPr>
            <p:cNvPr id="22548" name="AutoShape 42"/>
            <p:cNvSpPr/>
            <p:nvPr/>
          </p:nvSpPr>
          <p:spPr>
            <a:xfrm>
              <a:off x="1536" y="1899"/>
              <a:ext cx="2736" cy="288"/>
            </a:xfrm>
            <a:prstGeom prst="roundRect">
              <a:avLst>
                <a:gd name="adj" fmla="val 16667"/>
              </a:avLst>
            </a:prstGeom>
            <a:noFill/>
            <a:ln w="28575" cap="flat" cmpd="sng">
              <a:solidFill>
                <a:schemeClr val="accent2"/>
              </a:solidFill>
              <a:prstDash val="solid"/>
              <a:headEnd type="none" w="med" len="med"/>
              <a:tailEnd type="none" w="med" len="med"/>
            </a:ln>
            <a:effectLst>
              <a:outerShdw dist="99190" dir="2388334" algn="ctr" rotWithShape="0">
                <a:schemeClr val="bg2">
                  <a:alpha val="50000"/>
                </a:schemeClr>
              </a:outerShdw>
            </a:effectLst>
          </p:spPr>
          <p:txBody>
            <a:bodyPr wrap="none" anchor="ctr"/>
            <a:lstStyle/>
            <a:p>
              <a:endParaRPr lang="zh-CN" altLang="en-US" b="1" dirty="0">
                <a:latin typeface="Arial" panose="020B0604020202020204" pitchFamily="34" charset="0"/>
              </a:endParaRPr>
            </a:p>
          </p:txBody>
        </p:sp>
        <p:sp>
          <p:nvSpPr>
            <p:cNvPr id="22549" name="AutoShape 43"/>
            <p:cNvSpPr/>
            <p:nvPr/>
          </p:nvSpPr>
          <p:spPr>
            <a:xfrm>
              <a:off x="1296" y="1824"/>
              <a:ext cx="343" cy="432"/>
            </a:xfrm>
            <a:prstGeom prst="diamond">
              <a:avLst/>
            </a:prstGeom>
            <a:solidFill>
              <a:schemeClr val="accent2"/>
            </a:solidFill>
            <a:ln w="25400" cap="flat" cmpd="sng">
              <a:solidFill>
                <a:schemeClr val="bg1"/>
              </a:solidFill>
              <a:prstDash val="solid"/>
              <a:miter/>
              <a:headEnd type="none" w="med" len="med"/>
              <a:tailEnd type="none" w="med" len="med"/>
            </a:ln>
            <a:effectLst>
              <a:outerShdw dist="63500" dir="2212193" algn="ctr" rotWithShape="0">
                <a:srgbClr val="333333">
                  <a:alpha val="50000"/>
                </a:srgbClr>
              </a:outerShdw>
            </a:effectLst>
          </p:spPr>
          <p:txBody>
            <a:bodyPr wrap="none" anchor="ctr"/>
            <a:lstStyle/>
            <a:p>
              <a:endParaRPr lang="zh-CN" altLang="en-US" b="1" dirty="0">
                <a:latin typeface="Arial" panose="020B0604020202020204" pitchFamily="34" charset="0"/>
              </a:endParaRPr>
            </a:p>
          </p:txBody>
        </p:sp>
        <p:sp>
          <p:nvSpPr>
            <p:cNvPr id="22550" name="Text Box 44"/>
            <p:cNvSpPr txBox="1"/>
            <p:nvPr/>
          </p:nvSpPr>
          <p:spPr>
            <a:xfrm>
              <a:off x="1680" y="1934"/>
              <a:ext cx="2446" cy="290"/>
            </a:xfrm>
            <a:prstGeom prst="rect">
              <a:avLst/>
            </a:prstGeom>
            <a:noFill/>
            <a:ln w="9525">
              <a:noFill/>
            </a:ln>
          </p:spPr>
          <p:txBody>
            <a:bodyPr>
              <a:spAutoFit/>
            </a:bodyPr>
            <a:lstStyle/>
            <a:p>
              <a:pPr algn="ctr" eaLnBrk="0" hangingPunct="0"/>
              <a:r>
                <a:rPr lang="en-US" altLang="zh-CN" b="1" dirty="0">
                  <a:latin typeface="Arial" panose="020B0604020202020204" pitchFamily="34" charset="0"/>
                </a:rPr>
                <a:t>   </a:t>
              </a:r>
              <a:r>
                <a:rPr lang="zh-CN" altLang="zh-CN" sz="2400" b="1" dirty="0">
                  <a:latin typeface="Arial" panose="020B0604020202020204" pitchFamily="34" charset="0"/>
                </a:rPr>
                <a:t>人民主权</a:t>
              </a:r>
              <a:r>
                <a:rPr lang="zh-CN" altLang="zh-CN" sz="2400" b="1" dirty="0" smtClean="0">
                  <a:latin typeface="Arial" panose="020B0604020202020204" pitchFamily="34" charset="0"/>
                </a:rPr>
                <a:t>理论</a:t>
              </a:r>
              <a:endParaRPr lang="zh-CN" altLang="zh-CN" sz="2400" b="1" dirty="0" smtClean="0">
                <a:latin typeface="Arial" panose="020B0604020202020204" pitchFamily="34" charset="0"/>
              </a:endParaRPr>
            </a:p>
          </p:txBody>
        </p:sp>
        <p:sp>
          <p:nvSpPr>
            <p:cNvPr id="22551" name="Text Box 45"/>
            <p:cNvSpPr txBox="1"/>
            <p:nvPr/>
          </p:nvSpPr>
          <p:spPr>
            <a:xfrm>
              <a:off x="1354" y="1899"/>
              <a:ext cx="223" cy="290"/>
            </a:xfrm>
            <a:prstGeom prst="rect">
              <a:avLst/>
            </a:prstGeom>
            <a:noFill/>
            <a:ln w="9525">
              <a:noFill/>
            </a:ln>
          </p:spPr>
          <p:txBody>
            <a:bodyPr>
              <a:spAutoFit/>
            </a:bodyPr>
            <a:lstStyle/>
            <a:p>
              <a:pPr algn="ctr" eaLnBrk="0" hangingPunct="0"/>
              <a:r>
                <a:rPr lang="en-US" altLang="zh-CN" sz="2400" b="1" dirty="0">
                  <a:solidFill>
                    <a:schemeClr val="bg1"/>
                  </a:solidFill>
                  <a:latin typeface="Arial" panose="020B0604020202020204" pitchFamily="34" charset="0"/>
                </a:rPr>
                <a:t>1</a:t>
              </a:r>
              <a:endParaRPr lang="en-US" altLang="zh-CN" sz="2400" b="1" dirty="0">
                <a:solidFill>
                  <a:schemeClr val="bg1"/>
                </a:solidFill>
                <a:latin typeface="Arial" panose="020B0604020202020204" pitchFamily="34" charset="0"/>
              </a:endParaRPr>
            </a:p>
          </p:txBody>
        </p:sp>
      </p:grpSp>
      <p:grpSp>
        <p:nvGrpSpPr>
          <p:cNvPr id="22533" name="Group 46"/>
          <p:cNvGrpSpPr/>
          <p:nvPr/>
        </p:nvGrpSpPr>
        <p:grpSpPr>
          <a:xfrm>
            <a:off x="3503613" y="3933825"/>
            <a:ext cx="4800600" cy="685800"/>
            <a:chOff x="1296" y="1824"/>
            <a:chExt cx="2976" cy="432"/>
          </a:xfrm>
        </p:grpSpPr>
        <p:sp>
          <p:nvSpPr>
            <p:cNvPr id="22544" name="AutoShape 47"/>
            <p:cNvSpPr/>
            <p:nvPr/>
          </p:nvSpPr>
          <p:spPr>
            <a:xfrm>
              <a:off x="1536" y="1899"/>
              <a:ext cx="2736" cy="288"/>
            </a:xfrm>
            <a:prstGeom prst="roundRect">
              <a:avLst>
                <a:gd name="adj" fmla="val 16667"/>
              </a:avLst>
            </a:prstGeom>
            <a:noFill/>
            <a:ln w="28575" cap="flat" cmpd="sng">
              <a:solidFill>
                <a:schemeClr val="accent1"/>
              </a:solidFill>
              <a:prstDash val="solid"/>
              <a:headEnd type="none" w="med" len="med"/>
              <a:tailEnd type="none" w="med" len="med"/>
            </a:ln>
            <a:effectLst>
              <a:outerShdw dist="99190" dir="2388334" algn="ctr" rotWithShape="0">
                <a:schemeClr val="bg2">
                  <a:alpha val="50000"/>
                </a:schemeClr>
              </a:outerShdw>
            </a:effectLst>
          </p:spPr>
          <p:txBody>
            <a:bodyPr wrap="none" anchor="ctr"/>
            <a:lstStyle/>
            <a:p>
              <a:endParaRPr lang="zh-CN" altLang="en-US" dirty="0">
                <a:latin typeface="Arial" panose="020B0604020202020204" pitchFamily="34" charset="0"/>
              </a:endParaRPr>
            </a:p>
          </p:txBody>
        </p:sp>
        <p:sp>
          <p:nvSpPr>
            <p:cNvPr id="22545" name="AutoShape 48"/>
            <p:cNvSpPr/>
            <p:nvPr/>
          </p:nvSpPr>
          <p:spPr>
            <a:xfrm>
              <a:off x="1296" y="1824"/>
              <a:ext cx="343" cy="432"/>
            </a:xfrm>
            <a:prstGeom prst="diamond">
              <a:avLst/>
            </a:prstGeom>
            <a:solidFill>
              <a:schemeClr val="accent1"/>
            </a:solidFill>
            <a:ln w="25400" cap="flat" cmpd="sng">
              <a:solidFill>
                <a:schemeClr val="bg1"/>
              </a:solidFill>
              <a:prstDash val="solid"/>
              <a:miter/>
              <a:headEnd type="none" w="med" len="med"/>
              <a:tailEnd type="none" w="med" len="med"/>
            </a:ln>
            <a:effectLst>
              <a:outerShdw dist="63500" dir="2212193" algn="ctr" rotWithShape="0">
                <a:srgbClr val="333333">
                  <a:alpha val="50000"/>
                </a:srgbClr>
              </a:outerShdw>
            </a:effectLst>
          </p:spPr>
          <p:txBody>
            <a:bodyPr wrap="none" anchor="ctr"/>
            <a:lstStyle/>
            <a:p>
              <a:endParaRPr lang="zh-CN" altLang="en-US" dirty="0">
                <a:latin typeface="Arial" panose="020B0604020202020204" pitchFamily="34" charset="0"/>
              </a:endParaRPr>
            </a:p>
          </p:txBody>
        </p:sp>
        <p:sp>
          <p:nvSpPr>
            <p:cNvPr id="22546" name="Text Box 49"/>
            <p:cNvSpPr txBox="1"/>
            <p:nvPr/>
          </p:nvSpPr>
          <p:spPr>
            <a:xfrm>
              <a:off x="1680" y="1934"/>
              <a:ext cx="2592" cy="290"/>
            </a:xfrm>
            <a:prstGeom prst="rect">
              <a:avLst/>
            </a:prstGeom>
            <a:noFill/>
            <a:ln w="9525">
              <a:noFill/>
            </a:ln>
          </p:spPr>
          <p:txBody>
            <a:bodyPr>
              <a:spAutoFit/>
            </a:bodyPr>
            <a:lstStyle/>
            <a:p>
              <a:pPr algn="ctr" eaLnBrk="0" hangingPunct="0"/>
              <a:r>
                <a:rPr lang="zh-CN" altLang="en-US" sz="2400" b="1" dirty="0">
                  <a:latin typeface="Arial" panose="020B0604020202020204" pitchFamily="34" charset="0"/>
                </a:rPr>
                <a:t>分权制衡</a:t>
              </a:r>
              <a:r>
                <a:rPr lang="zh-CN" altLang="zh-CN" sz="2400" b="1" dirty="0" smtClean="0">
                  <a:latin typeface="Arial" panose="020B0604020202020204" pitchFamily="34" charset="0"/>
                </a:rPr>
                <a:t>理论</a:t>
              </a:r>
              <a:endParaRPr lang="zh-CN" altLang="zh-CN" sz="2400" b="1" dirty="0" smtClean="0">
                <a:latin typeface="Arial" panose="020B0604020202020204" pitchFamily="34" charset="0"/>
              </a:endParaRPr>
            </a:p>
          </p:txBody>
        </p:sp>
        <p:sp>
          <p:nvSpPr>
            <p:cNvPr id="22547" name="Text Box 50"/>
            <p:cNvSpPr txBox="1"/>
            <p:nvPr/>
          </p:nvSpPr>
          <p:spPr>
            <a:xfrm>
              <a:off x="1359" y="1886"/>
              <a:ext cx="218" cy="290"/>
            </a:xfrm>
            <a:prstGeom prst="rect">
              <a:avLst/>
            </a:prstGeom>
            <a:noFill/>
            <a:ln w="9525">
              <a:noFill/>
            </a:ln>
          </p:spPr>
          <p:txBody>
            <a:bodyPr wrap="none">
              <a:spAutoFit/>
            </a:bodyPr>
            <a:lstStyle/>
            <a:p>
              <a:pPr algn="ctr" eaLnBrk="0" hangingPunct="0"/>
              <a:r>
                <a:rPr lang="en-US" altLang="zh-CN" sz="2400" dirty="0">
                  <a:solidFill>
                    <a:schemeClr val="bg1"/>
                  </a:solidFill>
                  <a:latin typeface="Arial" panose="020B0604020202020204" pitchFamily="34" charset="0"/>
                </a:rPr>
                <a:t>2</a:t>
              </a:r>
              <a:endParaRPr lang="en-US" altLang="zh-CN" sz="2400" dirty="0">
                <a:solidFill>
                  <a:schemeClr val="bg1"/>
                </a:solidFill>
                <a:latin typeface="Arial" panose="020B0604020202020204" pitchFamily="34" charset="0"/>
              </a:endParaRPr>
            </a:p>
          </p:txBody>
        </p:sp>
      </p:grpSp>
      <p:grpSp>
        <p:nvGrpSpPr>
          <p:cNvPr id="22534" name="Group 51"/>
          <p:cNvGrpSpPr/>
          <p:nvPr/>
        </p:nvGrpSpPr>
        <p:grpSpPr>
          <a:xfrm>
            <a:off x="3503613" y="4769485"/>
            <a:ext cx="4800600" cy="685800"/>
            <a:chOff x="1296" y="1824"/>
            <a:chExt cx="2976" cy="432"/>
          </a:xfrm>
        </p:grpSpPr>
        <p:sp>
          <p:nvSpPr>
            <p:cNvPr id="22540" name="AutoShape 52"/>
            <p:cNvSpPr/>
            <p:nvPr/>
          </p:nvSpPr>
          <p:spPr>
            <a:xfrm>
              <a:off x="1536" y="1899"/>
              <a:ext cx="2736" cy="288"/>
            </a:xfrm>
            <a:prstGeom prst="roundRect">
              <a:avLst>
                <a:gd name="adj" fmla="val 16667"/>
              </a:avLst>
            </a:prstGeom>
            <a:noFill/>
            <a:ln w="28575" cap="flat" cmpd="sng">
              <a:solidFill>
                <a:schemeClr val="hlink"/>
              </a:solidFill>
              <a:prstDash val="solid"/>
              <a:headEnd type="none" w="med" len="med"/>
              <a:tailEnd type="none" w="med" len="med"/>
            </a:ln>
            <a:effectLst>
              <a:outerShdw dist="99190" dir="2388334" algn="ctr" rotWithShape="0">
                <a:schemeClr val="bg2">
                  <a:alpha val="50000"/>
                </a:schemeClr>
              </a:outerShdw>
            </a:effectLst>
          </p:spPr>
          <p:txBody>
            <a:bodyPr wrap="none" anchor="ctr"/>
            <a:lstStyle/>
            <a:p>
              <a:endParaRPr lang="zh-CN" altLang="en-US" b="1" dirty="0">
                <a:latin typeface="Arial" panose="020B0604020202020204" pitchFamily="34" charset="0"/>
              </a:endParaRPr>
            </a:p>
          </p:txBody>
        </p:sp>
        <p:sp>
          <p:nvSpPr>
            <p:cNvPr id="22541" name="AutoShape 53"/>
            <p:cNvSpPr/>
            <p:nvPr/>
          </p:nvSpPr>
          <p:spPr>
            <a:xfrm>
              <a:off x="1296" y="1824"/>
              <a:ext cx="343" cy="432"/>
            </a:xfrm>
            <a:prstGeom prst="diamond">
              <a:avLst/>
            </a:prstGeom>
            <a:solidFill>
              <a:schemeClr val="hlink"/>
            </a:solidFill>
            <a:ln w="25400" cap="flat" cmpd="sng">
              <a:solidFill>
                <a:schemeClr val="bg1"/>
              </a:solidFill>
              <a:prstDash val="solid"/>
              <a:miter/>
              <a:headEnd type="none" w="med" len="med"/>
              <a:tailEnd type="none" w="med" len="med"/>
            </a:ln>
            <a:effectLst>
              <a:outerShdw dist="63500" dir="2212193" algn="ctr" rotWithShape="0">
                <a:srgbClr val="333333">
                  <a:alpha val="50000"/>
                </a:srgbClr>
              </a:outerShdw>
            </a:effectLst>
          </p:spPr>
          <p:txBody>
            <a:bodyPr wrap="none" anchor="ctr"/>
            <a:lstStyle/>
            <a:p>
              <a:endParaRPr lang="zh-CN" altLang="en-US" b="1" dirty="0">
                <a:latin typeface="Arial" panose="020B0604020202020204" pitchFamily="34" charset="0"/>
              </a:endParaRPr>
            </a:p>
          </p:txBody>
        </p:sp>
        <p:sp>
          <p:nvSpPr>
            <p:cNvPr id="22542" name="Text Box 54"/>
            <p:cNvSpPr txBox="1"/>
            <p:nvPr/>
          </p:nvSpPr>
          <p:spPr>
            <a:xfrm>
              <a:off x="1680" y="1934"/>
              <a:ext cx="2592" cy="290"/>
            </a:xfrm>
            <a:prstGeom prst="rect">
              <a:avLst/>
            </a:prstGeom>
            <a:noFill/>
            <a:ln w="9525">
              <a:noFill/>
            </a:ln>
          </p:spPr>
          <p:txBody>
            <a:bodyPr>
              <a:spAutoFit/>
            </a:bodyPr>
            <a:lstStyle/>
            <a:p>
              <a:pPr algn="ctr" eaLnBrk="0" hangingPunct="0"/>
              <a:r>
                <a:rPr lang="zh-CN" altLang="zh-CN" sz="2400" b="1" dirty="0">
                  <a:latin typeface="Arial" panose="020B0604020202020204" pitchFamily="34" charset="0"/>
                </a:rPr>
                <a:t>议行合一</a:t>
              </a:r>
              <a:r>
                <a:rPr lang="zh-CN" altLang="zh-CN" sz="2400" b="1" dirty="0" smtClean="0">
                  <a:latin typeface="Arial" panose="020B0604020202020204" pitchFamily="34" charset="0"/>
                </a:rPr>
                <a:t>理论</a:t>
              </a:r>
              <a:endParaRPr lang="zh-CN" altLang="zh-CN" sz="2400" b="1" dirty="0" smtClean="0">
                <a:latin typeface="Arial" panose="020B0604020202020204" pitchFamily="34" charset="0"/>
              </a:endParaRPr>
            </a:p>
          </p:txBody>
        </p:sp>
        <p:sp>
          <p:nvSpPr>
            <p:cNvPr id="22543" name="Text Box 55"/>
            <p:cNvSpPr txBox="1"/>
            <p:nvPr/>
          </p:nvSpPr>
          <p:spPr>
            <a:xfrm>
              <a:off x="1359" y="1886"/>
              <a:ext cx="218" cy="290"/>
            </a:xfrm>
            <a:prstGeom prst="rect">
              <a:avLst/>
            </a:prstGeom>
            <a:noFill/>
            <a:ln w="9525">
              <a:noFill/>
            </a:ln>
          </p:spPr>
          <p:txBody>
            <a:bodyPr wrap="none">
              <a:spAutoFit/>
            </a:bodyPr>
            <a:lstStyle/>
            <a:p>
              <a:pPr algn="ctr" eaLnBrk="0" hangingPunct="0"/>
              <a:r>
                <a:rPr lang="en-US" altLang="zh-CN" sz="2400" b="1" dirty="0">
                  <a:solidFill>
                    <a:schemeClr val="bg1"/>
                  </a:solidFill>
                  <a:latin typeface="Arial" panose="020B0604020202020204" pitchFamily="34" charset="0"/>
                </a:rPr>
                <a:t>3</a:t>
              </a:r>
              <a:endParaRPr lang="en-US" altLang="zh-CN" sz="2400" b="1" dirty="0">
                <a:solidFill>
                  <a:schemeClr val="bg1"/>
                </a:solidFill>
                <a:latin typeface="Arial" panose="020B0604020202020204" pitchFamily="34" charset="0"/>
              </a:endParaRPr>
            </a:p>
          </p:txBody>
        </p:sp>
      </p:grpSp>
      <p:grpSp>
        <p:nvGrpSpPr>
          <p:cNvPr id="22535" name="Group 56"/>
          <p:cNvGrpSpPr/>
          <p:nvPr/>
        </p:nvGrpSpPr>
        <p:grpSpPr>
          <a:xfrm>
            <a:off x="3575050" y="5661025"/>
            <a:ext cx="4800600" cy="685800"/>
            <a:chOff x="1296" y="1824"/>
            <a:chExt cx="2976" cy="432"/>
          </a:xfrm>
        </p:grpSpPr>
        <p:sp>
          <p:nvSpPr>
            <p:cNvPr id="22536" name="AutoShape 57"/>
            <p:cNvSpPr/>
            <p:nvPr/>
          </p:nvSpPr>
          <p:spPr>
            <a:xfrm>
              <a:off x="1536" y="1899"/>
              <a:ext cx="2736" cy="288"/>
            </a:xfrm>
            <a:prstGeom prst="roundRect">
              <a:avLst>
                <a:gd name="adj" fmla="val 16667"/>
              </a:avLst>
            </a:prstGeom>
            <a:noFill/>
            <a:ln w="28575" cap="flat" cmpd="sng">
              <a:solidFill>
                <a:schemeClr val="folHlink"/>
              </a:solidFill>
              <a:prstDash val="solid"/>
              <a:headEnd type="none" w="med" len="med"/>
              <a:tailEnd type="none" w="med" len="med"/>
            </a:ln>
            <a:effectLst>
              <a:outerShdw dist="99190" dir="2388334" algn="ctr" rotWithShape="0">
                <a:schemeClr val="bg2">
                  <a:alpha val="50000"/>
                </a:schemeClr>
              </a:outerShdw>
            </a:effectLst>
          </p:spPr>
          <p:txBody>
            <a:bodyPr wrap="none" anchor="ctr"/>
            <a:lstStyle/>
            <a:p>
              <a:pPr algn="ctr"/>
              <a:endParaRPr lang="zh-CN" altLang="en-US" b="1" dirty="0">
                <a:latin typeface="Arial" panose="020B0604020202020204" pitchFamily="34" charset="0"/>
              </a:endParaRPr>
            </a:p>
          </p:txBody>
        </p:sp>
        <p:sp>
          <p:nvSpPr>
            <p:cNvPr id="22537" name="AutoShape 58"/>
            <p:cNvSpPr/>
            <p:nvPr/>
          </p:nvSpPr>
          <p:spPr>
            <a:xfrm>
              <a:off x="1296" y="1824"/>
              <a:ext cx="320" cy="432"/>
            </a:xfrm>
            <a:prstGeom prst="diamond">
              <a:avLst/>
            </a:prstGeom>
            <a:solidFill>
              <a:schemeClr val="folHlink"/>
            </a:solidFill>
            <a:ln w="25400" cap="flat" cmpd="sng">
              <a:solidFill>
                <a:schemeClr val="bg1"/>
              </a:solidFill>
              <a:prstDash val="solid"/>
              <a:miter/>
              <a:headEnd type="none" w="med" len="med"/>
              <a:tailEnd type="none" w="med" len="med"/>
            </a:ln>
            <a:effectLst>
              <a:outerShdw dist="63500" dir="2212193" algn="ctr" rotWithShape="0">
                <a:srgbClr val="333333">
                  <a:alpha val="50000"/>
                </a:srgbClr>
              </a:outerShdw>
            </a:effectLst>
          </p:spPr>
          <p:txBody>
            <a:bodyPr wrap="none" anchor="ctr"/>
            <a:lstStyle/>
            <a:p>
              <a:endParaRPr lang="zh-CN" altLang="en-US" b="1" dirty="0">
                <a:latin typeface="Arial" panose="020B0604020202020204" pitchFamily="34" charset="0"/>
              </a:endParaRPr>
            </a:p>
          </p:txBody>
        </p:sp>
        <p:sp>
          <p:nvSpPr>
            <p:cNvPr id="22538" name="Text Box 59"/>
            <p:cNvSpPr txBox="1"/>
            <p:nvPr/>
          </p:nvSpPr>
          <p:spPr>
            <a:xfrm>
              <a:off x="1680" y="1934"/>
              <a:ext cx="2592" cy="290"/>
            </a:xfrm>
            <a:prstGeom prst="rect">
              <a:avLst/>
            </a:prstGeom>
            <a:noFill/>
            <a:ln w="9525">
              <a:noFill/>
            </a:ln>
          </p:spPr>
          <p:txBody>
            <a:bodyPr>
              <a:spAutoFit/>
            </a:bodyPr>
            <a:lstStyle/>
            <a:p>
              <a:pPr algn="ctr" eaLnBrk="0" hangingPunct="0"/>
              <a:r>
                <a:rPr lang="zh-CN" altLang="en-US" sz="2400" b="1" dirty="0">
                  <a:latin typeface="Arial" panose="020B0604020202020204" pitchFamily="34" charset="0"/>
                </a:rPr>
                <a:t>新滥用权力</a:t>
              </a:r>
              <a:r>
                <a:rPr lang="zh-CN" altLang="zh-CN" sz="2400" b="1" dirty="0" smtClean="0">
                  <a:latin typeface="Arial" panose="020B0604020202020204" pitchFamily="34" charset="0"/>
                </a:rPr>
                <a:t>理论</a:t>
              </a:r>
              <a:endParaRPr lang="zh-CN" altLang="zh-CN" sz="2400" b="1" dirty="0" smtClean="0">
                <a:latin typeface="Arial" panose="020B0604020202020204" pitchFamily="34" charset="0"/>
              </a:endParaRPr>
            </a:p>
          </p:txBody>
        </p:sp>
        <p:sp>
          <p:nvSpPr>
            <p:cNvPr id="22539" name="Text Box 60"/>
            <p:cNvSpPr txBox="1"/>
            <p:nvPr/>
          </p:nvSpPr>
          <p:spPr>
            <a:xfrm>
              <a:off x="1359" y="1886"/>
              <a:ext cx="218" cy="290"/>
            </a:xfrm>
            <a:prstGeom prst="rect">
              <a:avLst/>
            </a:prstGeom>
            <a:noFill/>
            <a:ln w="9525">
              <a:noFill/>
            </a:ln>
          </p:spPr>
          <p:txBody>
            <a:bodyPr wrap="none">
              <a:spAutoFit/>
            </a:bodyPr>
            <a:lstStyle/>
            <a:p>
              <a:pPr algn="ctr" eaLnBrk="0" hangingPunct="0"/>
              <a:r>
                <a:rPr lang="en-US" altLang="zh-CN" sz="2400" b="1" dirty="0">
                  <a:solidFill>
                    <a:schemeClr val="bg1"/>
                  </a:solidFill>
                  <a:latin typeface="Arial" panose="020B0604020202020204" pitchFamily="34" charset="0"/>
                </a:rPr>
                <a:t>4</a:t>
              </a:r>
              <a:endParaRPr lang="en-US" altLang="zh-CN" sz="2400" b="1" dirty="0">
                <a:solidFill>
                  <a:schemeClr val="bg1"/>
                </a:solidFill>
                <a:latin typeface="Arial" panose="020B0604020202020204" pitchFamily="34" charset="0"/>
              </a:endParaRPr>
            </a:p>
          </p:txBody>
        </p:sp>
      </p:gr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a:noFill/>
          <a:ln>
            <a:noFill/>
          </a:ln>
        </p:spPr>
        <p:txBody>
          <a:bodyPr vert="horz" wrap="square" lIns="91440" tIns="45720" rIns="91440" bIns="45720" anchor="b"/>
          <a:lstStyle/>
          <a:p>
            <a:pPr eaLnBrk="1" hangingPunct="1"/>
            <a:r>
              <a:rPr lang="zh-CN" altLang="en-US" sz="4000" dirty="0">
                <a:solidFill>
                  <a:schemeClr val="tx1"/>
                </a:solidFill>
              </a:rPr>
              <a:t>              </a:t>
            </a:r>
            <a:r>
              <a:rPr lang="zh-CN" altLang="en-US" sz="4000" b="1" dirty="0">
                <a:solidFill>
                  <a:schemeClr val="tx1"/>
                </a:solidFill>
              </a:rPr>
              <a:t>人民主权理论</a:t>
            </a:r>
            <a:endParaRPr lang="zh-CN" altLang="en-US" sz="4000" b="1" dirty="0">
              <a:solidFill>
                <a:schemeClr val="tx1"/>
              </a:solidFill>
            </a:endParaRPr>
          </a:p>
        </p:txBody>
      </p:sp>
      <p:pic>
        <p:nvPicPr>
          <p:cNvPr id="15" name="图片 14"/>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19251" r="25194"/>
          <a:stretch>
            <a:fillRect/>
          </a:stretch>
        </p:blipFill>
        <p:spPr>
          <a:xfrm>
            <a:off x="0" y="64770"/>
            <a:ext cx="12192000" cy="6858000"/>
          </a:xfrm>
          <a:prstGeom prst="rect">
            <a:avLst/>
          </a:prstGeom>
        </p:spPr>
      </p:pic>
      <p:sp>
        <p:nvSpPr>
          <p:cNvPr id="23555" name="内容占位符 2" descr="7b0a20202020227461726765744d6f64756c65223a202270726f636573734f6e6c696e65466f6e7473220a7d0a"/>
          <p:cNvSpPr>
            <a:spLocks noGrp="1"/>
          </p:cNvSpPr>
          <p:nvPr>
            <p:ph sz="quarter" idx="1"/>
          </p:nvPr>
        </p:nvSpPr>
        <p:spPr>
          <a:xfrm>
            <a:off x="1258570" y="1159510"/>
            <a:ext cx="9573260" cy="4873625"/>
          </a:xfrm>
        </p:spPr>
        <p:txBody>
          <a:bodyPr vert="horz" wrap="square" lIns="91440" tIns="45720" rIns="91440" bIns="45720" anchor="t">
            <a:normAutofit/>
          </a:bodyPr>
          <a:lstStyle/>
          <a:p>
            <a:pPr eaLnBrk="1" hangingPunct="1">
              <a:lnSpc>
                <a:spcPct val="150000"/>
              </a:lnSpc>
              <a:buClr>
                <a:schemeClr val="accent1"/>
              </a:buClr>
              <a:buSzPct val="70000"/>
              <a:buFont typeface="Wingdings" panose="05000000000000000000" pitchFamily="2" charset="2"/>
            </a:pPr>
            <a:r>
              <a:rPr lang="zh-CN" altLang="zh-CN" sz="3200" b="1" dirty="0">
                <a:solidFill>
                  <a:srgbClr val="C00000"/>
                </a:solidFill>
              </a:rPr>
              <a:t>人民主权理论</a:t>
            </a:r>
            <a:r>
              <a:rPr lang="en-US" altLang="zh-CN" sz="3200" b="1" dirty="0">
                <a:solidFill>
                  <a:srgbClr val="C00000"/>
                </a:solidFill>
              </a:rPr>
              <a:t> </a:t>
            </a:r>
            <a:r>
              <a:rPr lang="zh-CN" altLang="en-US"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从国家起源出发，</a:t>
            </a:r>
            <a:r>
              <a:rPr lang="zh-CN" altLang="en-US"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确</a:t>
            </a:r>
            <a:r>
              <a:rPr lang="zh-CN" altLang="en-US"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定了国家权力的地位，将国家权力置于</a:t>
            </a:r>
            <a:r>
              <a:rPr lang="zh-CN" altLang="zh-CN" sz="3200" b="1" dirty="0">
                <a:solidFill>
                  <a:srgbClr val="C00000"/>
                </a:solidFill>
              </a:rPr>
              <a:t>人民主权</a:t>
            </a:r>
            <a:r>
              <a:rPr lang="zh-CN" altLang="en-US" sz="2800" dirty="0">
                <a:latin typeface="黑体" panose="02010609060101010101" pitchFamily="49" charset="-122"/>
                <a:ea typeface="黑体" panose="02010609060101010101" pitchFamily="49" charset="-122"/>
              </a:rPr>
              <a:t>即</a:t>
            </a:r>
            <a:r>
              <a:rPr lang="zh-CN" altLang="zh-CN" sz="3200" b="1" dirty="0">
                <a:solidFill>
                  <a:srgbClr val="C00000"/>
                </a:solidFill>
              </a:rPr>
              <a:t>立法权</a:t>
            </a:r>
            <a:r>
              <a:rPr lang="zh-CN" altLang="en-US"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之下，找到了人民对国家权力监督的必然性和合理性。人民主权理论中的全民公决、权力监督、法律至上等内容，都是对权力被滥用的防范和补救措施，是现代民主政治的基本内容和特征。</a:t>
            </a:r>
            <a:endParaRPr lang="zh-CN" altLang="en-US"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buClr>
                <a:schemeClr val="accent1"/>
              </a:buClr>
              <a:buSzPct val="70000"/>
              <a:buFont typeface="Wingdings" panose="05000000000000000000" pitchFamily="2" charset="2"/>
            </a:pPr>
            <a:endParaRPr lang="zh-CN" altLang="en-US" dirty="0"/>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a:noFill/>
          <a:ln>
            <a:noFill/>
          </a:ln>
        </p:spPr>
        <p:txBody>
          <a:bodyPr vert="horz" wrap="square" lIns="91440" tIns="45720" rIns="91440" bIns="45720" anchor="b"/>
          <a:lstStyle/>
          <a:p>
            <a:pPr eaLnBrk="1" hangingPunct="1"/>
            <a:r>
              <a:rPr lang="zh-CN" altLang="en-US" sz="4000" dirty="0">
                <a:solidFill>
                  <a:schemeClr val="tx1"/>
                </a:solidFill>
              </a:rPr>
              <a:t>              </a:t>
            </a:r>
            <a:r>
              <a:rPr lang="zh-CN" altLang="en-US" sz="4000" b="1" dirty="0">
                <a:solidFill>
                  <a:schemeClr val="tx1"/>
                </a:solidFill>
              </a:rPr>
              <a:t>人民主权理论</a:t>
            </a:r>
            <a:endParaRPr lang="zh-CN" altLang="en-US" sz="4000" b="1" dirty="0">
              <a:solidFill>
                <a:schemeClr val="tx1"/>
              </a:solidFill>
            </a:endParaRPr>
          </a:p>
        </p:txBody>
      </p:sp>
      <p:pic>
        <p:nvPicPr>
          <p:cNvPr id="15" name="图片 14"/>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19251" r="25194"/>
          <a:stretch>
            <a:fillRect/>
          </a:stretch>
        </p:blipFill>
        <p:spPr>
          <a:xfrm>
            <a:off x="0" y="64770"/>
            <a:ext cx="12192000" cy="6858000"/>
          </a:xfrm>
          <a:prstGeom prst="rect">
            <a:avLst/>
          </a:prstGeom>
        </p:spPr>
      </p:pic>
      <p:sp>
        <p:nvSpPr>
          <p:cNvPr id="23555" name="内容占位符 2" descr="7b0a20202020227461726765744d6f64756c65223a202270726f636573734f6e6c696e65466f6e7473220a7d0a"/>
          <p:cNvSpPr>
            <a:spLocks noGrp="1"/>
          </p:cNvSpPr>
          <p:nvPr>
            <p:ph sz="quarter" idx="1"/>
          </p:nvPr>
        </p:nvSpPr>
        <p:spPr>
          <a:xfrm>
            <a:off x="742315" y="664210"/>
            <a:ext cx="10513060" cy="5979160"/>
          </a:xfrm>
        </p:spPr>
        <p:txBody>
          <a:bodyPr vert="horz" wrap="square" lIns="91440" tIns="45720" rIns="91440" bIns="45720" anchor="t">
            <a:normAutofit fontScale="80000"/>
          </a:bodyPr>
          <a:lstStyle/>
          <a:p>
            <a:pPr algn="ctr" eaLnBrk="1" hangingPunct="1">
              <a:lnSpc>
                <a:spcPct val="150000"/>
              </a:lnSpc>
              <a:buClr>
                <a:schemeClr val="accent1"/>
              </a:buClr>
              <a:buSzPct val="70000"/>
              <a:buFont typeface="Wingdings" panose="05000000000000000000" pitchFamily="2" charset="2"/>
            </a:pPr>
            <a:r>
              <a:rPr lang="en-US" altLang="zh-CN" sz="4500" b="1" dirty="0">
                <a:solidFill>
                  <a:srgbClr val="C00000"/>
                </a:solidFill>
              </a:rPr>
              <a:t>1.</a:t>
            </a:r>
            <a:r>
              <a:rPr lang="zh-CN" altLang="zh-CN" sz="4500" b="1" dirty="0">
                <a:solidFill>
                  <a:srgbClr val="C00000"/>
                </a:solidFill>
              </a:rPr>
              <a:t>人民主权理论</a:t>
            </a:r>
            <a:endParaRPr lang="zh-CN" altLang="en-US" sz="4000"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lnSpc>
                <a:spcPct val="150000"/>
              </a:lnSpc>
              <a:buClr>
                <a:schemeClr val="accent1"/>
              </a:buClr>
              <a:buSzPct val="70000"/>
              <a:buFont typeface="Wingdings" panose="05000000000000000000" pitchFamily="2" charset="2"/>
            </a:pPr>
            <a:r>
              <a:rPr lang="zh-CN" altLang="en-US"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荷兰：格劳秀斯，国家源于契约，人民具有</a:t>
            </a:r>
            <a:r>
              <a:rPr lang="en-US" altLang="zh-CN"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zh-CN" altLang="en-US"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反抗权</a:t>
            </a:r>
            <a:r>
              <a:rPr lang="en-US" altLang="zh-CN"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endParaRPr lang="en-US" altLang="zh-CN"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lnSpc>
                <a:spcPct val="150000"/>
              </a:lnSpc>
              <a:buClr>
                <a:schemeClr val="accent1"/>
              </a:buClr>
              <a:buSzPct val="70000"/>
              <a:buFont typeface="Wingdings" panose="05000000000000000000" pitchFamily="2" charset="2"/>
            </a:pPr>
            <a:r>
              <a:rPr lang="zh-CN" altLang="en-US"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英国：洛克，人民具有革命权，预防权力滥用</a:t>
            </a:r>
            <a:endParaRPr lang="zh-CN" altLang="en-US"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lnSpc>
                <a:spcPct val="150000"/>
              </a:lnSpc>
              <a:buClr>
                <a:schemeClr val="accent1"/>
              </a:buClr>
              <a:buSzPct val="70000"/>
              <a:buFont typeface="Wingdings" panose="05000000000000000000" pitchFamily="2" charset="2"/>
            </a:pPr>
            <a:r>
              <a:rPr lang="zh-CN" altLang="en-US"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法国：孟德斯鸠，人民立法权不可转让，法律高于一切，对政府本身具有绝对效力</a:t>
            </a:r>
            <a:endParaRPr lang="zh-CN" altLang="en-US"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eaLnBrk="1" hangingPunct="1">
              <a:lnSpc>
                <a:spcPct val="150000"/>
              </a:lnSpc>
              <a:buClr>
                <a:schemeClr val="accent1"/>
              </a:buClr>
              <a:buSzPct val="70000"/>
              <a:buFont typeface="Wingdings" panose="05000000000000000000" pitchFamily="2" charset="2"/>
            </a:pPr>
            <a:r>
              <a:rPr lang="zh-CN" altLang="en-US"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马克思主义：</a:t>
            </a:r>
            <a:r>
              <a:rPr lang="zh-CN" altLang="en-US" sz="2800" dirty="0">
                <a:solidFill>
                  <a:srgbClr val="FF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历史唯物主义人民主权决定论</a:t>
            </a:r>
            <a:r>
              <a:rPr lang="zh-CN" altLang="en-US"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zh-CN" altLang="en-US" sz="2800" dirty="0">
                <a:solidFill>
                  <a:srgbClr val="FF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国家合法性来自人民的认可，人民才是国家真正的统治者，是历史发展的决定者</a:t>
            </a:r>
            <a:r>
              <a:rPr lang="zh-CN" altLang="en-US"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，国家只是人民权利的外在表现形式。人民主权以</a:t>
            </a:r>
            <a:r>
              <a:rPr lang="en-US" altLang="zh-CN"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zh-CN" altLang="en-US"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公意</a:t>
            </a:r>
            <a:r>
              <a:rPr lang="en-US" altLang="zh-CN"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zh-CN" altLang="en-US"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为代表的，建立起</a:t>
            </a:r>
            <a:r>
              <a:rPr lang="en-US" altLang="zh-CN"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zh-CN" altLang="en-US" sz="2800" dirty="0">
                <a:solidFill>
                  <a:srgbClr val="FF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通过人民自己实现的人民管理制</a:t>
            </a:r>
            <a:r>
              <a:rPr lang="en-US" altLang="zh-CN"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zh-CN" altLang="en-US"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。外在形式是</a:t>
            </a:r>
            <a:r>
              <a:rPr lang="zh-CN" altLang="en-US" sz="2800" dirty="0">
                <a:solidFill>
                  <a:srgbClr val="FF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法律</a:t>
            </a:r>
            <a:r>
              <a:rPr lang="zh-CN" altLang="en-US"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rPr>
              <a:t>，它是人民意志的自觉表现，同人民意志一起产生并由人民意志所创立。</a:t>
            </a:r>
            <a:endParaRPr lang="zh-CN" altLang="en-US" sz="2800" dirty="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19251" r="25194"/>
          <a:stretch>
            <a:fillRect/>
          </a:stretch>
        </p:blipFill>
        <p:spPr>
          <a:xfrm>
            <a:off x="0" y="0"/>
            <a:ext cx="12192000" cy="6858000"/>
          </a:xfrm>
          <a:prstGeom prst="rect">
            <a:avLst/>
          </a:prstGeom>
        </p:spPr>
      </p:pic>
      <p:sp>
        <p:nvSpPr>
          <p:cNvPr id="24578" name="标题 1"/>
          <p:cNvSpPr>
            <a:spLocks noGrp="1"/>
          </p:cNvSpPr>
          <p:nvPr>
            <p:ph type="title"/>
          </p:nvPr>
        </p:nvSpPr>
        <p:spPr>
          <a:noFill/>
          <a:ln>
            <a:noFill/>
          </a:ln>
        </p:spPr>
        <p:txBody>
          <a:bodyPr vert="horz" wrap="square" lIns="91440" tIns="45720" rIns="91440" bIns="45720" anchor="b"/>
          <a:lstStyle/>
          <a:p>
            <a:pPr algn="ctr" eaLnBrk="1" hangingPunct="1"/>
            <a:r>
              <a:rPr lang="en-US" altLang="zh-CN" sz="4400" b="1" dirty="0">
                <a:solidFill>
                  <a:schemeClr val="tx1"/>
                </a:solidFill>
              </a:rPr>
              <a:t>2.</a:t>
            </a:r>
            <a:r>
              <a:rPr lang="zh-CN" altLang="en-US" sz="4400" b="1" dirty="0">
                <a:solidFill>
                  <a:schemeClr val="tx1"/>
                </a:solidFill>
              </a:rPr>
              <a:t>分权制衡理论</a:t>
            </a:r>
            <a:endParaRPr lang="zh-CN" altLang="en-US" sz="4400" b="1" dirty="0">
              <a:solidFill>
                <a:schemeClr val="tx1"/>
              </a:solidFill>
            </a:endParaRPr>
          </a:p>
        </p:txBody>
      </p:sp>
      <p:sp>
        <p:nvSpPr>
          <p:cNvPr id="24579" name="内容占位符 2"/>
          <p:cNvSpPr>
            <a:spLocks noGrp="1"/>
          </p:cNvSpPr>
          <p:nvPr>
            <p:ph sz="quarter" idx="1"/>
          </p:nvPr>
        </p:nvSpPr>
        <p:spPr>
          <a:xfrm>
            <a:off x="1330325" y="1600200"/>
            <a:ext cx="9490075" cy="4873625"/>
          </a:xfrm>
        </p:spPr>
        <p:txBody>
          <a:bodyPr vert="horz" wrap="square" lIns="91440" tIns="45720" rIns="91440" bIns="45720" anchor="t">
            <a:normAutofit lnSpcReduction="10000"/>
          </a:bodyPr>
          <a:lstStyle/>
          <a:p>
            <a:pPr eaLnBrk="1" hangingPunct="1">
              <a:lnSpc>
                <a:spcPct val="150000"/>
              </a:lnSpc>
              <a:buClr>
                <a:schemeClr val="accent1"/>
              </a:buClr>
              <a:buSzPct val="70000"/>
              <a:buFont typeface="Wingdings" panose="05000000000000000000" pitchFamily="2" charset="2"/>
            </a:pPr>
            <a:r>
              <a:rPr lang="zh-CN" altLang="en-US" sz="3600" b="1" dirty="0">
                <a:solidFill>
                  <a:srgbClr val="C00000"/>
                </a:solidFill>
                <a:latin typeface="汉仪颜楷简" panose="00020600040101010101" charset="-122"/>
                <a:ea typeface="汉仪颜楷简" panose="00020600040101010101" charset="-122"/>
              </a:rPr>
              <a:t>分权</a:t>
            </a:r>
            <a:r>
              <a:rPr lang="zh-CN" altLang="en-US" sz="3600" b="1" dirty="0">
                <a:solidFill>
                  <a:srgbClr val="C00000"/>
                </a:solidFill>
                <a:latin typeface="汉仪颜楷简" panose="00020600040101010101" charset="-122"/>
                <a:ea typeface="汉仪颜楷简" panose="00020600040101010101" charset="-122"/>
              </a:rPr>
              <a:t>制衡理论</a:t>
            </a:r>
            <a:r>
              <a:rPr lang="zh-CN" altLang="en-US" sz="3200" dirty="0">
                <a:latin typeface="汉仪颜楷简" panose="00020600040101010101" charset="-122"/>
                <a:ea typeface="汉仪颜楷简" panose="00020600040101010101" charset="-122"/>
              </a:rPr>
              <a:t>认为，每个国家都有三种权力，即立法权、行政权、司法权。防止权力滥用的滥用的途径就是使每个人和每个机构掌握的权力都有一定的界限，使权力的运用到此必须</a:t>
            </a:r>
            <a:r>
              <a:rPr lang="zh-CN" altLang="en-US" sz="3200" dirty="0" smtClean="0">
                <a:latin typeface="汉仪颜楷简" panose="00020600040101010101" charset="-122"/>
                <a:ea typeface="汉仪颜楷简" panose="00020600040101010101" charset="-122"/>
              </a:rPr>
              <a:t>停止。</a:t>
            </a:r>
            <a:endParaRPr lang="en-US" altLang="zh-CN" sz="3200" dirty="0" smtClean="0">
              <a:latin typeface="汉仪颜楷简" panose="00020600040101010101" charset="-122"/>
              <a:ea typeface="汉仪颜楷简" panose="00020600040101010101" charset="-122"/>
            </a:endParaRPr>
          </a:p>
          <a:p>
            <a:pPr eaLnBrk="1" hangingPunct="1">
              <a:lnSpc>
                <a:spcPct val="150000"/>
              </a:lnSpc>
              <a:buClr>
                <a:schemeClr val="accent1"/>
              </a:buClr>
              <a:buSzPct val="70000"/>
              <a:buFont typeface="Wingdings" panose="05000000000000000000" pitchFamily="2" charset="2"/>
            </a:pPr>
            <a:r>
              <a:rPr lang="zh-CN" altLang="en-US" sz="3200" dirty="0" smtClean="0">
                <a:latin typeface="黑体" panose="02010609060101010101" pitchFamily="49" charset="-122"/>
                <a:ea typeface="黑体" panose="02010609060101010101" pitchFamily="49" charset="-122"/>
                <a:hlinkClick r:id="rId3" action="ppaction://hlinkfile"/>
              </a:rPr>
              <a:t>美国分权制衡体制</a:t>
            </a:r>
            <a:endParaRPr lang="en-US" altLang="zh-CN" sz="3200" dirty="0">
              <a:latin typeface="黑体" panose="02010609060101010101" pitchFamily="49" charset="-122"/>
              <a:ea typeface="黑体" panose="02010609060101010101" pitchFamily="49" charset="-122"/>
            </a:endParaRPr>
          </a:p>
          <a:p>
            <a:pPr eaLnBrk="1" hangingPunct="1">
              <a:buClr>
                <a:schemeClr val="accent1"/>
              </a:buClr>
              <a:buSzPct val="70000"/>
              <a:buFont typeface="Wingdings" panose="05000000000000000000" pitchFamily="2" charset="2"/>
            </a:pPr>
            <a:endParaRPr lang="zh-CN" altLang="en-US" dirty="0"/>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19251" r="25194"/>
          <a:stretch>
            <a:fillRect/>
          </a:stretch>
        </p:blipFill>
        <p:spPr>
          <a:xfrm>
            <a:off x="0" y="0"/>
            <a:ext cx="12192000" cy="6858000"/>
          </a:xfrm>
          <a:prstGeom prst="rect">
            <a:avLst/>
          </a:prstGeom>
        </p:spPr>
      </p:pic>
      <p:sp>
        <p:nvSpPr>
          <p:cNvPr id="25602" name="标题 1"/>
          <p:cNvSpPr>
            <a:spLocks noGrp="1"/>
          </p:cNvSpPr>
          <p:nvPr>
            <p:ph type="title"/>
          </p:nvPr>
        </p:nvSpPr>
        <p:spPr>
          <a:xfrm>
            <a:off x="2509520" y="499110"/>
            <a:ext cx="7467600" cy="725488"/>
          </a:xfrm>
          <a:noFill/>
          <a:ln>
            <a:noFill/>
          </a:ln>
        </p:spPr>
        <p:txBody>
          <a:bodyPr vert="horz" wrap="square" lIns="91440" tIns="45720" rIns="91440" bIns="45720" anchor="b">
            <a:normAutofit fontScale="90000"/>
          </a:bodyPr>
          <a:lstStyle/>
          <a:p>
            <a:pPr eaLnBrk="1" hangingPunct="1"/>
            <a:r>
              <a:rPr lang="zh-CN" altLang="en-US" sz="4000" dirty="0">
                <a:solidFill>
                  <a:schemeClr val="tx1"/>
                </a:solidFill>
              </a:rPr>
              <a:t>              </a:t>
            </a:r>
            <a:r>
              <a:rPr lang="en-US" altLang="zh-CN" sz="4000" dirty="0">
                <a:solidFill>
                  <a:schemeClr val="tx1"/>
                </a:solidFill>
              </a:rPr>
              <a:t>3.</a:t>
            </a:r>
            <a:r>
              <a:rPr lang="zh-CN" altLang="en-US" sz="4000" b="1" dirty="0">
                <a:solidFill>
                  <a:schemeClr val="tx1"/>
                </a:solidFill>
              </a:rPr>
              <a:t>议行合一理论</a:t>
            </a:r>
            <a:endParaRPr lang="zh-CN" altLang="en-US" sz="4000" b="1" dirty="0">
              <a:solidFill>
                <a:schemeClr val="tx1"/>
              </a:solidFill>
            </a:endParaRPr>
          </a:p>
        </p:txBody>
      </p:sp>
      <p:sp>
        <p:nvSpPr>
          <p:cNvPr id="25603" name="内容占位符 2" descr="7b0a20202020227461726765744d6f64756c65223a202270726f636573734f6e6c696e65466f6e7473220a7d0a"/>
          <p:cNvSpPr>
            <a:spLocks noGrp="1"/>
          </p:cNvSpPr>
          <p:nvPr>
            <p:ph sz="quarter" idx="1"/>
          </p:nvPr>
        </p:nvSpPr>
        <p:spPr>
          <a:xfrm>
            <a:off x="1104265" y="1466850"/>
            <a:ext cx="9798685" cy="5006975"/>
          </a:xfrm>
        </p:spPr>
        <p:txBody>
          <a:bodyPr vert="horz" wrap="square" lIns="91440" tIns="45720" rIns="91440" bIns="45720" anchor="t">
            <a:normAutofit lnSpcReduction="20000"/>
          </a:bodyPr>
          <a:lstStyle/>
          <a:p>
            <a:pPr algn="just" eaLnBrk="1" hangingPunct="1">
              <a:lnSpc>
                <a:spcPct val="110000"/>
              </a:lnSpc>
              <a:buClr>
                <a:schemeClr val="accent1"/>
              </a:buClr>
              <a:buSzPct val="70000"/>
              <a:buFont typeface="Wingdings" panose="05000000000000000000" pitchFamily="2" charset="2"/>
            </a:pPr>
            <a:r>
              <a:rPr lang="zh-CN" altLang="zh-CN" sz="3600" b="1" dirty="0">
                <a:solidFill>
                  <a:srgbClr val="C00000"/>
                </a:solidFill>
              </a:rPr>
              <a:t>议行合一理论</a:t>
            </a:r>
            <a:r>
              <a:rPr lang="zh-CN" altLang="en-US" sz="3200" dirty="0">
                <a:latin typeface="汉仪颜楷简" panose="00020600040101010101" charset="-122"/>
                <a:ea typeface="汉仪颜楷简" panose="00020600040101010101" charset="-122"/>
              </a:rPr>
              <a:t>是指立法权和行政权同属于一个国家最高权力机关，即同属于由人民直接或间接选举代表组成的人民代表机关，国家行政机关和其他国家机关由人民代表机关产生，并对人民代表机关负责，受人民代表机关监督。</a:t>
            </a:r>
            <a:endParaRPr lang="zh-CN" altLang="en-US" sz="2800" dirty="0">
              <a:latin typeface="黑体" panose="02010609060101010101" pitchFamily="49" charset="-122"/>
              <a:ea typeface="黑体" panose="02010609060101010101" pitchFamily="49" charset="-122"/>
            </a:endParaRPr>
          </a:p>
          <a:p>
            <a:pPr algn="just" eaLnBrk="1" hangingPunct="1">
              <a:lnSpc>
                <a:spcPct val="110000"/>
              </a:lnSpc>
              <a:buClr>
                <a:schemeClr val="accent1"/>
              </a:buClr>
              <a:buSzPct val="70000"/>
              <a:buFont typeface="Wingdings" panose="05000000000000000000" pitchFamily="2" charset="2"/>
            </a:pPr>
            <a:r>
              <a:rPr lang="zh-CN" altLang="en-US" sz="3200" dirty="0">
                <a:latin typeface="汉仪颜楷简" panose="00020600040101010101" charset="-122"/>
                <a:ea typeface="汉仪颜楷简" panose="00020600040101010101" charset="-122"/>
              </a:rPr>
              <a:t>国家权力机关与其他国家机关之间</a:t>
            </a:r>
            <a:r>
              <a:rPr lang="zh-CN" altLang="zh-CN" sz="2800" dirty="0">
                <a:solidFill>
                  <a:srgbClr val="C00000"/>
                </a:solidFill>
                <a:latin typeface="黑体" panose="02010609060101010101" pitchFamily="49" charset="-122"/>
                <a:ea typeface="黑体" panose="02010609060101010101" pitchFamily="49" charset="-122"/>
              </a:rPr>
              <a:t>不是分权关系</a:t>
            </a:r>
            <a:r>
              <a:rPr lang="zh-CN" altLang="zh-CN" sz="2800" dirty="0">
                <a:latin typeface="黑体" panose="02010609060101010101" pitchFamily="49" charset="-122"/>
                <a:ea typeface="黑体" panose="02010609060101010101" pitchFamily="49" charset="-122"/>
              </a:rPr>
              <a:t>，而是</a:t>
            </a:r>
            <a:r>
              <a:rPr lang="zh-CN" altLang="zh-CN" sz="2800" dirty="0">
                <a:solidFill>
                  <a:srgbClr val="C00000"/>
                </a:solidFill>
                <a:latin typeface="黑体" panose="02010609060101010101" pitchFamily="49" charset="-122"/>
                <a:ea typeface="黑体" panose="02010609060101010101" pitchFamily="49" charset="-122"/>
              </a:rPr>
              <a:t>基于职能不同的分工关系</a:t>
            </a:r>
            <a:r>
              <a:rPr lang="zh-CN" altLang="zh-CN" sz="2800" dirty="0">
                <a:latin typeface="黑体" panose="02010609060101010101" pitchFamily="49" charset="-122"/>
                <a:ea typeface="黑体" panose="02010609060101010101" pitchFamily="49" charset="-122"/>
              </a:rPr>
              <a:t>，</a:t>
            </a:r>
            <a:r>
              <a:rPr lang="zh-CN" altLang="en-US" sz="3200" dirty="0">
                <a:latin typeface="汉仪颜楷简" panose="00020600040101010101" charset="-122"/>
                <a:ea typeface="汉仪颜楷简" panose="00020600040101010101" charset="-122"/>
              </a:rPr>
              <a:t>其他国家机关隶属于国家权力机关。国家权力机关不受其他国家机关的制约，只对人民负责，受人民监督</a:t>
            </a:r>
            <a:r>
              <a:rPr lang="zh-CN" altLang="zh-CN"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pPr algn="just" eaLnBrk="1" hangingPunct="1">
              <a:lnSpc>
                <a:spcPct val="110000"/>
              </a:lnSpc>
              <a:buClr>
                <a:schemeClr val="accent1"/>
              </a:buClr>
              <a:buSzPct val="70000"/>
              <a:buFont typeface="Wingdings" panose="05000000000000000000" pitchFamily="2" charset="2"/>
            </a:pPr>
            <a:r>
              <a:rPr lang="zh-CN" altLang="en-US" sz="2800" dirty="0">
                <a:latin typeface="黑体" panose="02010609060101010101" pitchFamily="49" charset="-122"/>
                <a:ea typeface="黑体" panose="02010609060101010101" pitchFamily="49" charset="-122"/>
                <a:hlinkClick r:id="rId3"/>
              </a:rPr>
              <a:t>巴黎公社</a:t>
            </a:r>
            <a:r>
              <a:rPr lang="zh-CN" altLang="zh-CN" sz="2800" dirty="0" smtClean="0">
                <a:latin typeface="黑体" panose="02010609060101010101" pitchFamily="49" charset="-122"/>
                <a:ea typeface="黑体" panose="02010609060101010101" pitchFamily="49" charset="-122"/>
                <a:hlinkClick r:id="rId3"/>
              </a:rPr>
              <a:t> </a:t>
            </a:r>
            <a:endParaRPr lang="en-US" altLang="zh-CN" sz="2800" dirty="0">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19251" r="25194"/>
          <a:stretch>
            <a:fillRect/>
          </a:stretch>
        </p:blipFill>
        <p:spPr>
          <a:xfrm>
            <a:off x="0" y="0"/>
            <a:ext cx="12192000" cy="6858000"/>
          </a:xfrm>
          <a:prstGeom prst="rect">
            <a:avLst/>
          </a:prstGeom>
        </p:spPr>
      </p:pic>
      <p:sp>
        <p:nvSpPr>
          <p:cNvPr id="26626" name="标题 1"/>
          <p:cNvSpPr>
            <a:spLocks noGrp="1"/>
          </p:cNvSpPr>
          <p:nvPr>
            <p:ph type="title"/>
          </p:nvPr>
        </p:nvSpPr>
        <p:spPr>
          <a:xfrm>
            <a:off x="838200" y="9525"/>
            <a:ext cx="10515600" cy="1325563"/>
          </a:xfrm>
          <a:noFill/>
          <a:ln>
            <a:noFill/>
          </a:ln>
        </p:spPr>
        <p:txBody>
          <a:bodyPr vert="horz" wrap="square" lIns="91440" tIns="45720" rIns="91440" bIns="45720" anchor="b"/>
          <a:lstStyle/>
          <a:p>
            <a:pPr algn="ctr" eaLnBrk="1" hangingPunct="1"/>
            <a:r>
              <a:rPr lang="en-US" altLang="zh-CN" sz="4400" b="1" dirty="0">
                <a:solidFill>
                  <a:schemeClr val="tx1"/>
                </a:solidFill>
              </a:rPr>
              <a:t>3.</a:t>
            </a:r>
            <a:r>
              <a:rPr lang="zh-CN" altLang="en-US" sz="4400" b="1" dirty="0">
                <a:solidFill>
                  <a:schemeClr val="tx1"/>
                </a:solidFill>
              </a:rPr>
              <a:t>议行合一理论</a:t>
            </a:r>
            <a:endParaRPr lang="zh-CN" altLang="en-US" sz="4400" b="1" dirty="0"/>
          </a:p>
        </p:txBody>
      </p:sp>
      <p:sp>
        <p:nvSpPr>
          <p:cNvPr id="26627" name="内容占位符 2"/>
          <p:cNvSpPr>
            <a:spLocks noGrp="1"/>
          </p:cNvSpPr>
          <p:nvPr>
            <p:ph sz="quarter" idx="1"/>
          </p:nvPr>
        </p:nvSpPr>
        <p:spPr>
          <a:xfrm>
            <a:off x="1548130" y="1484630"/>
            <a:ext cx="8840470" cy="4873625"/>
          </a:xfrm>
        </p:spPr>
        <p:txBody>
          <a:bodyPr vert="horz" wrap="square" lIns="91440" tIns="45720" rIns="91440" bIns="45720" anchor="t">
            <a:normAutofit fontScale="90000"/>
          </a:bodyPr>
          <a:lstStyle/>
          <a:p>
            <a:pPr algn="just" eaLnBrk="1" hangingPunct="1">
              <a:lnSpc>
                <a:spcPct val="150000"/>
              </a:lnSpc>
              <a:buClr>
                <a:schemeClr val="accent1"/>
              </a:buClr>
              <a:buSzPct val="70000"/>
              <a:buFont typeface="Wingdings" panose="05000000000000000000" pitchFamily="2" charset="2"/>
            </a:pPr>
            <a:r>
              <a:rPr lang="zh-CN" altLang="en-US" sz="3200" b="1" dirty="0">
                <a:solidFill>
                  <a:srgbClr val="C00000"/>
                </a:solidFill>
                <a:latin typeface="黑体" panose="02010609060101010101" pitchFamily="49" charset="-122"/>
                <a:ea typeface="黑体" panose="02010609060101010101" pitchFamily="49" charset="-122"/>
              </a:rPr>
              <a:t>在我国，</a:t>
            </a:r>
            <a:r>
              <a:rPr lang="zh-CN" altLang="en-US" sz="3200" dirty="0">
                <a:latin typeface="汉仪颜楷简" panose="00020600040101010101" charset="-122"/>
                <a:ea typeface="汉仪颜楷简" panose="00020600040101010101" charset="-122"/>
              </a:rPr>
              <a:t>人民行使国家权力的机关是全国人民代表大会和地方各级人民代表大会，全国人民代表大会和地方各级人民代表大会都由民主选举产生，对人民负责，受人民监督。国家行政机关</a:t>
            </a:r>
            <a:r>
              <a:rPr lang="zh-CN" altLang="en-US" sz="3200" dirty="0">
                <a:latin typeface="汉仪颜楷简" panose="00020600040101010101" charset="-122"/>
                <a:ea typeface="汉仪颜楷简" panose="00020600040101010101" charset="-122"/>
                <a:sym typeface="+mn-ea"/>
              </a:rPr>
              <a:t>、监察机关</a:t>
            </a:r>
            <a:r>
              <a:rPr lang="zh-CN" altLang="en-US" sz="3200" dirty="0">
                <a:latin typeface="汉仪颜楷简" panose="00020600040101010101" charset="-122"/>
                <a:ea typeface="汉仪颜楷简" panose="00020600040101010101" charset="-122"/>
              </a:rPr>
              <a:t>、审判机关、检察机关都由人民代表大会产生，对它负责，受它监督。根据民主集中制原则建立起来的国家机构就是议行合一的国家机构。</a:t>
            </a:r>
            <a:endParaRPr lang="zh-CN" altLang="en-US" sz="3200" dirty="0">
              <a:latin typeface="汉仪颜楷简" panose="00020600040101010101" charset="-122"/>
              <a:ea typeface="汉仪颜楷简" panose="00020600040101010101" charset="-122"/>
            </a:endParaRPr>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l="19251" r="25194"/>
          <a:stretch>
            <a:fillRect/>
          </a:stretch>
        </p:blipFill>
        <p:spPr>
          <a:xfrm>
            <a:off x="0" y="0"/>
            <a:ext cx="12192000" cy="6858000"/>
          </a:xfrm>
          <a:prstGeom prst="rect">
            <a:avLst/>
          </a:prstGeom>
        </p:spPr>
      </p:pic>
      <p:sp>
        <p:nvSpPr>
          <p:cNvPr id="27650" name="标题 1"/>
          <p:cNvSpPr>
            <a:spLocks noGrp="1"/>
          </p:cNvSpPr>
          <p:nvPr>
            <p:ph type="title"/>
          </p:nvPr>
        </p:nvSpPr>
        <p:spPr>
          <a:xfrm>
            <a:off x="838200" y="0"/>
            <a:ext cx="10515600" cy="1325563"/>
          </a:xfrm>
          <a:noFill/>
          <a:ln>
            <a:noFill/>
          </a:ln>
        </p:spPr>
        <p:txBody>
          <a:bodyPr vert="horz" wrap="square" lIns="91440" tIns="45720" rIns="91440" bIns="45720" anchor="b"/>
          <a:lstStyle/>
          <a:p>
            <a:pPr algn="ctr" eaLnBrk="1" hangingPunct="1"/>
            <a:r>
              <a:rPr lang="en-US" altLang="zh-CN" sz="4000" b="1" dirty="0">
                <a:solidFill>
                  <a:schemeClr val="tx1"/>
                </a:solidFill>
              </a:rPr>
              <a:t>4.</a:t>
            </a:r>
            <a:r>
              <a:rPr lang="zh-CN" altLang="en-US" sz="4000" b="1" dirty="0">
                <a:solidFill>
                  <a:schemeClr val="tx1"/>
                </a:solidFill>
              </a:rPr>
              <a:t>新滥用权力理论</a:t>
            </a:r>
            <a:endParaRPr lang="zh-CN" altLang="en-US" sz="4000" b="1" dirty="0">
              <a:solidFill>
                <a:schemeClr val="tx1"/>
              </a:solidFill>
            </a:endParaRPr>
          </a:p>
        </p:txBody>
      </p:sp>
      <p:sp>
        <p:nvSpPr>
          <p:cNvPr id="27651" name="内容占位符 2" descr="7b0a202020202262756c6c6574223a20227b5c2263617465676f727949645c223a31303030352c5c2274656d706c61746549645c223a32303233313535327d220a7d0a"/>
          <p:cNvSpPr>
            <a:spLocks noGrp="1"/>
          </p:cNvSpPr>
          <p:nvPr>
            <p:ph sz="quarter" idx="1"/>
          </p:nvPr>
        </p:nvSpPr>
        <p:spPr>
          <a:xfrm>
            <a:off x="1372235" y="1600200"/>
            <a:ext cx="9110980" cy="5057140"/>
          </a:xfrm>
        </p:spPr>
        <p:txBody>
          <a:bodyPr vert="horz" wrap="square" lIns="91440" tIns="45720" rIns="91440" bIns="45720" anchor="t">
            <a:normAutofit fontScale="90000"/>
          </a:bodyPr>
          <a:lstStyle/>
          <a:p>
            <a:pPr eaLnBrk="1" hangingPunct="1">
              <a:lnSpc>
                <a:spcPct val="110000"/>
              </a:lnSpc>
              <a:buClr>
                <a:schemeClr val="accent1"/>
              </a:buClr>
              <a:buSzPct val="70000"/>
              <a:buFont typeface="Wingdings" panose="05000000000000000000" pitchFamily="2" charset="2"/>
              <a:buBlip>
                <a:blip r:embed="rId3"/>
              </a:buBlip>
            </a:pPr>
            <a:r>
              <a:rPr lang="zh-CN" altLang="en-US" sz="2800" b="1" dirty="0">
                <a:solidFill>
                  <a:srgbClr val="C00000"/>
                </a:solidFill>
                <a:latin typeface="黑体" panose="02010609060101010101" pitchFamily="49" charset="-122"/>
                <a:ea typeface="黑体" panose="02010609060101010101" pitchFamily="49" charset="-122"/>
              </a:rPr>
              <a:t>新滥用权力</a:t>
            </a:r>
            <a:r>
              <a:rPr lang="zh-CN" altLang="zh-CN" sz="2800" b="1" dirty="0">
                <a:solidFill>
                  <a:srgbClr val="C00000"/>
                </a:solidFill>
                <a:latin typeface="黑体" panose="02010609060101010101" pitchFamily="49" charset="-122"/>
                <a:ea typeface="黑体" panose="02010609060101010101" pitchFamily="49" charset="-122"/>
              </a:rPr>
              <a:t>理论</a:t>
            </a:r>
            <a:r>
              <a:rPr lang="zh-CN" altLang="en-US" sz="3200" dirty="0">
                <a:latin typeface="汉仪颜楷简" panose="00020600040101010101" charset="-122"/>
                <a:ea typeface="汉仪颜楷简" panose="00020600040101010101" charset="-122"/>
              </a:rPr>
              <a:t>是指超越法律界限而胡乱地、过度地使用权力，以及权力在合法范围内不合理使用。</a:t>
            </a:r>
            <a:endParaRPr lang="en-US" altLang="zh-CN" dirty="0">
              <a:latin typeface="黑体" panose="02010609060101010101" pitchFamily="49" charset="-122"/>
              <a:ea typeface="黑体" panose="02010609060101010101" pitchFamily="49" charset="-122"/>
            </a:endParaRPr>
          </a:p>
          <a:p>
            <a:pPr eaLnBrk="1" hangingPunct="1">
              <a:lnSpc>
                <a:spcPct val="110000"/>
              </a:lnSpc>
              <a:buClr>
                <a:schemeClr val="accent1"/>
              </a:buClr>
              <a:buSzPct val="70000"/>
              <a:buFont typeface="Wingdings" panose="05000000000000000000" pitchFamily="2" charset="2"/>
              <a:buBlip>
                <a:blip r:embed="rId3"/>
              </a:buBlip>
            </a:pPr>
            <a:r>
              <a:rPr lang="zh-CN" altLang="en-US" sz="3200" dirty="0">
                <a:latin typeface="汉仪颜楷简" panose="00020600040101010101" charset="-122"/>
                <a:ea typeface="汉仪颜楷简" panose="00020600040101010101" charset="-122"/>
              </a:rPr>
              <a:t>以滥用权力的目的为标准，新滥用权力理论将滥用权力分为两种类型，一是</a:t>
            </a:r>
            <a:r>
              <a:rPr lang="zh-CN" altLang="en-US" dirty="0">
                <a:solidFill>
                  <a:srgbClr val="C3392B"/>
                </a:solidFill>
                <a:latin typeface="黑体" panose="02010609060101010101" pitchFamily="49" charset="-122"/>
                <a:ea typeface="黑体" panose="02010609060101010101" pitchFamily="49" charset="-122"/>
              </a:rPr>
              <a:t>金钱目的的滥用权力</a:t>
            </a:r>
            <a:r>
              <a:rPr lang="zh-CN" altLang="en-US" dirty="0">
                <a:latin typeface="黑体" panose="02010609060101010101" pitchFamily="49" charset="-122"/>
                <a:ea typeface="黑体" panose="02010609060101010101" pitchFamily="49" charset="-122"/>
              </a:rPr>
              <a:t>，二是</a:t>
            </a:r>
            <a:r>
              <a:rPr lang="zh-CN" altLang="en-US" dirty="0">
                <a:solidFill>
                  <a:srgbClr val="C3392B"/>
                </a:solidFill>
                <a:latin typeface="黑体" panose="02010609060101010101" pitchFamily="49" charset="-122"/>
                <a:ea typeface="黑体" panose="02010609060101010101" pitchFamily="49" charset="-122"/>
              </a:rPr>
              <a:t>非金钱目的的滥用权力</a:t>
            </a:r>
            <a:r>
              <a:rPr lang="zh-CN" altLang="en-US" dirty="0">
                <a:latin typeface="黑体" panose="02010609060101010101" pitchFamily="49" charset="-122"/>
                <a:ea typeface="黑体" panose="02010609060101010101" pitchFamily="49" charset="-122"/>
              </a:rPr>
              <a:t>，</a:t>
            </a:r>
            <a:r>
              <a:rPr lang="zh-CN" altLang="en-US" sz="3200" dirty="0">
                <a:latin typeface="汉仪颜楷简" panose="00020600040101010101" charset="-122"/>
                <a:ea typeface="汉仪颜楷简" panose="00020600040101010101" charset="-122"/>
              </a:rPr>
              <a:t>后者多指具有隐蔽性、貌似合法而实质不合法的各种官僚主义和不当行政。</a:t>
            </a:r>
            <a:endParaRPr lang="en-US" altLang="zh-CN" dirty="0">
              <a:latin typeface="黑体" panose="02010609060101010101" pitchFamily="49" charset="-122"/>
              <a:ea typeface="黑体" panose="02010609060101010101" pitchFamily="49" charset="-122"/>
            </a:endParaRPr>
          </a:p>
          <a:p>
            <a:pPr eaLnBrk="1" hangingPunct="1">
              <a:lnSpc>
                <a:spcPct val="110000"/>
              </a:lnSpc>
              <a:buClr>
                <a:schemeClr val="accent1"/>
              </a:buClr>
              <a:buSzPct val="70000"/>
              <a:buFont typeface="Wingdings" panose="05000000000000000000" pitchFamily="2" charset="2"/>
              <a:buBlip>
                <a:blip r:embed="rId3"/>
              </a:buBlip>
            </a:pPr>
            <a:r>
              <a:rPr lang="zh-CN" altLang="en-US" sz="3200" dirty="0">
                <a:latin typeface="汉仪颜楷简" panose="00020600040101010101" charset="-122"/>
                <a:ea typeface="汉仪颜楷简" panose="00020600040101010101" charset="-122"/>
              </a:rPr>
              <a:t>新滥用权力理论最大特点是强调用现代价值标准衡量政府的行政行为，政府的某些合法行为因</a:t>
            </a:r>
            <a:r>
              <a:rPr lang="zh-CN" altLang="en-US" sz="2800" dirty="0">
                <a:solidFill>
                  <a:srgbClr val="C3392B"/>
                </a:solidFill>
                <a:latin typeface="黑体" panose="02010609060101010101" pitchFamily="49" charset="-122"/>
                <a:ea typeface="黑体" panose="02010609060101010101" pitchFamily="49" charset="-122"/>
              </a:rPr>
              <a:t>不合理、不公平</a:t>
            </a:r>
            <a:r>
              <a:rPr lang="zh-CN" altLang="en-US" sz="3200" dirty="0">
                <a:latin typeface="汉仪颜楷简" panose="00020600040101010101" charset="-122"/>
                <a:ea typeface="汉仪颜楷简" panose="00020600040101010101" charset="-122"/>
              </a:rPr>
              <a:t>也属于滥用权力，而滥用权力者均应接受司法审查。</a:t>
            </a:r>
            <a:endParaRPr lang="zh-CN" altLang="en-US" sz="3200" dirty="0">
              <a:latin typeface="汉仪颜楷简" panose="00020600040101010101" charset="-122"/>
              <a:ea typeface="汉仪颜楷简" panose="00020600040101010101" charset="-122"/>
            </a:endParaRPr>
          </a:p>
          <a:p>
            <a:pPr eaLnBrk="1" hangingPunct="1">
              <a:buClr>
                <a:schemeClr val="accent1"/>
              </a:buClr>
              <a:buSzPct val="70000"/>
              <a:buFont typeface="Wingdings" panose="05000000000000000000" pitchFamily="2" charset="2"/>
            </a:pPr>
            <a:endParaRPr lang="zh-CN" altLang="en-US" dirty="0"/>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
            <a:extLst>
              <a:ext uri="{28A0092B-C50C-407E-A947-70E740481C1C}">
                <a14:useLocalDpi xmlns:a14="http://schemas.microsoft.com/office/drawing/2010/main" val="0"/>
              </a:ext>
            </a:extLst>
          </a:blip>
          <a:srcRect l="19251" r="25194"/>
          <a:stretch>
            <a:fillRect/>
          </a:stretch>
        </p:blipFill>
        <p:spPr>
          <a:xfrm>
            <a:off x="0" y="0"/>
            <a:ext cx="12192000" cy="6858000"/>
          </a:xfrm>
          <a:prstGeom prst="rect">
            <a:avLst/>
          </a:prstGeom>
        </p:spPr>
      </p:pic>
      <p:sp>
        <p:nvSpPr>
          <p:cNvPr id="23" name="矩形 22"/>
          <p:cNvSpPr/>
          <p:nvPr/>
        </p:nvSpPr>
        <p:spPr>
          <a:xfrm>
            <a:off x="-1" y="347472"/>
            <a:ext cx="12192001" cy="610797"/>
          </a:xfrm>
          <a:prstGeom prst="rect">
            <a:avLst/>
          </a:prstGeom>
          <a:solidFill>
            <a:srgbClr val="F3E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3" name="组合 52" descr="7b0a202020202274657874626f78223a20227b5c2263617465676f72795f69645c223a31303431302c5c2269645c223a32303334323031337d220a7d0a"/>
          <p:cNvGrpSpPr/>
          <p:nvPr/>
        </p:nvGrpSpPr>
        <p:grpSpPr>
          <a:xfrm>
            <a:off x="2018030" y="1896110"/>
            <a:ext cx="8399145" cy="3385185"/>
            <a:chOff x="5370" y="3510"/>
            <a:chExt cx="8460" cy="3782"/>
          </a:xfrm>
        </p:grpSpPr>
        <p:sp>
          <p:nvSpPr>
            <p:cNvPr id="54" name="矩形 53"/>
            <p:cNvSpPr/>
            <p:nvPr/>
          </p:nvSpPr>
          <p:spPr>
            <a:xfrm>
              <a:off x="5370" y="3798"/>
              <a:ext cx="8177" cy="3494"/>
            </a:xfrm>
            <a:prstGeom prst="rect">
              <a:avLst/>
            </a:prstGeom>
            <a:pattFill prst="ltHorz">
              <a:fgClr>
                <a:schemeClr val="bg1"/>
              </a:fgClr>
              <a:bgClr>
                <a:srgbClr val="EBF7FA"/>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5" name="任意多边形 54"/>
            <p:cNvSpPr/>
            <p:nvPr/>
          </p:nvSpPr>
          <p:spPr>
            <a:xfrm>
              <a:off x="5370" y="3510"/>
              <a:ext cx="8460" cy="3781"/>
            </a:xfrm>
            <a:custGeom>
              <a:avLst/>
              <a:gdLst>
                <a:gd name="connisteX0" fmla="*/ 0 w 5389880"/>
                <a:gd name="connsiteY0" fmla="*/ 0 h 2423795"/>
                <a:gd name="connisteX1" fmla="*/ 5389880 w 5389880"/>
                <a:gd name="connsiteY1" fmla="*/ 0 h 2423795"/>
                <a:gd name="connisteX2" fmla="*/ 5389880 w 5389880"/>
                <a:gd name="connsiteY2" fmla="*/ 2423795 h 2423795"/>
              </a:gdLst>
              <a:ahLst/>
              <a:cxnLst>
                <a:cxn ang="0">
                  <a:pos x="connisteX0" y="connsiteY0"/>
                </a:cxn>
                <a:cxn ang="0">
                  <a:pos x="connisteX1" y="connsiteY1"/>
                </a:cxn>
                <a:cxn ang="0">
                  <a:pos x="connisteX2" y="connsiteY2"/>
                </a:cxn>
              </a:cxnLst>
              <a:rect l="l" t="t" r="r" b="b"/>
              <a:pathLst>
                <a:path w="5389880" h="2423795">
                  <a:moveTo>
                    <a:pt x="0" y="0"/>
                  </a:moveTo>
                  <a:lnTo>
                    <a:pt x="5389880" y="0"/>
                  </a:lnTo>
                  <a:lnTo>
                    <a:pt x="5389880" y="2423795"/>
                  </a:lnTo>
                </a:path>
              </a:pathLst>
            </a:custGeom>
            <a:noFill/>
            <a:ln w="63500">
              <a:solidFill>
                <a:srgbClr val="A1D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6" name="文本框 55"/>
            <p:cNvSpPr txBox="1"/>
            <p:nvPr/>
          </p:nvSpPr>
          <p:spPr>
            <a:xfrm>
              <a:off x="6129" y="4210"/>
              <a:ext cx="7202" cy="1786"/>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20000"/>
                </a:lnSpc>
              </a:pPr>
              <a:r>
                <a:rPr lang="zh-CN" altLang="en-US" sz="3600" b="1" dirty="0">
                  <a:solidFill>
                    <a:srgbClr val="C00000"/>
                  </a:solidFill>
                  <a:latin typeface="汉仪颜楷简" panose="00020600040101010101" charset="-122"/>
                  <a:ea typeface="汉仪颜楷简" panose="00020600040101010101" charset="-122"/>
                  <a:sym typeface="+mn-ea"/>
                </a:rPr>
                <a:t>监督思想</a:t>
              </a:r>
              <a:r>
                <a:rPr lang="zh-CN" altLang="en-US" sz="3600" dirty="0">
                  <a:latin typeface="汉仪颜楷简" panose="00020600040101010101" charset="-122"/>
                  <a:ea typeface="汉仪颜楷简" panose="00020600040101010101" charset="-122"/>
                  <a:sym typeface="+mn-ea"/>
                </a:rPr>
                <a:t>是人们在长期的监督实践中，通过对监督活动的观察和思考而产生的有关监督的</a:t>
              </a:r>
              <a:r>
                <a:rPr lang="zh-CN" altLang="en-US" sz="3600" u="sng" dirty="0">
                  <a:solidFill>
                    <a:srgbClr val="FF0000"/>
                  </a:solidFill>
                  <a:latin typeface="汉仪颜楷简" panose="00020600040101010101" charset="-122"/>
                  <a:ea typeface="汉仪颜楷简" panose="00020600040101010101" charset="-122"/>
                  <a:sym typeface="+mn-ea"/>
                </a:rPr>
                <a:t>主张与观点</a:t>
              </a:r>
              <a:r>
                <a:rPr lang="zh-CN" altLang="en-US" sz="3600" dirty="0">
                  <a:latin typeface="汉仪颜楷简" panose="00020600040101010101" charset="-122"/>
                  <a:ea typeface="汉仪颜楷简" panose="00020600040101010101" charset="-122"/>
                  <a:sym typeface="+mn-ea"/>
                </a:rPr>
                <a:t>。</a:t>
              </a:r>
              <a:endParaRPr lang="zh-CN" altLang="en-US" sz="3600" dirty="0">
                <a:latin typeface="汉仪颜楷简" panose="00020600040101010101" charset="-122"/>
                <a:ea typeface="汉仪颜楷简" panose="00020600040101010101" charset="-122"/>
                <a:cs typeface="汉仪晓波折纸体简" panose="00020600040101010101" charset="-122"/>
                <a:sym typeface="+mn-ea"/>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44444"/>
          <a:stretch>
            <a:fillRect/>
          </a:stretch>
        </p:blipFill>
        <p:spPr>
          <a:xfrm>
            <a:off x="0" y="0"/>
            <a:ext cx="12192000" cy="6858000"/>
          </a:xfrm>
          <a:prstGeom prst="rect">
            <a:avLst/>
          </a:prstGeom>
        </p:spPr>
      </p:pic>
      <p:sp>
        <p:nvSpPr>
          <p:cNvPr id="3" name="文本框 2"/>
          <p:cNvSpPr txBox="1"/>
          <p:nvPr/>
        </p:nvSpPr>
        <p:spPr>
          <a:xfrm>
            <a:off x="822960" y="2083886"/>
            <a:ext cx="7040880" cy="1200329"/>
          </a:xfrm>
          <a:prstGeom prst="rect">
            <a:avLst/>
          </a:prstGeom>
          <a:noFill/>
        </p:spPr>
        <p:txBody>
          <a:bodyPr wrap="square" rtlCol="0">
            <a:spAutoFit/>
          </a:bodyPr>
          <a:lstStyle/>
          <a:p>
            <a:pPr algn="dist"/>
            <a:r>
              <a:rPr lang="zh-CN" altLang="en-US" sz="7200" b="1" dirty="0">
                <a:solidFill>
                  <a:srgbClr val="855625"/>
                </a:solidFill>
                <a:cs typeface="+mn-ea"/>
                <a:sym typeface="+mn-lt"/>
              </a:rPr>
              <a:t>谢谢观看</a:t>
            </a:r>
            <a:endParaRPr lang="zh-CN" altLang="en-US" sz="7200" b="1" dirty="0">
              <a:solidFill>
                <a:srgbClr val="855625"/>
              </a:solidFill>
              <a:cs typeface="+mn-ea"/>
              <a:sym typeface="+mn-lt"/>
            </a:endParaRPr>
          </a:p>
        </p:txBody>
      </p:sp>
      <p:sp>
        <p:nvSpPr>
          <p:cNvPr id="4" name="文本框 3"/>
          <p:cNvSpPr txBox="1"/>
          <p:nvPr/>
        </p:nvSpPr>
        <p:spPr>
          <a:xfrm>
            <a:off x="3094990" y="4250690"/>
            <a:ext cx="3283585" cy="521970"/>
          </a:xfrm>
          <a:prstGeom prst="rect">
            <a:avLst/>
          </a:prstGeom>
          <a:noFill/>
        </p:spPr>
        <p:txBody>
          <a:bodyPr wrap="square" rtlCol="0">
            <a:spAutoFit/>
          </a:bodyPr>
          <a:lstStyle/>
          <a:p>
            <a:pPr algn="dist"/>
            <a:r>
              <a:rPr lang="zh-CN" altLang="en-US" sz="2800" b="1" dirty="0">
                <a:solidFill>
                  <a:srgbClr val="855625"/>
                </a:solidFill>
                <a:cs typeface="+mn-ea"/>
                <a:sym typeface="+mn-lt"/>
              </a:rPr>
              <a:t>主讲人：谢炜聪</a:t>
            </a:r>
            <a:endParaRPr lang="zh-CN" altLang="en-US" sz="2800" b="1" dirty="0">
              <a:solidFill>
                <a:srgbClr val="855625"/>
              </a:solidFill>
              <a:cs typeface="+mn-ea"/>
              <a:sym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a:extLst>
              <a:ext uri="{28A0092B-C50C-407E-A947-70E740481C1C}">
                <a14:useLocalDpi xmlns:a14="http://schemas.microsoft.com/office/drawing/2010/main" val="0"/>
              </a:ext>
            </a:extLst>
          </a:blip>
          <a:srcRect l="19251" r="25194"/>
          <a:stretch>
            <a:fillRect/>
          </a:stretch>
        </p:blipFill>
        <p:spPr>
          <a:xfrm>
            <a:off x="0" y="0"/>
            <a:ext cx="12192000" cy="6858000"/>
          </a:xfrm>
          <a:prstGeom prst="rect">
            <a:avLst/>
          </a:prstGeom>
        </p:spPr>
      </p:pic>
      <p:sp>
        <p:nvSpPr>
          <p:cNvPr id="20" name="矩形 19"/>
          <p:cNvSpPr/>
          <p:nvPr/>
        </p:nvSpPr>
        <p:spPr>
          <a:xfrm>
            <a:off x="-1" y="347472"/>
            <a:ext cx="12192001" cy="610797"/>
          </a:xfrm>
          <a:prstGeom prst="rect">
            <a:avLst/>
          </a:prstGeom>
          <a:solidFill>
            <a:srgbClr val="F3E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p:cNvGrpSpPr/>
          <p:nvPr/>
        </p:nvGrpSpPr>
        <p:grpSpPr>
          <a:xfrm>
            <a:off x="4516755" y="3204210"/>
            <a:ext cx="2630805" cy="3653155"/>
            <a:chOff x="4533900" y="2860675"/>
            <a:chExt cx="2630488" cy="2971801"/>
          </a:xfrm>
          <a:solidFill>
            <a:srgbClr val="B38B3D"/>
          </a:solidFill>
        </p:grpSpPr>
        <p:sp>
          <p:nvSpPr>
            <p:cNvPr id="3" name="MH_Other_1"/>
            <p:cNvSpPr/>
            <p:nvPr/>
          </p:nvSpPr>
          <p:spPr>
            <a:xfrm>
              <a:off x="6273800" y="4346575"/>
              <a:ext cx="890588" cy="1485900"/>
            </a:xfrm>
            <a:prstGeom prst="bentArrow">
              <a:avLst>
                <a:gd name="adj1" fmla="val 25000"/>
                <a:gd name="adj2" fmla="val 25000"/>
                <a:gd name="adj3" fmla="val 25000"/>
                <a:gd name="adj4" fmla="val 13769"/>
              </a:avLst>
            </a:prstGeom>
            <a:grpFill/>
            <a:ln>
              <a:noFill/>
            </a:ln>
            <a:effectLst/>
          </p:spPr>
          <p:style>
            <a:lnRef idx="1">
              <a:schemeClr val="accent2"/>
            </a:lnRef>
            <a:fillRef idx="3">
              <a:schemeClr val="accent2"/>
            </a:fillRef>
            <a:effectRef idx="2">
              <a:schemeClr val="accent2"/>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400">
                <a:solidFill>
                  <a:schemeClr val="tx1"/>
                </a:solidFill>
                <a:cs typeface="+mn-ea"/>
                <a:sym typeface="+mn-lt"/>
              </a:endParaRPr>
            </a:p>
          </p:txBody>
        </p:sp>
        <p:sp>
          <p:nvSpPr>
            <p:cNvPr id="4" name="MH_Other_2"/>
            <p:cNvSpPr/>
            <p:nvPr/>
          </p:nvSpPr>
          <p:spPr>
            <a:xfrm>
              <a:off x="5934075" y="3411539"/>
              <a:ext cx="1187450" cy="2420937"/>
            </a:xfrm>
            <a:prstGeom prst="bentArrow">
              <a:avLst>
                <a:gd name="adj1" fmla="val 25000"/>
                <a:gd name="adj2" fmla="val 25000"/>
                <a:gd name="adj3" fmla="val 19745"/>
                <a:gd name="adj4" fmla="val 22402"/>
              </a:avLst>
            </a:prstGeom>
            <a:grpFill/>
            <a:ln w="12700">
              <a:noFill/>
            </a:ln>
            <a:effectLst/>
          </p:spPr>
          <p:style>
            <a:lnRef idx="1">
              <a:schemeClr val="accent5"/>
            </a:lnRef>
            <a:fillRef idx="3">
              <a:schemeClr val="accent5"/>
            </a:fillRef>
            <a:effectRef idx="2">
              <a:schemeClr val="accent5"/>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400">
                <a:solidFill>
                  <a:schemeClr val="tx1"/>
                </a:solidFill>
                <a:cs typeface="+mn-ea"/>
                <a:sym typeface="+mn-lt"/>
              </a:endParaRPr>
            </a:p>
          </p:txBody>
        </p:sp>
        <p:sp>
          <p:nvSpPr>
            <p:cNvPr id="5" name="MH_Other_3"/>
            <p:cNvSpPr/>
            <p:nvPr/>
          </p:nvSpPr>
          <p:spPr>
            <a:xfrm>
              <a:off x="5467351" y="2860675"/>
              <a:ext cx="550863" cy="2971800"/>
            </a:xfrm>
            <a:prstGeom prst="upArrow">
              <a:avLst/>
            </a:prstGeom>
            <a:grpFill/>
            <a:ln w="12700">
              <a:noFill/>
            </a:ln>
            <a:effectLst/>
          </p:spPr>
          <p:style>
            <a:lnRef idx="1">
              <a:schemeClr val="accent6"/>
            </a:lnRef>
            <a:fillRef idx="3">
              <a:schemeClr val="accent6"/>
            </a:fillRef>
            <a:effectRef idx="2">
              <a:schemeClr val="accent6"/>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400">
                <a:solidFill>
                  <a:schemeClr val="tx1"/>
                </a:solidFill>
                <a:cs typeface="+mn-ea"/>
                <a:sym typeface="+mn-lt"/>
              </a:endParaRPr>
            </a:p>
          </p:txBody>
        </p:sp>
        <p:sp>
          <p:nvSpPr>
            <p:cNvPr id="6" name="MH_Other_4"/>
            <p:cNvSpPr/>
            <p:nvPr/>
          </p:nvSpPr>
          <p:spPr>
            <a:xfrm flipH="1">
              <a:off x="4533900" y="3708401"/>
              <a:ext cx="1017588" cy="2124075"/>
            </a:xfrm>
            <a:prstGeom prst="bentArrow">
              <a:avLst>
                <a:gd name="adj1" fmla="val 25000"/>
                <a:gd name="adj2" fmla="val 25000"/>
                <a:gd name="adj3" fmla="val 19745"/>
                <a:gd name="adj4" fmla="val 22402"/>
              </a:avLst>
            </a:prstGeom>
            <a:grpFill/>
            <a:ln w="12700">
              <a:noFill/>
            </a:ln>
            <a:effectLst/>
          </p:spPr>
          <p:style>
            <a:lnRef idx="1">
              <a:schemeClr val="accent5"/>
            </a:lnRef>
            <a:fillRef idx="3">
              <a:schemeClr val="accent5"/>
            </a:fillRef>
            <a:effectRef idx="2">
              <a:schemeClr val="accent5"/>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400">
                <a:solidFill>
                  <a:schemeClr val="tx1"/>
                </a:solidFill>
                <a:cs typeface="+mn-ea"/>
                <a:sym typeface="+mn-lt"/>
              </a:endParaRPr>
            </a:p>
          </p:txBody>
        </p:sp>
      </p:grpSp>
      <p:grpSp>
        <p:nvGrpSpPr>
          <p:cNvPr id="7" name="组合 6"/>
          <p:cNvGrpSpPr/>
          <p:nvPr/>
        </p:nvGrpSpPr>
        <p:grpSpPr>
          <a:xfrm>
            <a:off x="656830" y="4204710"/>
            <a:ext cx="3860800" cy="624414"/>
            <a:chOff x="2351751" y="2130222"/>
            <a:chExt cx="8055660" cy="624414"/>
          </a:xfrm>
        </p:grpSpPr>
        <p:sp>
          <p:nvSpPr>
            <p:cNvPr id="8" name="文本框 36"/>
            <p:cNvSpPr txBox="1">
              <a:spLocks noChangeArrowheads="1"/>
            </p:cNvSpPr>
            <p:nvPr/>
          </p:nvSpPr>
          <p:spPr bwMode="auto">
            <a:xfrm>
              <a:off x="2351751" y="2130222"/>
              <a:ext cx="805566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dirty="0">
                  <a:solidFill>
                    <a:srgbClr val="0D0D0D"/>
                  </a:solidFill>
                  <a:latin typeface="汉仪颜楷简" panose="00020600040101010101" charset="-122"/>
                  <a:ea typeface="汉仪颜楷简" panose="00020600040101010101" charset="-122"/>
                  <a:cs typeface="+mn-ea"/>
                  <a:sym typeface="+mn-lt"/>
                </a:rPr>
                <a:t>1.</a:t>
              </a:r>
              <a:r>
                <a:rPr lang="zh-CN" altLang="en-US" sz="2800" dirty="0">
                  <a:solidFill>
                    <a:srgbClr val="0D0D0D"/>
                  </a:solidFill>
                  <a:latin typeface="汉仪颜楷简" panose="00020600040101010101" charset="-122"/>
                  <a:ea typeface="汉仪颜楷简" panose="00020600040101010101" charset="-122"/>
                  <a:cs typeface="+mn-ea"/>
                  <a:sym typeface="+mn-lt"/>
                </a:rPr>
                <a:t>发挥舆论监督的作用</a:t>
              </a:r>
              <a:endParaRPr lang="zh-CN" altLang="en-US" sz="2800" dirty="0">
                <a:solidFill>
                  <a:srgbClr val="0D0D0D"/>
                </a:solidFill>
                <a:latin typeface="汉仪颜楷简" panose="00020600040101010101" charset="-122"/>
                <a:ea typeface="汉仪颜楷简" panose="00020600040101010101" charset="-122"/>
                <a:cs typeface="+mn-ea"/>
                <a:sym typeface="+mn-lt"/>
              </a:endParaRPr>
            </a:p>
          </p:txBody>
        </p:sp>
        <p:sp>
          <p:nvSpPr>
            <p:cNvPr id="9" name="文本框 37"/>
            <p:cNvSpPr txBox="1">
              <a:spLocks noChangeArrowheads="1"/>
            </p:cNvSpPr>
            <p:nvPr/>
          </p:nvSpPr>
          <p:spPr bwMode="auto">
            <a:xfrm>
              <a:off x="3520351" y="2479046"/>
              <a:ext cx="6531545"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dirty="0">
                  <a:solidFill>
                    <a:srgbClr val="0D0D0D"/>
                  </a:solidFill>
                  <a:latin typeface="+mn-lt"/>
                  <a:ea typeface="+mn-ea"/>
                  <a:cs typeface="+mn-ea"/>
                  <a:sym typeface="+mn-lt"/>
                </a:rPr>
                <a:t>。</a:t>
              </a:r>
              <a:endParaRPr lang="zh-CN" altLang="en-US" sz="1200" dirty="0">
                <a:solidFill>
                  <a:srgbClr val="0D0D0D"/>
                </a:solidFill>
                <a:latin typeface="+mn-lt"/>
                <a:ea typeface="+mn-ea"/>
                <a:cs typeface="+mn-ea"/>
                <a:sym typeface="+mn-lt"/>
              </a:endParaRPr>
            </a:p>
          </p:txBody>
        </p:sp>
      </p:grpSp>
      <p:sp>
        <p:nvSpPr>
          <p:cNvPr id="11" name="文本框 36"/>
          <p:cNvSpPr txBox="1">
            <a:spLocks noChangeArrowheads="1"/>
          </p:cNvSpPr>
          <p:nvPr/>
        </p:nvSpPr>
        <p:spPr bwMode="auto">
          <a:xfrm>
            <a:off x="7310120" y="4961255"/>
            <a:ext cx="39662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lvl="1" algn="l" fontAlgn="auto"/>
            <a:r>
              <a:rPr lang="en-US" altLang="zh-CN" sz="2800" dirty="0">
                <a:solidFill>
                  <a:srgbClr val="0D0D0D"/>
                </a:solidFill>
                <a:latin typeface="汉仪颜楷简" panose="00020600040101010101" charset="-122"/>
                <a:ea typeface="汉仪颜楷简" panose="00020600040101010101" charset="-122"/>
                <a:cs typeface="+mn-ea"/>
                <a:sym typeface="+mn-ea"/>
              </a:rPr>
              <a:t>4.</a:t>
            </a:r>
            <a:r>
              <a:rPr lang="zh-CN" altLang="en-US" sz="2800" dirty="0">
                <a:solidFill>
                  <a:srgbClr val="0D0D0D"/>
                </a:solidFill>
                <a:latin typeface="汉仪颜楷简" panose="00020600040101010101" charset="-122"/>
                <a:ea typeface="汉仪颜楷简" panose="00020600040101010101" charset="-122"/>
                <a:cs typeface="+mn-ea"/>
                <a:sym typeface="+mn-ea"/>
              </a:rPr>
              <a:t>监督专才思想</a:t>
            </a:r>
            <a:endParaRPr lang="zh-CN" altLang="en-US" sz="2800" dirty="0">
              <a:solidFill>
                <a:srgbClr val="0D0D0D"/>
              </a:solidFill>
              <a:latin typeface="汉仪颜楷简" panose="00020600040101010101" charset="-122"/>
              <a:ea typeface="汉仪颜楷简" panose="00020600040101010101" charset="-122"/>
              <a:cs typeface="+mn-ea"/>
              <a:sym typeface="+mn-lt"/>
            </a:endParaRPr>
          </a:p>
        </p:txBody>
      </p:sp>
      <p:sp>
        <p:nvSpPr>
          <p:cNvPr id="14" name="文本框 36"/>
          <p:cNvSpPr txBox="1">
            <a:spLocks noChangeArrowheads="1"/>
          </p:cNvSpPr>
          <p:nvPr/>
        </p:nvSpPr>
        <p:spPr bwMode="auto">
          <a:xfrm>
            <a:off x="7305040" y="3919220"/>
            <a:ext cx="416306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dirty="0">
                <a:solidFill>
                  <a:srgbClr val="0D0D0D"/>
                </a:solidFill>
                <a:latin typeface="汉仪颜楷简" panose="00020600040101010101" charset="-122"/>
                <a:ea typeface="汉仪颜楷简" panose="00020600040101010101" charset="-122"/>
                <a:cs typeface="+mn-ea"/>
                <a:sym typeface="+mn-ea"/>
              </a:rPr>
              <a:t>3.</a:t>
            </a:r>
            <a:r>
              <a:rPr lang="zh-CN" altLang="en-US" sz="2800" dirty="0">
                <a:solidFill>
                  <a:srgbClr val="0D0D0D"/>
                </a:solidFill>
                <a:latin typeface="汉仪颜楷简" panose="00020600040101010101" charset="-122"/>
                <a:ea typeface="汉仪颜楷简" panose="00020600040101010101" charset="-122"/>
                <a:cs typeface="+mn-ea"/>
                <a:sym typeface="+mn-ea"/>
              </a:rPr>
              <a:t>监察权权重而独立思想</a:t>
            </a:r>
            <a:endParaRPr lang="zh-CN" altLang="en-US" sz="2800" dirty="0">
              <a:solidFill>
                <a:srgbClr val="0D0D0D"/>
              </a:solidFill>
              <a:latin typeface="汉仪颜楷简" panose="00020600040101010101" charset="-122"/>
              <a:ea typeface="汉仪颜楷简" panose="00020600040101010101" charset="-122"/>
              <a:cs typeface="+mn-ea"/>
              <a:sym typeface="+mn-lt"/>
            </a:endParaRPr>
          </a:p>
        </p:txBody>
      </p:sp>
      <p:sp>
        <p:nvSpPr>
          <p:cNvPr id="17" name="文本框 36"/>
          <p:cNvSpPr txBox="1">
            <a:spLocks noChangeArrowheads="1"/>
          </p:cNvSpPr>
          <p:nvPr/>
        </p:nvSpPr>
        <p:spPr bwMode="auto">
          <a:xfrm>
            <a:off x="4098925" y="2296160"/>
            <a:ext cx="3929380" cy="1185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dirty="0">
                <a:solidFill>
                  <a:srgbClr val="0D0D0D"/>
                </a:solidFill>
                <a:latin typeface="汉仪颜楷简" panose="00020600040101010101" charset="-122"/>
                <a:ea typeface="汉仪颜楷简" panose="00020600040101010101" charset="-122"/>
                <a:cs typeface="+mn-ea"/>
                <a:sym typeface="+mn-ea"/>
              </a:rPr>
              <a:t>2.</a:t>
            </a:r>
            <a:r>
              <a:rPr lang="zh-CN" altLang="en-US" sz="2800" dirty="0">
                <a:solidFill>
                  <a:srgbClr val="0D0D0D"/>
                </a:solidFill>
                <a:latin typeface="汉仪颜楷简" panose="00020600040101010101" charset="-122"/>
                <a:ea typeface="汉仪颜楷简" panose="00020600040101010101" charset="-122"/>
                <a:cs typeface="+mn-ea"/>
                <a:sym typeface="+mn-ea"/>
              </a:rPr>
              <a:t>严格监督官吏的思想</a:t>
            </a:r>
            <a:endParaRPr lang="zh-CN" altLang="en-US" sz="2800" dirty="0">
              <a:solidFill>
                <a:srgbClr val="0D0D0D"/>
              </a:solidFill>
              <a:latin typeface="汉仪颜楷简" panose="00020600040101010101" charset="-122"/>
              <a:ea typeface="汉仪颜楷简" panose="00020600040101010101" charset="-122"/>
              <a:cs typeface="+mn-ea"/>
              <a:sym typeface="+mn-lt"/>
            </a:endParaRPr>
          </a:p>
        </p:txBody>
      </p:sp>
      <p:sp>
        <p:nvSpPr>
          <p:cNvPr id="26" name="文本框 25" descr="7b0a20202020227461726765744d6f64756c65223a202270726f636573734f6e6c696e65466f6e7473220a7d0a"/>
          <p:cNvSpPr txBox="1"/>
          <p:nvPr/>
        </p:nvSpPr>
        <p:spPr>
          <a:xfrm>
            <a:off x="161290" y="274955"/>
            <a:ext cx="9471025" cy="1568450"/>
          </a:xfrm>
          <a:prstGeom prst="rect">
            <a:avLst/>
          </a:prstGeom>
          <a:noFill/>
        </p:spPr>
        <p:txBody>
          <a:bodyPr wrap="square" rtlCol="0">
            <a:spAutoFit/>
          </a:bodyPr>
          <a:p>
            <a:pPr algn="l"/>
            <a:r>
              <a:rPr lang="zh-CN" altLang="en-US" sz="4800" b="1" dirty="0">
                <a:latin typeface="汉仪雪君体简" panose="02010600000101010101" charset="-122"/>
                <a:ea typeface="汉仪雪君体简" panose="02010600000101010101" charset="-122"/>
                <a:cs typeface="+mn-ea"/>
                <a:sym typeface="+mn-lt"/>
              </a:rPr>
              <a:t>一、中国古代与近代的监督思想</a:t>
            </a:r>
            <a:endParaRPr lang="zh-CN" altLang="en-US" sz="4800" b="1" dirty="0">
              <a:latin typeface="汉仪雪君体简" panose="02010600000101010101" charset="-122"/>
              <a:ea typeface="汉仪雪君体简" panose="02010600000101010101" charset="-122"/>
              <a:cs typeface="+mn-ea"/>
              <a:sym typeface="+mn-lt"/>
            </a:endParaRPr>
          </a:p>
          <a:p>
            <a:pPr algn="l"/>
            <a:r>
              <a:rPr lang="zh-CN" altLang="en-US" sz="4800" b="1" dirty="0">
                <a:latin typeface="汉仪雪君体简" panose="02010600000101010101" charset="-122"/>
                <a:ea typeface="汉仪雪君体简" panose="02010600000101010101" charset="-122"/>
                <a:cs typeface="+mn-ea"/>
                <a:sym typeface="+mn-lt"/>
              </a:rPr>
              <a:t>（一）</a:t>
            </a:r>
            <a:r>
              <a:rPr lang="zh-CN" altLang="en-US" sz="4800" b="1" dirty="0">
                <a:latin typeface="汉仪雪君体简" panose="02010600000101010101" charset="-122"/>
                <a:ea typeface="汉仪雪君体简" panose="02010600000101010101" charset="-122"/>
                <a:cs typeface="+mn-ea"/>
                <a:sym typeface="+mn-lt"/>
              </a:rPr>
              <a:t>中国古代的监督思想</a:t>
            </a:r>
            <a:endParaRPr lang="zh-CN" altLang="en-US" sz="4800" b="1" dirty="0">
              <a:latin typeface="汉仪雪君体简" panose="02010600000101010101" charset="-122"/>
              <a:ea typeface="汉仪雪君体简" panose="02010600000101010101" charset="-122"/>
              <a:cs typeface="+mn-ea"/>
              <a:sym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a:extLst>
              <a:ext uri="{28A0092B-C50C-407E-A947-70E740481C1C}">
                <a14:useLocalDpi xmlns:a14="http://schemas.microsoft.com/office/drawing/2010/main" val="0"/>
              </a:ext>
            </a:extLst>
          </a:blip>
          <a:srcRect l="19251" r="25194"/>
          <a:stretch>
            <a:fillRect/>
          </a:stretch>
        </p:blipFill>
        <p:spPr>
          <a:xfrm>
            <a:off x="0" y="0"/>
            <a:ext cx="12192000" cy="6858000"/>
          </a:xfrm>
          <a:prstGeom prst="rect">
            <a:avLst/>
          </a:prstGeom>
        </p:spPr>
      </p:pic>
      <p:sp>
        <p:nvSpPr>
          <p:cNvPr id="20" name="矩形 19"/>
          <p:cNvSpPr/>
          <p:nvPr/>
        </p:nvSpPr>
        <p:spPr>
          <a:xfrm>
            <a:off x="-1" y="347472"/>
            <a:ext cx="12192001" cy="610797"/>
          </a:xfrm>
          <a:prstGeom prst="rect">
            <a:avLst/>
          </a:prstGeom>
          <a:solidFill>
            <a:srgbClr val="F3E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文本框 20"/>
          <p:cNvSpPr txBox="1"/>
          <p:nvPr/>
        </p:nvSpPr>
        <p:spPr>
          <a:xfrm>
            <a:off x="197485" y="379730"/>
            <a:ext cx="6596380" cy="706755"/>
          </a:xfrm>
          <a:prstGeom prst="rect">
            <a:avLst/>
          </a:prstGeom>
          <a:noFill/>
        </p:spPr>
        <p:txBody>
          <a:bodyPr wrap="square" rtlCol="0">
            <a:spAutoFit/>
          </a:bodyPr>
          <a:lstStyle/>
          <a:p>
            <a:pPr algn="l"/>
            <a:r>
              <a:rPr lang="en-US" altLang="zh-CN" sz="4000" dirty="0">
                <a:solidFill>
                  <a:srgbClr val="0D0D0D"/>
                </a:solidFill>
                <a:latin typeface="汉仪颜楷简" panose="00020600040101010101" charset="-122"/>
                <a:ea typeface="汉仪颜楷简" panose="00020600040101010101" charset="-122"/>
                <a:cs typeface="+mn-ea"/>
                <a:sym typeface="+mn-lt"/>
              </a:rPr>
              <a:t>1.</a:t>
            </a:r>
            <a:r>
              <a:rPr lang="zh-CN" altLang="en-US" sz="4000" dirty="0">
                <a:solidFill>
                  <a:srgbClr val="0D0D0D"/>
                </a:solidFill>
                <a:latin typeface="汉仪颜楷简" panose="00020600040101010101" charset="-122"/>
                <a:ea typeface="汉仪颜楷简" panose="00020600040101010101" charset="-122"/>
                <a:cs typeface="+mn-ea"/>
                <a:sym typeface="+mn-lt"/>
              </a:rPr>
              <a:t>发挥舆论监督的作用</a:t>
            </a:r>
            <a:endParaRPr lang="zh-CN" altLang="en-US" sz="4000" b="1" dirty="0">
              <a:solidFill>
                <a:srgbClr val="0D0D0D"/>
              </a:solidFill>
              <a:latin typeface="汉仪颜楷简" panose="00020600040101010101" charset="-122"/>
              <a:ea typeface="汉仪颜楷简" panose="00020600040101010101" charset="-122"/>
              <a:cs typeface="+mn-ea"/>
              <a:sym typeface="+mn-lt"/>
            </a:endParaRPr>
          </a:p>
        </p:txBody>
      </p:sp>
      <p:sp>
        <p:nvSpPr>
          <p:cNvPr id="3" name="文本框 2" descr="7b0a202020202262756c6c6574223a20227b5c2263617465676f727949645c223a31303030362c5c2274656d706c61746549645c223a32303233313438317d220a7d0a"/>
          <p:cNvSpPr txBox="1"/>
          <p:nvPr/>
        </p:nvSpPr>
        <p:spPr>
          <a:xfrm>
            <a:off x="721995" y="1398270"/>
            <a:ext cx="11066145" cy="4833620"/>
          </a:xfrm>
          <a:prstGeom prst="rect">
            <a:avLst/>
          </a:prstGeom>
          <a:noFill/>
        </p:spPr>
        <p:txBody>
          <a:bodyPr wrap="square" rtlCol="0">
            <a:noAutofit/>
          </a:bodyPr>
          <a:p>
            <a:pPr indent="0" fontAlgn="auto">
              <a:lnSpc>
                <a:spcPct val="150000"/>
              </a:lnSpc>
              <a:buBlip>
                <a:blip r:embed="rId2"/>
              </a:buBlip>
            </a:pPr>
            <a:r>
              <a:rPr lang="zh-CN" altLang="en-US" sz="3200">
                <a:latin typeface="汉仪颜楷简" panose="00020600040101010101" charset="-122"/>
                <a:ea typeface="汉仪颜楷简" panose="00020600040101010101" charset="-122"/>
                <a:cs typeface="汉仪颜楷简" panose="00020600040101010101" charset="-122"/>
                <a:sym typeface="汉仪颜楷简" panose="00020600040101010101" charset="-122"/>
              </a:rPr>
              <a:t>最早萌芽于周朝，</a:t>
            </a:r>
            <a:r>
              <a:rPr lang="en-US" altLang="zh-CN" sz="3200">
                <a:solidFill>
                  <a:srgbClr val="FF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zh-CN" altLang="en-US" sz="3200">
                <a:solidFill>
                  <a:srgbClr val="FF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皇天无亲，惟德是辅</a:t>
            </a:r>
            <a:r>
              <a:rPr lang="en-US" altLang="zh-CN" sz="3200">
                <a:solidFill>
                  <a:srgbClr val="FF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endParaRPr lang="en-US" altLang="zh-CN" sz="3200">
              <a:solidFill>
                <a:srgbClr val="FF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indent="0" fontAlgn="auto">
              <a:lnSpc>
                <a:spcPct val="150000"/>
              </a:lnSpc>
              <a:buBlip>
                <a:blip r:embed="rId2"/>
              </a:buBlip>
            </a:pPr>
            <a:r>
              <a:rPr lang="zh-CN" altLang="en-US" sz="3200">
                <a:latin typeface="汉仪颜楷简" panose="00020600040101010101" charset="-122"/>
                <a:ea typeface="汉仪颜楷简" panose="00020600040101010101" charset="-122"/>
                <a:cs typeface="汉仪颜楷简" panose="00020600040101010101" charset="-122"/>
                <a:sym typeface="汉仪颜楷简" panose="00020600040101010101" charset="-122"/>
              </a:rPr>
              <a:t>（《尚书</a:t>
            </a:r>
            <a:r>
              <a:rPr lang="en-US" altLang="zh-CN" sz="320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zh-CN" altLang="en-US" sz="3200">
                <a:latin typeface="汉仪颜楷简" panose="00020600040101010101" charset="-122"/>
                <a:ea typeface="汉仪颜楷简" panose="00020600040101010101" charset="-122"/>
                <a:cs typeface="汉仪颜楷简" panose="00020600040101010101" charset="-122"/>
                <a:sym typeface="汉仪颜楷简" panose="00020600040101010101" charset="-122"/>
              </a:rPr>
              <a:t>蔡仲之命》）</a:t>
            </a:r>
            <a:endParaRPr lang="zh-CN" altLang="en-US" sz="320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indent="0" fontAlgn="auto">
              <a:lnSpc>
                <a:spcPct val="150000"/>
              </a:lnSpc>
              <a:buBlip>
                <a:blip r:embed="rId2"/>
              </a:buBlip>
            </a:pPr>
            <a:r>
              <a:rPr lang="zh-CN" altLang="en-US" sz="3200">
                <a:latin typeface="汉仪颜楷简" panose="00020600040101010101" charset="-122"/>
                <a:ea typeface="汉仪颜楷简" panose="00020600040101010101" charset="-122"/>
                <a:cs typeface="汉仪颜楷简" panose="00020600040101010101" charset="-122"/>
                <a:sym typeface="汉仪颜楷简" panose="00020600040101010101" charset="-122"/>
              </a:rPr>
              <a:t>召公对厉王说</a:t>
            </a:r>
            <a:r>
              <a:rPr lang="en-US" altLang="zh-CN" sz="320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zh-CN" altLang="en-US" sz="3200">
                <a:latin typeface="汉仪颜楷简" panose="00020600040101010101" charset="-122"/>
                <a:ea typeface="汉仪颜楷简" panose="00020600040101010101" charset="-122"/>
                <a:cs typeface="汉仪颜楷简" panose="00020600040101010101" charset="-122"/>
                <a:sym typeface="汉仪颜楷简" panose="00020600040101010101" charset="-122"/>
              </a:rPr>
              <a:t>防民之口甚于防川</a:t>
            </a:r>
            <a:r>
              <a:rPr lang="en-US" altLang="zh-CN" sz="320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r>
              <a:rPr lang="zh-CN" altLang="en-US" sz="320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endParaRPr lang="zh-CN" altLang="en-US" sz="320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indent="0" fontAlgn="auto">
              <a:lnSpc>
                <a:spcPct val="150000"/>
              </a:lnSpc>
              <a:buBlip>
                <a:blip r:embed="rId2"/>
              </a:buBlip>
            </a:pPr>
            <a:r>
              <a:rPr lang="zh-CN" altLang="en-US" sz="3200">
                <a:latin typeface="汉仪颜楷简" panose="00020600040101010101" charset="-122"/>
                <a:ea typeface="汉仪颜楷简" panose="00020600040101010101" charset="-122"/>
                <a:cs typeface="汉仪颜楷简" panose="00020600040101010101" charset="-122"/>
                <a:sym typeface="汉仪颜楷简" panose="00020600040101010101" charset="-122"/>
              </a:rPr>
              <a:t>春秋战国，</a:t>
            </a:r>
            <a:r>
              <a:rPr lang="en-US" altLang="zh-CN" sz="3200">
                <a:latin typeface="汉仪颜楷简" panose="00020600040101010101" charset="-122"/>
                <a:ea typeface="汉仪颜楷简" panose="00020600040101010101" charset="-122"/>
                <a:cs typeface="汉仪颜楷简" panose="00020600040101010101" charset="-122"/>
                <a:sym typeface="汉仪颜楷简" panose="00020600040101010101" charset="-122"/>
                <a:hlinkClick r:id="rId3" action="ppaction://hlinkfile"/>
              </a:rPr>
              <a:t>“</a:t>
            </a:r>
            <a:r>
              <a:rPr lang="zh-CN" altLang="en-US" sz="3200">
                <a:latin typeface="汉仪颜楷简" panose="00020600040101010101" charset="-122"/>
                <a:ea typeface="汉仪颜楷简" panose="00020600040101010101" charset="-122"/>
                <a:cs typeface="汉仪颜楷简" panose="00020600040101010101" charset="-122"/>
                <a:sym typeface="汉仪颜楷简" panose="00020600040101010101" charset="-122"/>
                <a:hlinkClick r:id="rId3" action="ppaction://hlinkfile"/>
              </a:rPr>
              <a:t>邹忌讽齐王纳谏</a:t>
            </a:r>
            <a:r>
              <a:rPr lang="en-US" altLang="zh-CN" sz="3200">
                <a:latin typeface="汉仪颜楷简" panose="00020600040101010101" charset="-122"/>
                <a:ea typeface="汉仪颜楷简" panose="00020600040101010101" charset="-122"/>
                <a:cs typeface="汉仪颜楷简" panose="00020600040101010101" charset="-122"/>
                <a:sym typeface="汉仪颜楷简" panose="00020600040101010101" charset="-122"/>
                <a:hlinkClick r:id="rId3" action="ppaction://hlinkfile"/>
              </a:rPr>
              <a:t>”</a:t>
            </a:r>
            <a:r>
              <a:rPr lang="zh-CN" altLang="en-US" sz="3200">
                <a:latin typeface="汉仪颜楷简" panose="00020600040101010101" charset="-122"/>
                <a:ea typeface="汉仪颜楷简" panose="00020600040101010101" charset="-122"/>
                <a:cs typeface="汉仪颜楷简" panose="00020600040101010101" charset="-122"/>
                <a:sym typeface="汉仪颜楷简" panose="00020600040101010101" charset="-122"/>
                <a:hlinkClick r:id="rId3" action="ppaction://hlinkfile"/>
              </a:rPr>
              <a:t>。</a:t>
            </a:r>
            <a:endParaRPr lang="en-US" altLang="zh-CN" sz="3200">
              <a:latin typeface="汉仪颜楷简" panose="00020600040101010101" charset="-122"/>
              <a:ea typeface="汉仪颜楷简" panose="00020600040101010101" charset="-122"/>
              <a:cs typeface="汉仪颜楷简" panose="00020600040101010101" charset="-122"/>
              <a:sym typeface="汉仪颜楷简" panose="00020600040101010101" charset="-122"/>
              <a:hlinkClick r:id="rId3" action="ppaction://hlinkfile"/>
            </a:endParaRPr>
          </a:p>
          <a:p>
            <a:pPr indent="0" fontAlgn="auto">
              <a:lnSpc>
                <a:spcPct val="150000"/>
              </a:lnSpc>
              <a:buBlip>
                <a:blip r:embed="rId2"/>
              </a:buBlip>
            </a:pPr>
            <a:r>
              <a:rPr lang="zh-CN" altLang="en-US" sz="3200">
                <a:latin typeface="汉仪颜楷简" panose="00020600040101010101" charset="-122"/>
                <a:ea typeface="汉仪颜楷简" panose="00020600040101010101" charset="-122"/>
                <a:cs typeface="汉仪颜楷简" panose="00020600040101010101" charset="-122"/>
                <a:sym typeface="汉仪颜楷简" panose="00020600040101010101" charset="-122"/>
              </a:rPr>
              <a:t>秦汉以来，由于君主专制日渐加强，民众的监督日渐衰亡。</a:t>
            </a:r>
            <a:endParaRPr lang="en-US" altLang="zh-CN" sz="320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a:buBlip>
                <a:blip r:embed="rId2"/>
              </a:buBlip>
            </a:pPr>
            <a:endParaRPr lang="en-US" altLang="zh-CN" sz="320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a:buBlip>
                <a:blip r:embed="rId2"/>
              </a:buBlip>
            </a:pPr>
            <a:endParaRPr lang="en-US" altLang="zh-CN" sz="320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a:buBlip>
                <a:blip r:embed="rId2"/>
              </a:buBlip>
            </a:pPr>
            <a:endParaRPr lang="zh-CN" altLang="en-US" sz="320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endParaRPr lang="zh-CN" altLang="en-US" sz="320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p:txBody>
      </p:sp>
      <p:pic>
        <p:nvPicPr>
          <p:cNvPr id="7" name="图片 6"/>
          <p:cNvPicPr>
            <a:picLocks noChangeAspect="1"/>
          </p:cNvPicPr>
          <p:nvPr/>
        </p:nvPicPr>
        <p:blipFill>
          <a:blip r:embed="rId4"/>
          <a:stretch>
            <a:fillRect/>
          </a:stretch>
        </p:blipFill>
        <p:spPr>
          <a:xfrm>
            <a:off x="9698355" y="196215"/>
            <a:ext cx="2089785" cy="295656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a:extLst>
              <a:ext uri="{28A0092B-C50C-407E-A947-70E740481C1C}">
                <a14:useLocalDpi xmlns:a14="http://schemas.microsoft.com/office/drawing/2010/main" val="0"/>
              </a:ext>
            </a:extLst>
          </a:blip>
          <a:srcRect l="19251" r="25194"/>
          <a:stretch>
            <a:fillRect/>
          </a:stretch>
        </p:blipFill>
        <p:spPr>
          <a:xfrm>
            <a:off x="0" y="0"/>
            <a:ext cx="12192000" cy="6858000"/>
          </a:xfrm>
          <a:prstGeom prst="rect">
            <a:avLst/>
          </a:prstGeom>
        </p:spPr>
      </p:pic>
      <p:sp>
        <p:nvSpPr>
          <p:cNvPr id="20" name="矩形 19"/>
          <p:cNvSpPr/>
          <p:nvPr/>
        </p:nvSpPr>
        <p:spPr>
          <a:xfrm>
            <a:off x="-1" y="347472"/>
            <a:ext cx="12192001" cy="610797"/>
          </a:xfrm>
          <a:prstGeom prst="rect">
            <a:avLst/>
          </a:prstGeom>
          <a:solidFill>
            <a:srgbClr val="F3E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文本框 20"/>
          <p:cNvSpPr txBox="1"/>
          <p:nvPr/>
        </p:nvSpPr>
        <p:spPr>
          <a:xfrm>
            <a:off x="197485" y="379730"/>
            <a:ext cx="6596380" cy="706755"/>
          </a:xfrm>
          <a:prstGeom prst="rect">
            <a:avLst/>
          </a:prstGeom>
          <a:noFill/>
        </p:spPr>
        <p:txBody>
          <a:bodyPr wrap="square" rtlCol="0">
            <a:spAutoFit/>
          </a:bodyPr>
          <a:lstStyle/>
          <a:p>
            <a:pPr algn="l"/>
            <a:r>
              <a:rPr lang="en-US" altLang="zh-CN" sz="4000" dirty="0">
                <a:solidFill>
                  <a:srgbClr val="0D0D0D"/>
                </a:solidFill>
                <a:latin typeface="汉仪颜楷简" panose="00020600040101010101" charset="-122"/>
                <a:ea typeface="汉仪颜楷简" panose="00020600040101010101" charset="-122"/>
                <a:cs typeface="+mn-ea"/>
                <a:sym typeface="+mn-lt"/>
              </a:rPr>
              <a:t>1.</a:t>
            </a:r>
            <a:r>
              <a:rPr lang="zh-CN" altLang="en-US" sz="4000" dirty="0">
                <a:solidFill>
                  <a:srgbClr val="0D0D0D"/>
                </a:solidFill>
                <a:latin typeface="汉仪颜楷简" panose="00020600040101010101" charset="-122"/>
                <a:ea typeface="汉仪颜楷简" panose="00020600040101010101" charset="-122"/>
                <a:cs typeface="+mn-ea"/>
                <a:sym typeface="+mn-lt"/>
              </a:rPr>
              <a:t>发挥舆论监督的作用</a:t>
            </a:r>
            <a:endParaRPr lang="zh-CN" altLang="en-US" sz="4000" b="1" dirty="0">
              <a:solidFill>
                <a:srgbClr val="0D0D0D"/>
              </a:solidFill>
              <a:latin typeface="汉仪颜楷简" panose="00020600040101010101" charset="-122"/>
              <a:ea typeface="汉仪颜楷简" panose="00020600040101010101" charset="-122"/>
              <a:cs typeface="+mn-ea"/>
              <a:sym typeface="+mn-lt"/>
            </a:endParaRPr>
          </a:p>
        </p:txBody>
      </p:sp>
      <p:sp>
        <p:nvSpPr>
          <p:cNvPr id="2" name="文本框 1" descr="7b0a202020202262756c6c6574223a20227b5c2263617465676f727949645c223a31303030362c5c2274656d706c61746549645c223a32303233313438317d220a7d0a"/>
          <p:cNvSpPr txBox="1"/>
          <p:nvPr/>
        </p:nvSpPr>
        <p:spPr>
          <a:xfrm>
            <a:off x="949325" y="1580515"/>
            <a:ext cx="10293350" cy="4605655"/>
          </a:xfrm>
          <a:prstGeom prst="rect">
            <a:avLst/>
          </a:prstGeom>
          <a:noFill/>
        </p:spPr>
        <p:txBody>
          <a:bodyPr wrap="square" rtlCol="0">
            <a:noAutofit/>
          </a:bodyPr>
          <a:p>
            <a:pPr>
              <a:buBlip>
                <a:blip r:embed="rId2"/>
              </a:buBlip>
            </a:pPr>
            <a:r>
              <a:rPr lang="zh-CN" altLang="en-US" sz="2800">
                <a:latin typeface="汉仪颜楷简" panose="00020600040101010101" charset="-122"/>
                <a:ea typeface="汉仪颜楷简" panose="00020600040101010101" charset="-122"/>
                <a:cs typeface="汉仪颜楷简" panose="00020600040101010101" charset="-122"/>
                <a:sym typeface="汉仪颜楷简" panose="00020600040101010101" charset="-122"/>
              </a:rPr>
              <a:t>总的来看，在古代的中国，</a:t>
            </a:r>
            <a:r>
              <a:rPr lang="zh-CN" altLang="en-US" sz="2800">
                <a:solidFill>
                  <a:srgbClr val="FF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公众表达意愿的话语空间狭窄，舆论缺乏有效的整合和传递</a:t>
            </a:r>
            <a:r>
              <a:rPr lang="zh-CN" altLang="en-US" sz="2800">
                <a:latin typeface="汉仪颜楷简" panose="00020600040101010101" charset="-122"/>
                <a:ea typeface="汉仪颜楷简" panose="00020600040101010101" charset="-122"/>
                <a:cs typeface="汉仪颜楷简" panose="00020600040101010101" charset="-122"/>
                <a:sym typeface="汉仪颜楷简" panose="00020600040101010101" charset="-122"/>
              </a:rPr>
              <a:t>，舆论监督没有制度保障，呈现出</a:t>
            </a:r>
            <a:r>
              <a:rPr lang="zh-CN" altLang="en-US" sz="2800">
                <a:solidFill>
                  <a:srgbClr val="FF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分散、滞后、无序、脆弱的特征</a:t>
            </a:r>
            <a:r>
              <a:rPr lang="zh-CN" altLang="en-US" sz="2800">
                <a:latin typeface="汉仪颜楷简" panose="00020600040101010101" charset="-122"/>
                <a:ea typeface="汉仪颜楷简" panose="00020600040101010101" charset="-122"/>
                <a:cs typeface="汉仪颜楷简" panose="00020600040101010101" charset="-122"/>
                <a:sym typeface="汉仪颜楷简" panose="00020600040101010101" charset="-122"/>
              </a:rPr>
              <a:t>，至多是以有一定地位的个体代表有机会对于国家政治和社会事务进行表达，予以监督。</a:t>
            </a:r>
            <a:endParaRPr lang="zh-CN" altLang="en-US" sz="280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a:buBlip>
                <a:blip r:embed="rId2"/>
              </a:buBlip>
            </a:pPr>
            <a:endParaRPr lang="zh-CN" altLang="en-US" sz="280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a:buBlip>
                <a:blip r:embed="rId2"/>
              </a:buBlip>
            </a:pPr>
            <a:r>
              <a:rPr lang="zh-CN" altLang="en-US" sz="2800">
                <a:latin typeface="汉仪颜楷简" panose="00020600040101010101" charset="-122"/>
                <a:ea typeface="汉仪颜楷简" panose="00020600040101010101" charset="-122"/>
                <a:cs typeface="汉仪颜楷简" panose="00020600040101010101" charset="-122"/>
                <a:sym typeface="汉仪颜楷简" panose="00020600040101010101" charset="-122"/>
              </a:rPr>
              <a:t>古代先民进行的形式不一的舆论监督，</a:t>
            </a:r>
            <a:r>
              <a:rPr lang="zh-CN" altLang="en-US" sz="2800">
                <a:solidFill>
                  <a:srgbClr val="FF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局限于进谏尽忠的纲常观念</a:t>
            </a:r>
            <a:r>
              <a:rPr lang="zh-CN" altLang="en-US" sz="2800">
                <a:latin typeface="汉仪颜楷简" panose="00020600040101010101" charset="-122"/>
                <a:ea typeface="汉仪颜楷简" panose="00020600040101010101" charset="-122"/>
                <a:cs typeface="汉仪颜楷简" panose="00020600040101010101" charset="-122"/>
                <a:sym typeface="汉仪颜楷简" panose="00020600040101010101" charset="-122"/>
              </a:rPr>
              <a:t>，其目标价值是君主集权和开明专制，而</a:t>
            </a:r>
            <a:r>
              <a:rPr lang="zh-CN" altLang="en-US" sz="2800">
                <a:solidFill>
                  <a:srgbClr val="FF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非分权制衡与人民当家作主</a:t>
            </a:r>
            <a:r>
              <a:rPr lang="zh-CN" altLang="en-US" sz="280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endParaRPr lang="zh-CN" altLang="en-US" sz="280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a:buBlip>
                <a:blip r:embed="rId2"/>
              </a:buBlip>
            </a:pPr>
            <a:endParaRPr lang="zh-CN" altLang="en-US" sz="280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a:buBlip>
                <a:blip r:embed="rId2"/>
              </a:buBlip>
            </a:pPr>
            <a:r>
              <a:rPr lang="zh-CN" altLang="en-US" sz="2800">
                <a:latin typeface="汉仪颜楷简" panose="00020600040101010101" charset="-122"/>
                <a:ea typeface="汉仪颜楷简" panose="00020600040101010101" charset="-122"/>
                <a:cs typeface="汉仪颜楷简" panose="00020600040101010101" charset="-122"/>
                <a:sym typeface="汉仪颜楷简" panose="00020600040101010101" charset="-122"/>
              </a:rPr>
              <a:t>君主专制有着</a:t>
            </a:r>
            <a:r>
              <a:rPr lang="zh-CN" altLang="en-US" sz="2800">
                <a:solidFill>
                  <a:srgbClr val="FF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人治而非法治、专制而非民主的特性</a:t>
            </a:r>
            <a:r>
              <a:rPr lang="zh-CN" altLang="en-US" sz="2800">
                <a:latin typeface="汉仪颜楷简" panose="00020600040101010101" charset="-122"/>
                <a:ea typeface="汉仪颜楷简" panose="00020600040101010101" charset="-122"/>
                <a:cs typeface="汉仪颜楷简" panose="00020600040101010101" charset="-122"/>
                <a:sym typeface="汉仪颜楷简" panose="00020600040101010101" charset="-122"/>
              </a:rPr>
              <a:t>，舆论监督与其存在不可避免的冲突和矛盾。因此，古代舆论监督不可能是强有力的，最终注定要伴随君主集权的极端强化而</a:t>
            </a:r>
            <a:r>
              <a:rPr lang="zh-CN" altLang="en-US" sz="2800">
                <a:solidFill>
                  <a:srgbClr val="FF0000"/>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rPr>
              <a:t>走向衰败</a:t>
            </a:r>
            <a:r>
              <a:rPr lang="zh-CN" altLang="en-US" sz="2800">
                <a:latin typeface="汉仪颜楷简" panose="00020600040101010101" charset="-122"/>
                <a:ea typeface="汉仪颜楷简" panose="00020600040101010101" charset="-122"/>
                <a:cs typeface="汉仪颜楷简" panose="00020600040101010101" charset="-122"/>
                <a:sym typeface="汉仪颜楷简" panose="00020600040101010101" charset="-122"/>
              </a:rPr>
              <a:t>。</a:t>
            </a:r>
            <a:endParaRPr lang="zh-CN" altLang="en-US" sz="280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a:p>
            <a:pPr indent="0">
              <a:buNone/>
            </a:pPr>
            <a:endParaRPr lang="zh-CN" altLang="en-US" sz="280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
            <a:extLst>
              <a:ext uri="{28A0092B-C50C-407E-A947-70E740481C1C}">
                <a14:useLocalDpi xmlns:a14="http://schemas.microsoft.com/office/drawing/2010/main" val="0"/>
              </a:ext>
            </a:extLst>
          </a:blip>
          <a:srcRect l="19251" r="25194"/>
          <a:stretch>
            <a:fillRect/>
          </a:stretch>
        </p:blipFill>
        <p:spPr>
          <a:xfrm>
            <a:off x="0" y="0"/>
            <a:ext cx="12192000" cy="6858000"/>
          </a:xfrm>
          <a:prstGeom prst="rect">
            <a:avLst/>
          </a:prstGeom>
        </p:spPr>
      </p:pic>
      <p:sp>
        <p:nvSpPr>
          <p:cNvPr id="23" name="矩形 22"/>
          <p:cNvSpPr/>
          <p:nvPr/>
        </p:nvSpPr>
        <p:spPr>
          <a:xfrm>
            <a:off x="-1" y="347472"/>
            <a:ext cx="12192001" cy="610797"/>
          </a:xfrm>
          <a:prstGeom prst="rect">
            <a:avLst/>
          </a:prstGeom>
          <a:solidFill>
            <a:srgbClr val="F3E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文本框 25"/>
          <p:cNvSpPr txBox="1"/>
          <p:nvPr/>
        </p:nvSpPr>
        <p:spPr>
          <a:xfrm>
            <a:off x="197485" y="379730"/>
            <a:ext cx="5431155" cy="706755"/>
          </a:xfrm>
          <a:prstGeom prst="rect">
            <a:avLst/>
          </a:prstGeom>
          <a:noFill/>
        </p:spPr>
        <p:txBody>
          <a:bodyPr wrap="square" rtlCol="0">
            <a:spAutoFit/>
          </a:bodyPr>
          <a:lstStyle/>
          <a:p>
            <a:pPr algn="l"/>
            <a:r>
              <a:rPr lang="en-US" altLang="zh-CN" sz="4000" b="1" dirty="0">
                <a:latin typeface="汉仪程行简" panose="00020600040101010101" charset="-122"/>
                <a:ea typeface="汉仪程行简" panose="00020600040101010101" charset="-122"/>
                <a:cs typeface="汉仪程行简" panose="00020600040101010101" charset="-122"/>
                <a:sym typeface="+mn-ea"/>
              </a:rPr>
              <a:t>2.</a:t>
            </a:r>
            <a:r>
              <a:rPr lang="zh-CN" altLang="en-US" sz="4000" b="1" dirty="0">
                <a:latin typeface="汉仪程行简" panose="00020600040101010101" charset="-122"/>
                <a:ea typeface="汉仪程行简" panose="00020600040101010101" charset="-122"/>
                <a:cs typeface="汉仪程行简" panose="00020600040101010101" charset="-122"/>
                <a:sym typeface="+mn-ea"/>
              </a:rPr>
              <a:t>严格监督官吏的思想</a:t>
            </a:r>
            <a:endParaRPr lang="zh-CN" altLang="en-US" sz="4000" b="1" dirty="0">
              <a:latin typeface="汉仪程行简" panose="00020600040101010101" charset="-122"/>
              <a:ea typeface="汉仪程行简" panose="00020600040101010101" charset="-122"/>
              <a:cs typeface="汉仪程行简" panose="00020600040101010101" charset="-122"/>
              <a:sym typeface="+mn-ea"/>
            </a:endParaRPr>
          </a:p>
        </p:txBody>
      </p:sp>
      <p:sp>
        <p:nvSpPr>
          <p:cNvPr id="24" name="文本框 36" descr="7b0a202020202262756c6c6574223a20227b5c2263617465676f727949645c223a31303030362c5c2274656d706c61746549645c223a32303233313438317d220a7d0a"/>
          <p:cNvSpPr txBox="1">
            <a:spLocks noChangeArrowheads="1"/>
          </p:cNvSpPr>
          <p:nvPr/>
        </p:nvSpPr>
        <p:spPr bwMode="auto">
          <a:xfrm>
            <a:off x="2774950" y="1617345"/>
            <a:ext cx="8818880" cy="273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0" fontAlgn="auto">
              <a:lnSpc>
                <a:spcPts val="4060"/>
              </a:lnSpc>
              <a:buBlip>
                <a:blip r:embed="rId2"/>
              </a:buBlip>
            </a:pP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商代制定了</a:t>
            </a:r>
            <a:r>
              <a:rPr lang="en-US" altLang="zh-CN"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a:t>
            </a: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治官之刑</a:t>
            </a:r>
            <a:r>
              <a:rPr lang="en-US" altLang="zh-CN"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a:t>
            </a: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，对哪些沉湎酒色、贪赃枉法、远贤近佞的官吏严加处罚。</a:t>
            </a:r>
            <a:endPar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endParaRPr>
          </a:p>
          <a:p>
            <a:pPr indent="0" fontAlgn="auto">
              <a:lnSpc>
                <a:spcPts val="4060"/>
              </a:lnSpc>
              <a:buBlip>
                <a:blip r:embed="rId2"/>
              </a:buBlip>
            </a:pP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西周对官吏品质和行为的监督更加重视，使用</a:t>
            </a:r>
            <a:r>
              <a:rPr lang="en-US" altLang="zh-CN"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a:t>
            </a: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君子</a:t>
            </a:r>
            <a:r>
              <a:rPr lang="en-US" altLang="zh-CN"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a:t>
            </a: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小人</a:t>
            </a:r>
            <a:r>
              <a:rPr lang="en-US" altLang="zh-CN"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a:t>
            </a: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哲</a:t>
            </a:r>
            <a:r>
              <a:rPr lang="en-US" altLang="zh-CN"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a:t>
            </a: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良</a:t>
            </a:r>
            <a:r>
              <a:rPr lang="en-US" altLang="zh-CN"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a:t>
            </a: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恭</a:t>
            </a:r>
            <a:r>
              <a:rPr lang="en-US" altLang="zh-CN"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a:t>
            </a: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贪</a:t>
            </a:r>
            <a:r>
              <a:rPr lang="en-US" altLang="zh-CN"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a:t>
            </a: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等诸多概念来区分官员。</a:t>
            </a:r>
            <a:endPar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endParaRPr>
          </a:p>
          <a:p>
            <a:pPr indent="0" fontAlgn="auto">
              <a:lnSpc>
                <a:spcPts val="4060"/>
              </a:lnSpc>
              <a:buBlip>
                <a:blip r:embed="rId2"/>
              </a:buBlip>
            </a:pP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韩非子提出君主应该建立全方位的，变化多端的监控体系以监督考察官吏。</a:t>
            </a:r>
            <a:endPar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endParaRPr>
          </a:p>
          <a:p>
            <a:pPr indent="0" fontAlgn="auto">
              <a:lnSpc>
                <a:spcPts val="4060"/>
              </a:lnSpc>
              <a:buBlip>
                <a:blip r:embed="rId2"/>
              </a:buBlip>
            </a:pP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秦汉以后的历代都重视对官吏的监督。</a:t>
            </a:r>
            <a:endPar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endParaRPr>
          </a:p>
        </p:txBody>
      </p:sp>
      <p:pic>
        <p:nvPicPr>
          <p:cNvPr id="12298" name="Picture 33" descr="3958120_225235287000_2"/>
          <p:cNvPicPr>
            <a:picLocks noChangeAspect="1"/>
          </p:cNvPicPr>
          <p:nvPr/>
        </p:nvPicPr>
        <p:blipFill>
          <a:blip r:embed="rId3"/>
          <a:stretch>
            <a:fillRect/>
          </a:stretch>
        </p:blipFill>
        <p:spPr>
          <a:xfrm>
            <a:off x="450215" y="2385060"/>
            <a:ext cx="1930400" cy="2208530"/>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
            <a:extLst>
              <a:ext uri="{28A0092B-C50C-407E-A947-70E740481C1C}">
                <a14:useLocalDpi xmlns:a14="http://schemas.microsoft.com/office/drawing/2010/main" val="0"/>
              </a:ext>
            </a:extLst>
          </a:blip>
          <a:srcRect l="19251" r="25194"/>
          <a:stretch>
            <a:fillRect/>
          </a:stretch>
        </p:blipFill>
        <p:spPr>
          <a:xfrm>
            <a:off x="0" y="0"/>
            <a:ext cx="12192000" cy="6858000"/>
          </a:xfrm>
          <a:prstGeom prst="rect">
            <a:avLst/>
          </a:prstGeom>
        </p:spPr>
      </p:pic>
      <p:sp>
        <p:nvSpPr>
          <p:cNvPr id="23" name="矩形 22"/>
          <p:cNvSpPr/>
          <p:nvPr/>
        </p:nvSpPr>
        <p:spPr>
          <a:xfrm>
            <a:off x="-1" y="347472"/>
            <a:ext cx="12192001" cy="610797"/>
          </a:xfrm>
          <a:prstGeom prst="rect">
            <a:avLst/>
          </a:prstGeom>
          <a:solidFill>
            <a:srgbClr val="F3E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文本框 25"/>
          <p:cNvSpPr txBox="1"/>
          <p:nvPr/>
        </p:nvSpPr>
        <p:spPr>
          <a:xfrm>
            <a:off x="197485" y="379730"/>
            <a:ext cx="7035165" cy="706755"/>
          </a:xfrm>
          <a:prstGeom prst="rect">
            <a:avLst/>
          </a:prstGeom>
          <a:noFill/>
        </p:spPr>
        <p:txBody>
          <a:bodyPr wrap="square" rtlCol="0">
            <a:spAutoFit/>
          </a:bodyPr>
          <a:lstStyle/>
          <a:p>
            <a:pPr algn="l"/>
            <a:r>
              <a:rPr lang="en-US" altLang="zh-CN" sz="4000" b="1" dirty="0">
                <a:latin typeface="汉仪程行简" panose="00020600040101010101" charset="-122"/>
                <a:ea typeface="汉仪程行简" panose="00020600040101010101" charset="-122"/>
                <a:cs typeface="汉仪程行简" panose="00020600040101010101" charset="-122"/>
                <a:sym typeface="+mn-ea"/>
              </a:rPr>
              <a:t>3.</a:t>
            </a:r>
            <a:r>
              <a:rPr lang="zh-CN" altLang="en-US" sz="4000" b="1" dirty="0">
                <a:latin typeface="汉仪程行简" panose="00020600040101010101" charset="-122"/>
                <a:ea typeface="汉仪程行简" panose="00020600040101010101" charset="-122"/>
                <a:cs typeface="汉仪程行简" panose="00020600040101010101" charset="-122"/>
                <a:sym typeface="+mn-ea"/>
              </a:rPr>
              <a:t>监察权权重而独立思想</a:t>
            </a:r>
            <a:endParaRPr lang="zh-CN" altLang="en-US" sz="4000" b="1" dirty="0">
              <a:latin typeface="汉仪程行简" panose="00020600040101010101" charset="-122"/>
              <a:ea typeface="汉仪程行简" panose="00020600040101010101" charset="-122"/>
              <a:cs typeface="汉仪程行简" panose="00020600040101010101" charset="-122"/>
              <a:sym typeface="+mn-ea"/>
            </a:endParaRPr>
          </a:p>
        </p:txBody>
      </p:sp>
      <p:sp>
        <p:nvSpPr>
          <p:cNvPr id="24" name="文本框 36" descr="7b0a202020202262756c6c6574223a20227b5c2263617465676f727949645c223a31303030362c5c2274656d706c61746549645c223a32303233313438317d220a7d0a"/>
          <p:cNvSpPr txBox="1">
            <a:spLocks noChangeArrowheads="1"/>
          </p:cNvSpPr>
          <p:nvPr/>
        </p:nvSpPr>
        <p:spPr bwMode="auto">
          <a:xfrm>
            <a:off x="3515995" y="1617345"/>
            <a:ext cx="8077835" cy="5240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Blip>
                <a:blip r:embed="rId2"/>
              </a:buBlip>
            </a:pPr>
            <a:r>
              <a:rPr lang="zh-CN" sz="2800" dirty="0">
                <a:solidFill>
                  <a:srgbClr val="FF0000"/>
                </a:solidFill>
                <a:latin typeface="汉仪颜楷简" panose="00020600040101010101" charset="-122"/>
                <a:ea typeface="汉仪颜楷简" panose="00020600040101010101" charset="-122"/>
                <a:cs typeface="汉仪颜楷简" panose="00020600040101010101" charset="-122"/>
                <a:sym typeface="+mn-lt"/>
              </a:rPr>
              <a:t>古代监察官员位卑权重、禄薄赏厚。</a:t>
            </a:r>
            <a:endParaRPr lang="zh-CN" sz="2800" dirty="0">
              <a:solidFill>
                <a:srgbClr val="FF0000"/>
              </a:solidFill>
              <a:latin typeface="汉仪颜楷简" panose="00020600040101010101" charset="-122"/>
              <a:ea typeface="汉仪颜楷简" panose="00020600040101010101" charset="-122"/>
              <a:cs typeface="汉仪颜楷简" panose="00020600040101010101" charset="-122"/>
              <a:sym typeface="+mn-lt"/>
            </a:endParaRPr>
          </a:p>
          <a:p>
            <a:pPr indent="0" eaLnBrk="1" hangingPunct="1">
              <a:buNone/>
            </a:pPr>
            <a:r>
              <a:rPr lang="en-US" altLang="zh-CN"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a:t>
            </a: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所按藩服大臣、府州县官诸考察，举劾尤专，大事奏裁，小事立断</a:t>
            </a:r>
            <a:r>
              <a:rPr lang="en-US" altLang="zh-CN"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a:t>
            </a: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《明史</a:t>
            </a:r>
            <a:r>
              <a:rPr lang="en-US" altLang="zh-CN"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a:t>
            </a: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职官志》</a:t>
            </a:r>
            <a:endPar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endParaRPr>
          </a:p>
          <a:p>
            <a:pPr indent="0" eaLnBrk="1" hangingPunct="1">
              <a:buNone/>
            </a:pP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顾炎武</a:t>
            </a:r>
            <a:r>
              <a:rPr lang="en-US" altLang="zh-CN"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“夫秩卑而命之尊,官小而权之重,此小大相制,内外相维之意也”</a:t>
            </a: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《日知录》</a:t>
            </a:r>
            <a:endParaRPr lang="zh-CN" sz="2800" dirty="0">
              <a:solidFill>
                <a:srgbClr val="0D0D0D"/>
              </a:solidFill>
              <a:latin typeface="汉仪颜楷简" panose="00020600040101010101" charset="-122"/>
              <a:ea typeface="汉仪颜楷简" panose="00020600040101010101" charset="-122"/>
              <a:cs typeface="汉仪颜楷简" panose="00020600040101010101" charset="-122"/>
              <a:sym typeface="+mn-lt"/>
            </a:endParaRPr>
          </a:p>
          <a:p>
            <a:pPr eaLnBrk="1" hangingPunct="1">
              <a:buBlip>
                <a:blip r:embed="rId2"/>
              </a:buBlip>
            </a:pPr>
            <a:endParaRPr lang="zh-CN" sz="2800" dirty="0">
              <a:solidFill>
                <a:srgbClr val="0D0D0D"/>
              </a:solidFill>
              <a:latin typeface="汉仪颜楷简" panose="00020600040101010101" charset="-122"/>
              <a:ea typeface="汉仪颜楷简" panose="00020600040101010101" charset="-122"/>
              <a:cs typeface="汉仪颜楷简" panose="00020600040101010101" charset="-122"/>
              <a:sym typeface="+mn-lt"/>
            </a:endParaRPr>
          </a:p>
          <a:p>
            <a:pPr eaLnBrk="1" hangingPunct="1">
              <a:buBlip>
                <a:blip r:embed="rId2"/>
              </a:buBlip>
            </a:pPr>
            <a:r>
              <a:rPr lang="zh-CN" sz="2800" dirty="0">
                <a:solidFill>
                  <a:srgbClr val="FF0000"/>
                </a:solidFill>
                <a:latin typeface="汉仪颜楷简" panose="00020600040101010101" charset="-122"/>
                <a:ea typeface="汉仪颜楷简" panose="00020600040101010101" charset="-122"/>
                <a:cs typeface="汉仪颜楷简" panose="00020600040101010101" charset="-122"/>
                <a:sym typeface="+mn-lt"/>
              </a:rPr>
              <a:t>监察权相对独立</a:t>
            </a:r>
            <a:endParaRPr lang="zh-CN" sz="2800" dirty="0">
              <a:solidFill>
                <a:srgbClr val="FF0000"/>
              </a:solidFill>
              <a:latin typeface="汉仪颜楷简" panose="00020600040101010101" charset="-122"/>
              <a:ea typeface="汉仪颜楷简" panose="00020600040101010101" charset="-122"/>
              <a:cs typeface="汉仪颜楷简" panose="00020600040101010101" charset="-122"/>
              <a:sym typeface="+mn-lt"/>
            </a:endParaRPr>
          </a:p>
          <a:p>
            <a:pPr indent="0" eaLnBrk="1" hangingPunct="1">
              <a:buNone/>
            </a:pP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三公：丞相、太尉、御史大夫</a:t>
            </a:r>
            <a:endPar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endParaRPr>
          </a:p>
          <a:p>
            <a:pPr indent="0" eaLnBrk="1" hangingPunct="1">
              <a:buNone/>
            </a:pPr>
            <a:r>
              <a:rPr lang="zh-CN"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西汉御史大夫</a:t>
            </a:r>
            <a:r>
              <a:rPr lang="en-US" altLang="zh-CN"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a:t>
            </a: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内承本朝之风化，外佐丞相统理天下”可知,秦汉时期御史大夫职能有:作为副宰相,辅佐宰相处理政务;执掌群臣奏章,下达皇帝诏令;负责监察百官。</a:t>
            </a:r>
            <a:endPar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endParaRPr>
          </a:p>
          <a:p>
            <a:pPr indent="0" eaLnBrk="1" hangingPunct="1">
              <a:buNone/>
            </a:pPr>
            <a:endPar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endParaRPr>
          </a:p>
        </p:txBody>
      </p:sp>
      <p:pic>
        <p:nvPicPr>
          <p:cNvPr id="2" name="图片 1"/>
          <p:cNvPicPr>
            <a:picLocks noChangeAspect="1"/>
          </p:cNvPicPr>
          <p:nvPr/>
        </p:nvPicPr>
        <p:blipFill>
          <a:blip r:embed="rId3"/>
          <a:stretch>
            <a:fillRect/>
          </a:stretch>
        </p:blipFill>
        <p:spPr>
          <a:xfrm>
            <a:off x="307975" y="2395855"/>
            <a:ext cx="2917190" cy="209677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
            <a:extLst>
              <a:ext uri="{28A0092B-C50C-407E-A947-70E740481C1C}">
                <a14:useLocalDpi xmlns:a14="http://schemas.microsoft.com/office/drawing/2010/main" val="0"/>
              </a:ext>
            </a:extLst>
          </a:blip>
          <a:srcRect l="19251" r="25194"/>
          <a:stretch>
            <a:fillRect/>
          </a:stretch>
        </p:blipFill>
        <p:spPr>
          <a:xfrm>
            <a:off x="0" y="0"/>
            <a:ext cx="12192000" cy="6858000"/>
          </a:xfrm>
          <a:prstGeom prst="rect">
            <a:avLst/>
          </a:prstGeom>
        </p:spPr>
      </p:pic>
      <p:sp>
        <p:nvSpPr>
          <p:cNvPr id="23" name="矩形 22"/>
          <p:cNvSpPr/>
          <p:nvPr/>
        </p:nvSpPr>
        <p:spPr>
          <a:xfrm>
            <a:off x="-1" y="347472"/>
            <a:ext cx="12192001" cy="610797"/>
          </a:xfrm>
          <a:prstGeom prst="rect">
            <a:avLst/>
          </a:prstGeom>
          <a:solidFill>
            <a:srgbClr val="F3E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文本框 25"/>
          <p:cNvSpPr txBox="1"/>
          <p:nvPr/>
        </p:nvSpPr>
        <p:spPr>
          <a:xfrm>
            <a:off x="197485" y="379730"/>
            <a:ext cx="7035165" cy="706755"/>
          </a:xfrm>
          <a:prstGeom prst="rect">
            <a:avLst/>
          </a:prstGeom>
          <a:noFill/>
        </p:spPr>
        <p:txBody>
          <a:bodyPr wrap="square" rtlCol="0">
            <a:spAutoFit/>
          </a:bodyPr>
          <a:lstStyle/>
          <a:p>
            <a:pPr algn="l"/>
            <a:r>
              <a:rPr lang="en-US" altLang="zh-CN" sz="4000" b="1" dirty="0">
                <a:latin typeface="汉仪程行简" panose="00020600040101010101" charset="-122"/>
                <a:ea typeface="汉仪程行简" panose="00020600040101010101" charset="-122"/>
                <a:cs typeface="汉仪程行简" panose="00020600040101010101" charset="-122"/>
                <a:sym typeface="+mn-ea"/>
              </a:rPr>
              <a:t>4.</a:t>
            </a:r>
            <a:r>
              <a:rPr lang="zh-CN" altLang="en-US" sz="4000" b="1" dirty="0">
                <a:latin typeface="汉仪程行简" panose="00020600040101010101" charset="-122"/>
                <a:ea typeface="汉仪程行简" panose="00020600040101010101" charset="-122"/>
                <a:cs typeface="汉仪程行简" panose="00020600040101010101" charset="-122"/>
                <a:sym typeface="+mn-ea"/>
              </a:rPr>
              <a:t>监督专才思想</a:t>
            </a:r>
            <a:endParaRPr lang="zh-CN" altLang="en-US" sz="4000" b="1" dirty="0">
              <a:latin typeface="汉仪程行简" panose="00020600040101010101" charset="-122"/>
              <a:ea typeface="汉仪程行简" panose="00020600040101010101" charset="-122"/>
              <a:cs typeface="汉仪程行简" panose="00020600040101010101" charset="-122"/>
              <a:sym typeface="+mn-ea"/>
            </a:endParaRPr>
          </a:p>
        </p:txBody>
      </p:sp>
      <p:sp>
        <p:nvSpPr>
          <p:cNvPr id="24" name="文本框 36" descr="7b0a202020202262756c6c6574223a20227b5c2263617465676f727949645c223a31303030362c5c2274656d706c61746549645c223a32303233313438317d220a7d0a"/>
          <p:cNvSpPr txBox="1">
            <a:spLocks noChangeArrowheads="1"/>
          </p:cNvSpPr>
          <p:nvPr/>
        </p:nvSpPr>
        <p:spPr bwMode="auto">
          <a:xfrm>
            <a:off x="3515995" y="1421765"/>
            <a:ext cx="8077835" cy="543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0" fontAlgn="auto">
              <a:lnSpc>
                <a:spcPts val="3860"/>
              </a:lnSpc>
              <a:buBlip>
                <a:blip r:embed="rId2"/>
              </a:buBlip>
            </a:pPr>
            <a:r>
              <a:rPr lang="zh-CN" sz="2800" dirty="0">
                <a:solidFill>
                  <a:srgbClr val="FF0000"/>
                </a:solidFill>
                <a:latin typeface="汉仪颜楷简" panose="00020600040101010101" charset="-122"/>
                <a:ea typeface="汉仪颜楷简" panose="00020600040101010101" charset="-122"/>
                <a:cs typeface="汉仪颜楷简" panose="00020600040101010101" charset="-122"/>
                <a:sym typeface="+mn-lt"/>
              </a:rPr>
              <a:t>古代对监察官员的选拔、任用、考核、奖励等有严格制度，尤重监察官员的任职资格，要求监察官员有较高的政治素养、道德品行、为政经验、专业能力、文化素质等。</a:t>
            </a:r>
            <a:endParaRPr lang="zh-CN" sz="2800" dirty="0">
              <a:solidFill>
                <a:srgbClr val="FF0000"/>
              </a:solidFill>
              <a:latin typeface="汉仪颜楷简" panose="00020600040101010101" charset="-122"/>
              <a:ea typeface="汉仪颜楷简" panose="00020600040101010101" charset="-122"/>
              <a:cs typeface="汉仪颜楷简" panose="00020600040101010101" charset="-122"/>
              <a:sym typeface="+mn-lt"/>
            </a:endParaRPr>
          </a:p>
          <a:p>
            <a:pPr indent="0" fontAlgn="auto">
              <a:lnSpc>
                <a:spcPts val="3860"/>
              </a:lnSpc>
              <a:buNone/>
            </a:pP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《秦律》</a:t>
            </a:r>
            <a:r>
              <a:rPr lang="en-US" altLang="zh-CN"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a:t>
            </a: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为吏之道，要有五善：忠信敬上；清廉无谤；举事审当；喜为善行；恭敬多让。</a:t>
            </a:r>
            <a:r>
              <a:rPr lang="en-US" altLang="zh-CN"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a:t>
            </a:r>
            <a:endParaRPr lang="en-US" altLang="zh-CN" sz="2800" dirty="0">
              <a:solidFill>
                <a:srgbClr val="0D0D0D"/>
              </a:solidFill>
              <a:latin typeface="汉仪颜楷简" panose="00020600040101010101" charset="-122"/>
              <a:ea typeface="汉仪颜楷简" panose="00020600040101010101" charset="-122"/>
              <a:cs typeface="汉仪颜楷简" panose="00020600040101010101" charset="-122"/>
              <a:sym typeface="+mn-lt"/>
            </a:endParaRPr>
          </a:p>
          <a:p>
            <a:pPr indent="0" fontAlgn="auto">
              <a:lnSpc>
                <a:spcPts val="3860"/>
              </a:lnSpc>
              <a:buNone/>
            </a:pP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汉朝选官则以德才兼备为标准。</a:t>
            </a:r>
            <a:endPar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endParaRPr>
          </a:p>
          <a:p>
            <a:pPr indent="0" fontAlgn="auto">
              <a:lnSpc>
                <a:spcPts val="3860"/>
              </a:lnSpc>
              <a:buNone/>
            </a:pP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唐代要求有实际工作经验，必须在地方州县任职。</a:t>
            </a:r>
            <a:endPar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endParaRPr>
          </a:p>
          <a:p>
            <a:pPr indent="0" fontAlgn="auto">
              <a:lnSpc>
                <a:spcPts val="3860"/>
              </a:lnSpc>
              <a:buNone/>
            </a:pP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宋代要求必须有两任县令经历。</a:t>
            </a:r>
            <a:endPar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endParaRPr>
          </a:p>
          <a:p>
            <a:pPr indent="0" fontAlgn="auto">
              <a:lnSpc>
                <a:spcPts val="3860"/>
              </a:lnSpc>
              <a:buNone/>
            </a:pP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明代要求历俸两年，外官历俸三年从政经历。</a:t>
            </a:r>
            <a:endPar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endParaRPr>
          </a:p>
          <a:p>
            <a:pPr indent="0" fontAlgn="auto">
              <a:lnSpc>
                <a:spcPts val="3860"/>
              </a:lnSpc>
              <a:buNone/>
            </a:pP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明清</a:t>
            </a:r>
            <a:r>
              <a:rPr lang="en-US" altLang="zh-CN"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a:t>
            </a: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试职除授</a:t>
            </a:r>
            <a:r>
              <a:rPr lang="en-US" altLang="zh-CN"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a:t>
            </a:r>
            <a:r>
              <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rPr>
              <a:t>。</a:t>
            </a:r>
            <a:endPar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endParaRPr>
          </a:p>
          <a:p>
            <a:pPr indent="0" eaLnBrk="1" hangingPunct="1">
              <a:buNone/>
            </a:pPr>
            <a:endParaRPr lang="zh-CN" sz="2800" dirty="0">
              <a:solidFill>
                <a:srgbClr val="0D0D0D"/>
              </a:solidFill>
              <a:latin typeface="汉仪颜楷简" panose="00020600040101010101" charset="-122"/>
              <a:ea typeface="汉仪颜楷简" panose="00020600040101010101" charset="-122"/>
              <a:cs typeface="汉仪颜楷简" panose="00020600040101010101" charset="-122"/>
              <a:sym typeface="+mn-lt"/>
            </a:endParaRPr>
          </a:p>
          <a:p>
            <a:pPr indent="0" eaLnBrk="1" hangingPunct="1">
              <a:buNone/>
            </a:pPr>
            <a:endParaRPr lang="zh-CN" altLang="en-US" sz="2800" dirty="0">
              <a:solidFill>
                <a:srgbClr val="0D0D0D"/>
              </a:solidFill>
              <a:latin typeface="汉仪颜楷简" panose="00020600040101010101" charset="-122"/>
              <a:ea typeface="汉仪颜楷简" panose="00020600040101010101" charset="-122"/>
              <a:cs typeface="汉仪颜楷简" panose="00020600040101010101" charset="-122"/>
              <a:sym typeface="+mn-lt"/>
            </a:endParaRPr>
          </a:p>
        </p:txBody>
      </p:sp>
      <p:pic>
        <p:nvPicPr>
          <p:cNvPr id="3" name="图片 2"/>
          <p:cNvPicPr>
            <a:picLocks noChangeAspect="1"/>
          </p:cNvPicPr>
          <p:nvPr/>
        </p:nvPicPr>
        <p:blipFill>
          <a:blip r:embed="rId3"/>
          <a:stretch>
            <a:fillRect/>
          </a:stretch>
        </p:blipFill>
        <p:spPr>
          <a:xfrm>
            <a:off x="858520" y="2211705"/>
            <a:ext cx="1951990" cy="3444875"/>
          </a:xfrm>
          <a:prstGeom prst="rect">
            <a:avLst/>
          </a:prstGeom>
        </p:spPr>
      </p:pic>
    </p:spTree>
  </p:cSld>
  <p:clrMapOvr>
    <a:masterClrMapping/>
  </p:clrMapOvr>
</p:sld>
</file>

<file path=ppt/tags/tag1.xml><?xml version="1.0" encoding="utf-8"?>
<p:tagLst xmlns:p="http://schemas.openxmlformats.org/presentationml/2006/main">
  <p:tag name="KSO_WM_DIAGRAM_VIRTUALLY_FRAME" val="{&quot;height&quot;:381.64937007874016,&quot;left&quot;:138.95,&quot;top&quot;:149.5,&quot;width&quot;:682.55}"/>
</p:tagLst>
</file>

<file path=ppt/tags/tag10.xml><?xml version="1.0" encoding="utf-8"?>
<p:tagLst xmlns:p="http://schemas.openxmlformats.org/presentationml/2006/main">
  <p:tag name="KSO_WM_DIAGRAM_VIRTUALLY_FRAME" val="{&quot;height&quot;:381.64937007874016,&quot;left&quot;:138.95,&quot;top&quot;:149.5,&quot;width&quot;:682.55}"/>
</p:tagLst>
</file>

<file path=ppt/tags/tag11.xml><?xml version="1.0" encoding="utf-8"?>
<p:tagLst xmlns:p="http://schemas.openxmlformats.org/presentationml/2006/main">
  <p:tag name="KSO_WM_DIAGRAM_VIRTUALLY_FRAME" val="{&quot;height&quot;:381.64937007874016,&quot;left&quot;:138.95,&quot;top&quot;:149.5,&quot;width&quot;:682.55}"/>
</p:tagLst>
</file>

<file path=ppt/tags/tag12.xml><?xml version="1.0" encoding="utf-8"?>
<p:tagLst xmlns:p="http://schemas.openxmlformats.org/presentationml/2006/main">
  <p:tag name="KSO_WM_DIAGRAM_VIRTUALLY_FRAME" val="{&quot;height&quot;:381.64937007874016,&quot;left&quot;:138.95,&quot;top&quot;:149.5,&quot;width&quot;:682.55}"/>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DIAGRAM_VIRTUALLY_FRAME" val="{&quot;height&quot;:381.64937007874016,&quot;left&quot;:138.95,&quot;top&quot;:149.5,&quot;width&quot;:682.55}"/>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UNIT_VALUE" val="508*1102"/>
  <p:tag name="KSO_WM_UNIT_HIGHLIGHT" val="0"/>
  <p:tag name="KSO_WM_UNIT_COMPATIBLE" val="0"/>
  <p:tag name="KSO_WM_UNIT_DIAGRAM_ISNUMVISUAL" val="0"/>
  <p:tag name="KSO_WM_UNIT_DIAGRAM_ISREFERUNIT" val="0"/>
  <p:tag name="KSO_WM_UNIT_TYPE" val="d"/>
  <p:tag name="KSO_WM_UNIT_INDEX" val="2"/>
  <p:tag name="KSO_WM_UNIT_ID" val="diagram20229730_1*d*2"/>
  <p:tag name="KSO_WM_TEMPLATE_CATEGORY" val="diagram"/>
  <p:tag name="KSO_WM_TEMPLATE_INDEX" val="20229730"/>
  <p:tag name="KSO_WM_UNIT_LAYERLEVEL" val="1"/>
  <p:tag name="KSO_WM_TAG_VERSION" val="1.0"/>
  <p:tag name="KSO_WM_BEAUTIFY_FLAG" val="#wm#"/>
  <p:tag name="KSO_WM_CHIP_GROUPID" val="5e7310da9a230a26b9e88a19"/>
  <p:tag name="KSO_WM_CHIP_XID" val="5e7310da9a230a26b9e88a1a"/>
  <p:tag name="KSO_WM_UNIT_DEC_AREA_ID" val="2a17f3f7f4bc4b8e963a397225367bd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99a7471d9b454c9d32e3fd6a35a6c2"/>
  <p:tag name="KSO_WM_UNIT_SUPPORT_UNIT_TYPE" val="[&quot;d&quot;,&quot;α&quot;,&quot;β&quot;]"/>
  <p:tag name="KSO_WM_TEMPLATE_ASSEMBLE_XID" val="639b0e200c9383becde7ad80"/>
  <p:tag name="KSO_WM_TEMPLATE_ASSEMBLE_GROUPID" val="639b0e200c9383becde7ad80"/>
  <p:tag name="KSO_WM_UNIT_PICTURE_CLIP_FLAG" val="0"/>
</p:tagLst>
</file>

<file path=ppt/tags/tag3.xml><?xml version="1.0" encoding="utf-8"?>
<p:tagLst xmlns:p="http://schemas.openxmlformats.org/presentationml/2006/main">
  <p:tag name="KSO_WM_DIAGRAM_VIRTUALLY_FRAME" val="{&quot;height&quot;:381.64937007874016,&quot;left&quot;:138.95,&quot;top&quot;:149.5,&quot;width&quot;:682.5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9730_1*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29730"/>
  <p:tag name="KSO_WM_UNIT_VALUE" val="954"/>
  <p:tag name="KSO_WM_TEMPLATE_ASSEMBLE_XID" val="639b0e200c9383becde7ad80"/>
  <p:tag name="KSO_WM_TEMPLATE_ASSEMBLE_GROUPID" val="639b0e200c9383becde7ad80"/>
</p:tagLst>
</file>

<file path=ppt/tags/tag3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29730_1*a*1"/>
  <p:tag name="KSO_WM_TEMPLATE_CATEGORY" val="diagram"/>
  <p:tag name="KSO_WM_TEMPLATE_INDEX" val="20229730"/>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cd236bce675948d592a7c6b35d6020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c765f8a5ea74457b96bc5248f42a93c2"/>
  <p:tag name="KSO_WM_UNIT_TEXT_FILL_FORE_SCHEMECOLOR_INDEX_BRIGHTNESS" val="0"/>
  <p:tag name="KSO_WM_UNIT_TEXT_FILL_FORE_SCHEMECOLOR_INDEX" val="13"/>
  <p:tag name="KSO_WM_UNIT_TEXT_FILL_TYPE" val="1"/>
  <p:tag name="KSO_WM_TEMPLATE_ASSEMBLE_XID" val="639b0e200c9383becde7ad80"/>
  <p:tag name="KSO_WM_TEMPLATE_ASSEMBLE_GROUPID" val="639b0e200c9383becde7ad8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5706_2*l_h_i*1_1_1"/>
  <p:tag name="KSO_WM_TEMPLATE_CATEGORY" val="diagram"/>
  <p:tag name="KSO_WM_TEMPLATE_INDEX" val="20215706"/>
  <p:tag name="KSO_WM_UNIT_LAYERLEVEL" val="1_1_1"/>
  <p:tag name="KSO_WM_TAG_VERSION" val="1.0"/>
  <p:tag name="KSO_WM_BEAUTIFY_FLAG" val="#wm#"/>
  <p:tag name="KSO_WM_DIAGRAM_GROUP_CODE" val="l1-1"/>
  <p:tag name="KSO_WM_UNIT_TYPE" val="l_h_i"/>
  <p:tag name="KSO_WM_UNIT_INDEX" val="1_1_1"/>
  <p:tag name="KSO_WM_UNIT_FILL_FORE_SCHEMECOLOR_INDEX_1_BRIGHTNESS" val="0"/>
  <p:tag name="KSO_WM_UNIT_FILL_FORE_SCHEMECOLOR_INDEX_1" val="5"/>
  <p:tag name="KSO_WM_UNIT_FILL_FORE_SCHEMECOLOR_INDEX_1_POS" val="0.02"/>
  <p:tag name="KSO_WM_UNIT_FILL_FORE_SCHEMECOLOR_INDEX_1_TRANS" val="0"/>
  <p:tag name="KSO_WM_UNIT_FILL_FORE_SCHEMECOLOR_INDEX_2_BRIGHTNESS" val="-0.25"/>
  <p:tag name="KSO_WM_UNIT_FILL_FORE_SCHEMECOLOR_INDEX_2" val="5"/>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5706_2*l_h_i*1_2_1"/>
  <p:tag name="KSO_WM_TEMPLATE_CATEGORY" val="diagram"/>
  <p:tag name="KSO_WM_TEMPLATE_INDEX" val="20215706"/>
  <p:tag name="KSO_WM_UNIT_LAYERLEVEL" val="1_1_1"/>
  <p:tag name="KSO_WM_TAG_VERSION" val="1.0"/>
  <p:tag name="KSO_WM_BEAUTIFY_FLAG" val="#wm#"/>
  <p:tag name="KSO_WM_DIAGRAM_GROUP_CODE" val="l1-1"/>
  <p:tag name="KSO_WM_UNIT_TYPE" val="l_h_i"/>
  <p:tag name="KSO_WM_UNIT_INDEX" val="1_2_1"/>
  <p:tag name="KSO_WM_UNIT_FILL_FORE_SCHEMECOLOR_INDEX_1_BRIGHTNESS" val="0"/>
  <p:tag name="KSO_WM_UNIT_FILL_FORE_SCHEMECOLOR_INDEX_1" val="6"/>
  <p:tag name="KSO_WM_UNIT_FILL_FORE_SCHEMECOLOR_INDEX_1_POS" val="0.02"/>
  <p:tag name="KSO_WM_UNIT_FILL_FORE_SCHEMECOLOR_INDEX_1_TRANS" val="0"/>
  <p:tag name="KSO_WM_UNIT_FILL_FORE_SCHEMECOLOR_INDEX_2_BRIGHTNESS" val="-0.25"/>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5706_2*l_h_i*1_3_1"/>
  <p:tag name="KSO_WM_TEMPLATE_CATEGORY" val="diagram"/>
  <p:tag name="KSO_WM_TEMPLATE_INDEX" val="20215706"/>
  <p:tag name="KSO_WM_UNIT_LAYERLEVEL" val="1_1_1"/>
  <p:tag name="KSO_WM_TAG_VERSION" val="1.0"/>
  <p:tag name="KSO_WM_BEAUTIFY_FLAG" val="#wm#"/>
  <p:tag name="KSO_WM_DIAGRAM_GROUP_CODE" val="l1-1"/>
  <p:tag name="KSO_WM_UNIT_TYPE" val="l_h_i"/>
  <p:tag name="KSO_WM_UNIT_INDEX" val="1_3_1"/>
  <p:tag name="KSO_WM_UNIT_FILL_FORE_SCHEMECOLOR_INDEX_1_BRIGHTNESS" val="0"/>
  <p:tag name="KSO_WM_UNIT_FILL_FORE_SCHEMECOLOR_INDEX_1" val="8"/>
  <p:tag name="KSO_WM_UNIT_FILL_FORE_SCHEMECOLOR_INDEX_1_POS" val="0.02"/>
  <p:tag name="KSO_WM_UNIT_FILL_FORE_SCHEMECOLOR_INDEX_1_TRANS" val="0"/>
  <p:tag name="KSO_WM_UNIT_FILL_FORE_SCHEMECOLOR_INDEX_2_BRIGHTNESS" val="-0.25"/>
  <p:tag name="KSO_WM_UNIT_FILL_FORE_SCHEMECOLOR_INDEX_2" val="8"/>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5706_2*l_h_x*1_1_1"/>
  <p:tag name="KSO_WM_TEMPLATE_CATEGORY" val="diagram"/>
  <p:tag name="KSO_WM_TEMPLATE_INDEX" val="20215706"/>
  <p:tag name="KSO_WM_UNIT_LAYERLEVEL" val="1_1_1"/>
  <p:tag name="KSO_WM_TAG_VERSION" val="1.0"/>
  <p:tag name="KSO_WM_BEAUTIFY_FLAG" val="#wm#"/>
  <p:tag name="KSO_WM_UNIT_VALUE" val="63*78"/>
  <p:tag name="KSO_WM_DIAGRAM_GROUP_CODE" val="l1-1"/>
  <p:tag name="KSO_WM_UNIT_TYPE" val="l_h_x"/>
  <p:tag name="KSO_WM_UNIT_INDEX" val="1_1_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5706_2*l_h_x*1_2_1"/>
  <p:tag name="KSO_WM_TEMPLATE_CATEGORY" val="diagram"/>
  <p:tag name="KSO_WM_TEMPLATE_INDEX" val="20215706"/>
  <p:tag name="KSO_WM_UNIT_LAYERLEVEL" val="1_1_1"/>
  <p:tag name="KSO_WM_TAG_VERSION" val="1.0"/>
  <p:tag name="KSO_WM_BEAUTIFY_FLAG" val="#wm#"/>
  <p:tag name="KSO_WM_UNIT_VALUE" val="70*70"/>
  <p:tag name="KSO_WM_DIAGRAM_GROUP_CODE" val="l1-1"/>
  <p:tag name="KSO_WM_UNIT_TYPE" val="l_h_x"/>
  <p:tag name="KSO_WM_UNIT_INDEX" val="1_2_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5706_2*l_h_x*1_3_1"/>
  <p:tag name="KSO_WM_TEMPLATE_CATEGORY" val="diagram"/>
  <p:tag name="KSO_WM_TEMPLATE_INDEX" val="20215706"/>
  <p:tag name="KSO_WM_UNIT_LAYERLEVEL" val="1_1_1"/>
  <p:tag name="KSO_WM_TAG_VERSION" val="1.0"/>
  <p:tag name="KSO_WM_BEAUTIFY_FLAG" val="#wm#"/>
  <p:tag name="KSO_WM_UNIT_VALUE" val="76*75"/>
  <p:tag name="KSO_WM_DIAGRAM_GROUP_CODE" val="l1-1"/>
  <p:tag name="KSO_WM_UNIT_TYPE" val="l_h_x"/>
  <p:tag name="KSO_WM_UNIT_INDEX" val="1_3_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5706_2*l_h_f*1_1_1"/>
  <p:tag name="KSO_WM_TEMPLATE_CATEGORY" val="diagram"/>
  <p:tag name="KSO_WM_TEMPLATE_INDEX" val="20215706"/>
  <p:tag name="KSO_WM_UNIT_LAYERLEVEL" val="1_1_1"/>
  <p:tag name="KSO_WM_TAG_VERSION" val="1.0"/>
  <p:tag name="KSO_WM_BEAUTIFY_FLAG" val="#wm#"/>
  <p:tag name="KSO_WM_UNIT_SUBTYPE" val="a"/>
  <p:tag name="KSO_WM_UNIT_PRESET_TEXT" val="单击此处输入你的正文，文字是您思想的提炼，为了最终演示发布的良好效果"/>
  <p:tag name="KSO_WM_UNIT_NOCLEAR" val="0"/>
  <p:tag name="KSO_WM_DIAGRAM_GROUP_CODE" val="l1-1"/>
  <p:tag name="KSO_WM_UNIT_TYPE" val="l_h_f"/>
  <p:tag name="KSO_WM_UNIT_INDEX" val="1_1_1"/>
  <p:tag name="KSO_WM_UNIT_TEXT_FILL_FORE_SCHEMECOLOR_INDEX_BRIGHTNESS" val="0"/>
  <p:tag name="KSO_WM_UNIT_TEXT_FILL_FORE_SCHEMECOLOR_INDEX" val="14"/>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5706_2*l_h_f*1_2_1"/>
  <p:tag name="KSO_WM_TEMPLATE_CATEGORY" val="diagram"/>
  <p:tag name="KSO_WM_TEMPLATE_INDEX" val="20215706"/>
  <p:tag name="KSO_WM_UNIT_LAYERLEVEL" val="1_1_1"/>
  <p:tag name="KSO_WM_TAG_VERSION" val="1.0"/>
  <p:tag name="KSO_WM_BEAUTIFY_FLAG" val="#wm#"/>
  <p:tag name="KSO_WM_UNIT_SUBTYPE" val="a"/>
  <p:tag name="KSO_WM_UNIT_PRESET_TEXT" val="单击此处输入你的正文，文字是您思想的提炼，为了最终演示发布的良好效果"/>
  <p:tag name="KSO_WM_UNIT_NOCLEAR" val="0"/>
  <p:tag name="KSO_WM_DIAGRAM_GROUP_CODE" val="l1-1"/>
  <p:tag name="KSO_WM_UNIT_TYPE" val="l_h_f"/>
  <p:tag name="KSO_WM_UNIT_INDEX" val="1_2_1"/>
  <p:tag name="KSO_WM_UNIT_TEXT_FILL_FORE_SCHEMECOLOR_INDEX_BRIGHTNESS" val="0"/>
  <p:tag name="KSO_WM_UNIT_TEXT_FILL_FORE_SCHEMECOLOR_INDEX" val="14"/>
  <p:tag name="KSO_WM_UNIT_TEXT_FILL_TYPE" val="1"/>
  <p:tag name="KSO_WM_UNIT_USESOURCEFORMAT_APPLY" val="1"/>
</p:tagLst>
</file>

<file path=ppt/tags/tag4.xml><?xml version="1.0" encoding="utf-8"?>
<p:tagLst xmlns:p="http://schemas.openxmlformats.org/presentationml/2006/main">
  <p:tag name="KSO_WM_DIAGRAM_VIRTUALLY_FRAME" val="{&quot;height&quot;:381.64937007874016,&quot;left&quot;:138.95,&quot;top&quot;:149.5,&quot;width&quot;:682.5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5706_2*l_h_f*1_3_1"/>
  <p:tag name="KSO_WM_TEMPLATE_CATEGORY" val="diagram"/>
  <p:tag name="KSO_WM_TEMPLATE_INDEX" val="20215706"/>
  <p:tag name="KSO_WM_UNIT_LAYERLEVEL" val="1_1_1"/>
  <p:tag name="KSO_WM_TAG_VERSION" val="1.0"/>
  <p:tag name="KSO_WM_BEAUTIFY_FLAG" val="#wm#"/>
  <p:tag name="KSO_WM_UNIT_SUBTYPE" val="a"/>
  <p:tag name="KSO_WM_UNIT_PRESET_TEXT" val="单击此处输入你的正文，文字是您思想的提炼，为了最终演示发布的良好效果"/>
  <p:tag name="KSO_WM_UNIT_NOCLEAR" val="0"/>
  <p:tag name="KSO_WM_DIAGRAM_GROUP_CODE" val="l1-1"/>
  <p:tag name="KSO_WM_UNIT_TYPE" val="l_h_f"/>
  <p:tag name="KSO_WM_UNIT_INDEX" val="1_3_1"/>
  <p:tag name="KSO_WM_UNIT_TEXT_FILL_FORE_SCHEMECOLOR_INDEX_BRIGHTNESS" val="0"/>
  <p:tag name="KSO_WM_UNIT_TEXT_FILL_FORE_SCHEMECOLOR_INDEX" val="14"/>
  <p:tag name="KSO_WM_UNIT_TEXT_FILL_TYPE" val="1"/>
  <p:tag name="KSO_WM_UNIT_USESOURCEFORMAT_APPLY" val="1"/>
</p:tagLst>
</file>

<file path=ppt/tags/tag41.xml><?xml version="1.0" encoding="utf-8"?>
<p:tagLst xmlns:p="http://schemas.openxmlformats.org/presentationml/2006/main">
  <p:tag name="KSO_WM_SLIDE_LAYOUT_INFO" val="{&quot;backgroundInfo&quot;:[{&quot;bottom&quot;:0.13333334,&quot;bottomAbs&quot;:false,&quot;left&quot;:0,&quot;leftAbs&quot;:false,&quot;right&quot;:0,&quot;rightAbs&quot;:false,&quot;top&quot;:0.13333334,&quot;topAbs&quot;:false,&quot;type&quot;:&quot;belt&quot;}],&quot;direction&quot;:1,&quot;id&quot;:&quot;2022-12-15T20:08:01&quot;,&quot;maxSize&quot;:{&quot;size1&quot;:62.49994828542185},&quot;minSize&quot;:{&quot;size1&quot;:39.99994828542185},&quot;normalSize&quot;:{&quot;size1&quot;:39.99994828542185},&quot;subLayout&quot;:[{&quot;id&quot;:&quot;2022-12-15T20:08:01&quot;,&quot;maxSize&quot;:{&quot;size1&quot;:51.099948120115464},&quot;minSize&quot;:{&quot;size1&quot;:33.29994812011546},&quot;normalSize&quot;:{&quot;size1&quot;:45.8332814534488},&quot;subLayout&quot;:[{&quot;id&quot;:&quot;2022-12-15T20:08:01&quot;,&quot;margin&quot;:{&quot;bottom&quot;:0,&quot;left&quot;:2.5399999618530273,&quot;right&quot;:0.847000002861023,&quot;top&quot;:4.657000541687012},&quot;type&quot;:0},{&quot;id&quot;:&quot;2022-12-15T20:08:01&quot;,&quot;margin&quot;:{&quot;bottom&quot;:4.657000541687012,&quot;left&quot;:2.5399999618530273,&quot;right&quot;:0.847000002861023,&quot;top&quot;:0.4230000674724579},&quot;type&quot;:0}],&quot;type&quot;:0},{&quot;id&quot;:&quot;2022-12-15T20:08:01&quot;,&quot;margin&quot;:{&quot;bottom&quot;:4.657000541687012,&quot;left&quot;:0,&quot;right&quot;:2.5399999618530273,&quot;top&quot;:4.657000541687012},&quot;type&quot;:0}],&quot;type&quot;:0}"/>
  <p:tag name="KSO_WM_SLIDE_BACKGROUND" val="[&quot;bel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7f302024b822ad86e02055"/>
  <p:tag name="KSO_WM_CHIP_FILLPROP" val="[[{&quot;text_align&quot;:&quot;lb&quot;,&quot;text_direction&quot;:&quot;horizontal&quot;,&quot;support_big_font&quot;:false,&quot;picture_toward&quot;:0,&quot;picture_dockside&quot;:[],&quot;fill_id&quot;:&quot;791bdf8845fc45f7970391de15c86b30&quot;,&quot;fill_align&quot;:&quot;lb&quot;,&quot;chip_types&quot;:[&quot;header&quot;]},{&quot;text_align&quot;:&quot;lt&quot;,&quot;text_direction&quot;:&quot;horizontal&quot;,&quot;support_big_font&quot;:false,&quot;picture_toward&quot;:0,&quot;picture_dockside&quot;:[],&quot;fill_id&quot;:&quot;326ee97c51d0484ebad35b28f9446700&quot;,&quot;fill_align&quot;:&quot;lt&quot;,&quot;chip_types&quot;:[&quot;text&quot;,&quot;picture&quot;,&quot;chart&quot;,&quot;table&quot;]},{&quot;text_align&quot;:&quot;lm&quot;,&quot;text_direction&quot;:&quot;horizontal&quot;,&quot;support_features&quot;:[&quot;collage&quot;,&quot;carousel&quot;,&quot;creativecrop&quot;],&quot;support_big_font&quot;:false,&quot;picture_toward&quot;:0,&quot;picture_dockside&quot;:[],&quot;fill_id&quot;:&quot;19d39c0d7515444fb282878255f54cd2&quot;,&quot;fill_align&quot;:&quot;cm&quot;,&quot;chip_types&quot;:[&quot;diagram&quot;,&quot;pictext&quot;,&quot;text&quot;,&quot;picture&quot;,&quot;chart&quot;,&quot;table&quot;,&quot;video&quot;]}]]"/>
  <p:tag name="KSO_WM_SLIDE_ID" val="diagram2022973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720*396"/>
  <p:tag name="KSO_WM_SLIDE_POSITION" val="0*71"/>
  <p:tag name="KSO_WM_TAG_VERSION" val="1.0"/>
  <p:tag name="KSO_WM_BEAUTIFY_FLAG" val="#wm#"/>
  <p:tag name="KSO_WM_TEMPLATE_CATEGORY" val="diagram"/>
  <p:tag name="KSO_WM_TEMPLATE_INDEX" val="20229730"/>
  <p:tag name="KSO_WM_SLIDE_LAYOUT" val="a_d"/>
  <p:tag name="KSO_WM_SLIDE_LAYOUT_CNT" val="1_2"/>
  <p:tag name="KSO_WM_CHIP_GROUPID" val="5e7f302024b822ad86e02054"/>
  <p:tag name="KSO_WM_CHIP_DECFILLPROP" val="[]"/>
  <p:tag name="KSO_WM_SLIDE_CAN_ADD_NAVIGATION" val="1"/>
  <p:tag name="KSO_WM_SLIDE_BK_DARK_LIGHT" val="2"/>
  <p:tag name="KSO_WM_SLIDE_BACKGROUND_TYPE" val="belt"/>
  <p:tag name="KSO_WM_SLIDE_SUPPORT_FEATURE_TYPE" val="0"/>
  <p:tag name="KSO_WM_TEMPLATE_ASSEMBLE_XID" val="639b0e200c9383becde7ad80"/>
  <p:tag name="KSO_WM_TEMPLATE_ASSEMBLE_GROUPID" val="639b0e200c9383becde7ad80"/>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PP_MARK_KEY" val="d4a88cd2-1394-4a41-9671-41ad47e4383b"/>
  <p:tag name="COMMONDATA" val="eyJjb3VudCI6MjgsImhkaWQiOiJjOGZmNzdiOWU5YzMyYWI5NTk1NGUyYTk3ZGQxMGFkZCIsInVzZXJDb3VudCI6Nn0="/>
  <p:tag name="commondata" val="eyJjb3VudCI6MjksImhkaWQiOiI0ZWVlMjhkNDRkMWFhZTkxNWE5ZTBlOTU0ZjNkYzJlZSIsInVzZXJDb3VudCI6MX0="/>
</p:tagLst>
</file>

<file path=ppt/tags/tag5.xml><?xml version="1.0" encoding="utf-8"?>
<p:tagLst xmlns:p="http://schemas.openxmlformats.org/presentationml/2006/main">
  <p:tag name="KSO_WM_DIAGRAM_VIRTUALLY_FRAME" val="{&quot;height&quot;:381.64937007874016,&quot;left&quot;:138.95,&quot;top&quot;:149.5,&quot;width&quot;:682.55}"/>
</p:tagLst>
</file>

<file path=ppt/tags/tag6.xml><?xml version="1.0" encoding="utf-8"?>
<p:tagLst xmlns:p="http://schemas.openxmlformats.org/presentationml/2006/main">
  <p:tag name="KSO_WM_DIAGRAM_VIRTUALLY_FRAME" val="{&quot;height&quot;:381.64937007874016,&quot;left&quot;:138.95,&quot;top&quot;:149.5,&quot;width&quot;:682.55}"/>
</p:tagLst>
</file>

<file path=ppt/tags/tag7.xml><?xml version="1.0" encoding="utf-8"?>
<p:tagLst xmlns:p="http://schemas.openxmlformats.org/presentationml/2006/main">
  <p:tag name="KSO_WM_DIAGRAM_VIRTUALLY_FRAME" val="{&quot;height&quot;:381.64937007874016,&quot;left&quot;:138.95,&quot;top&quot;:149.5,&quot;width&quot;:682.55}"/>
</p:tagLst>
</file>

<file path=ppt/tags/tag8.xml><?xml version="1.0" encoding="utf-8"?>
<p:tagLst xmlns:p="http://schemas.openxmlformats.org/presentationml/2006/main">
  <p:tag name="KSO_WM_DIAGRAM_VIRTUALLY_FRAME" val="{&quot;height&quot;:381.64937007874016,&quot;left&quot;:138.95,&quot;top&quot;:149.5,&quot;width&quot;:682.55}"/>
</p:tagLst>
</file>

<file path=ppt/tags/tag9.xml><?xml version="1.0" encoding="utf-8"?>
<p:tagLst xmlns:p="http://schemas.openxmlformats.org/presentationml/2006/main">
  <p:tag name="KSO_WM_DIAGRAM_VIRTUALLY_FRAME" val="{&quot;height&quot;:381.64937007874016,&quot;left&quot;:138.95,&quot;top&quot;:149.5,&quot;width&quot;:682.5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0pweupy">
      <a:majorFont>
        <a:latin typeface="Palatino Linotype"/>
        <a:ea typeface="HanaMin"/>
        <a:cs typeface=""/>
      </a:majorFont>
      <a:minorFont>
        <a:latin typeface="Palatino Linotype"/>
        <a:ea typeface="HanaMi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4528</Words>
  <Application>WPS 演示</Application>
  <PresentationFormat>宽屏</PresentationFormat>
  <Paragraphs>266</Paragraphs>
  <Slides>30</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30</vt:i4>
      </vt:variant>
    </vt:vector>
  </HeadingPairs>
  <TitlesOfParts>
    <vt:vector size="47" baseType="lpstr">
      <vt:lpstr>Arial</vt:lpstr>
      <vt:lpstr>宋体</vt:lpstr>
      <vt:lpstr>Wingdings</vt:lpstr>
      <vt:lpstr>黑体</vt:lpstr>
      <vt:lpstr>汉仪颜楷简</vt:lpstr>
      <vt:lpstr>汉仪晓波折纸体简</vt:lpstr>
      <vt:lpstr>汉仪雪君体简</vt:lpstr>
      <vt:lpstr>汉仪程行简</vt:lpstr>
      <vt:lpstr>HanaMin</vt:lpstr>
      <vt:lpstr>Segoe Print</vt:lpstr>
      <vt:lpstr>Palatino Linotype</vt:lpstr>
      <vt:lpstr>微软雅黑</vt:lpstr>
      <vt:lpstr>Arial Unicode MS</vt:lpstr>
      <vt:lpstr>Calibri</vt:lpstr>
      <vt:lpstr>华文楷体</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（二）中国近代的监督思想：1840年鸦片战争</vt:lpstr>
      <vt:lpstr>（二）中国近代的监督思想</vt:lpstr>
      <vt:lpstr>二、当代中国的监督思想</vt:lpstr>
      <vt:lpstr>二、当代中国的监督思想</vt:lpstr>
      <vt:lpstr>二、当代中国的监督思想</vt:lpstr>
      <vt:lpstr>二、当代中国的监督思想：</vt:lpstr>
      <vt:lpstr>二、当代中国的监督思想：</vt:lpstr>
      <vt:lpstr>三、国外监督思想综述</vt:lpstr>
      <vt:lpstr>三、国外监督思想综述</vt:lpstr>
      <vt:lpstr>三、国外监督思想综述</vt:lpstr>
      <vt:lpstr>PowerPoint 演示文稿</vt:lpstr>
      <vt:lpstr>PowerPoint 演示文稿</vt:lpstr>
      <vt:lpstr>PowerPoint 演示文稿</vt:lpstr>
      <vt:lpstr>第二节   监督理论</vt:lpstr>
      <vt:lpstr>              人民主权理论</vt:lpstr>
      <vt:lpstr>              人民主权理论</vt:lpstr>
      <vt:lpstr>2.分权制衡理论</vt:lpstr>
      <vt:lpstr>              3.议行合一理论</vt:lpstr>
      <vt:lpstr>3.议行合一理论</vt:lpstr>
      <vt:lpstr>4.新滥用权力理论</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谢炜聪</dc:creator>
  <cp:lastModifiedBy>小聪</cp:lastModifiedBy>
  <cp:revision>51</cp:revision>
  <dcterms:created xsi:type="dcterms:W3CDTF">2019-04-15T05:57:00Z</dcterms:created>
  <dcterms:modified xsi:type="dcterms:W3CDTF">2024-05-16T00:41:41Z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KSOTemplateUUID">
    <vt:lpwstr>v1.0_mb_plwMY95PXWYgcGj2tGtZsA==</vt:lpwstr>
  </property>
  <property fmtid="{D5CDD505-2E9C-101B-9397-08002B2CF9AE}" pid="4" name="ICV">
    <vt:lpwstr>5593449D6B714FA285C41BD54C93CA5A_13</vt:lpwstr>
  </property>
</Properties>
</file>